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414" r:id="rId3"/>
    <p:sldId id="412" r:id="rId4"/>
    <p:sldId id="368" r:id="rId5"/>
    <p:sldId id="410" r:id="rId6"/>
    <p:sldId id="381" r:id="rId7"/>
    <p:sldId id="374" r:id="rId8"/>
    <p:sldId id="308" r:id="rId9"/>
    <p:sldId id="377" r:id="rId10"/>
    <p:sldId id="411" r:id="rId11"/>
    <p:sldId id="399" r:id="rId12"/>
    <p:sldId id="409" r:id="rId13"/>
    <p:sldId id="401" r:id="rId14"/>
    <p:sldId id="389" r:id="rId15"/>
    <p:sldId id="391" r:id="rId16"/>
    <p:sldId id="392" r:id="rId17"/>
    <p:sldId id="403" r:id="rId18"/>
    <p:sldId id="415" r:id="rId19"/>
    <p:sldId id="416" r:id="rId20"/>
    <p:sldId id="417" r:id="rId21"/>
    <p:sldId id="418" r:id="rId22"/>
    <p:sldId id="419" r:id="rId23"/>
    <p:sldId id="420" r:id="rId24"/>
    <p:sldId id="421" r:id="rId25"/>
    <p:sldId id="422" r:id="rId26"/>
    <p:sldId id="423" r:id="rId27"/>
    <p:sldId id="424" r:id="rId28"/>
    <p:sldId id="425" r:id="rId29"/>
    <p:sldId id="382" r:id="rId30"/>
    <p:sldId id="37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à Phạm Thái" initials="HPT" lastIdx="1" clrIdx="0">
    <p:extLst>
      <p:ext uri="{19B8F6BF-5375-455C-9EA6-DF929625EA0E}">
        <p15:presenceInfo xmlns:p15="http://schemas.microsoft.com/office/powerpoint/2012/main" userId="7ad1a15594ebf0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FFCCFF"/>
    <a:srgbClr val="00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4" autoAdjust="0"/>
    <p:restoredTop sz="94660"/>
  </p:normalViewPr>
  <p:slideViewPr>
    <p:cSldViewPr snapToGrid="0">
      <p:cViewPr varScale="1">
        <p:scale>
          <a:sx n="52" d="100"/>
          <a:sy n="52" d="100"/>
        </p:scale>
        <p:origin x="60"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9225D5-87A3-4FE8-8811-5F46B2DDA452}" type="doc">
      <dgm:prSet loTypeId="urn:microsoft.com/office/officeart/2005/8/layout/radial6" loCatId="cycle" qsTypeId="urn:microsoft.com/office/officeart/2005/8/quickstyle/simple3" qsCatId="simple" csTypeId="urn:microsoft.com/office/officeart/2005/8/colors/colorful1" csCatId="colorful" phldr="1"/>
      <dgm:spPr/>
      <dgm:t>
        <a:bodyPr/>
        <a:lstStyle/>
        <a:p>
          <a:endParaRPr lang="en-US"/>
        </a:p>
      </dgm:t>
    </dgm:pt>
    <dgm:pt modelId="{9838B756-27F5-4EC4-ACB8-9778C8E05A06}">
      <dgm:prSet phldrT="[Text]" custT="1"/>
      <dgm:spPr/>
      <dgm:t>
        <a:bodyPr/>
        <a:lstStyle/>
        <a:p>
          <a:r>
            <a:rPr lang="en-US" sz="1800" b="1" dirty="0">
              <a:latin typeface="Times New Roman" panose="02020603050405020304" pitchFamily="18" charset="0"/>
              <a:cs typeface="Times New Roman" panose="02020603050405020304" pitchFamily="18" charset="0"/>
            </a:rPr>
            <a:t>KHU THƯƠNG MẠI TỰ DO</a:t>
          </a:r>
        </a:p>
      </dgm:t>
    </dgm:pt>
    <dgm:pt modelId="{73C80B8F-EA8C-417C-BFC6-F2F16EBB71B5}" type="parTrans" cxnId="{A42792E1-76F1-4326-ADD7-E4294BE41EA4}">
      <dgm:prSet/>
      <dgm:spPr/>
      <dgm:t>
        <a:bodyPr/>
        <a:lstStyle/>
        <a:p>
          <a:endParaRPr lang="en-US"/>
        </a:p>
      </dgm:t>
    </dgm:pt>
    <dgm:pt modelId="{9FA804F4-D379-49C3-BFCD-A88B4DC13105}" type="sibTrans" cxnId="{A42792E1-76F1-4326-ADD7-E4294BE41EA4}">
      <dgm:prSet/>
      <dgm:spPr/>
      <dgm:t>
        <a:bodyPr/>
        <a:lstStyle/>
        <a:p>
          <a:endParaRPr lang="en-US"/>
        </a:p>
      </dgm:t>
    </dgm:pt>
    <dgm:pt modelId="{1F53E7DF-7B09-4180-BD0D-E8EEAC07D5B1}">
      <dgm:prSet phldrT="[Text]" custT="1"/>
      <dgm:spPr/>
      <dgm:t>
        <a:bodyPr/>
        <a:lstStyle/>
        <a:p>
          <a:pPr>
            <a:buNone/>
          </a:pPr>
          <a:r>
            <a:rPr lang="vi-VN" sz="1800" b="0" dirty="0">
              <a:latin typeface="Times New Roman" panose="02020603050405020304" pitchFamily="18" charset="0"/>
              <a:cs typeface="Times New Roman" panose="02020603050405020304" pitchFamily="18" charset="0"/>
            </a:rPr>
            <a:t>Khu chức năng sản xuất, logistics</a:t>
          </a:r>
          <a:endParaRPr lang="en-US" sz="1800" b="0" dirty="0">
            <a:latin typeface="Times New Roman" panose="02020603050405020304" pitchFamily="18" charset="0"/>
            <a:cs typeface="Times New Roman" panose="02020603050405020304" pitchFamily="18" charset="0"/>
          </a:endParaRPr>
        </a:p>
      </dgm:t>
    </dgm:pt>
    <dgm:pt modelId="{32438C57-A987-4688-BF31-3D805B5A5152}" type="parTrans" cxnId="{9F057D43-25A3-4554-9412-FD56225879C9}">
      <dgm:prSet/>
      <dgm:spPr/>
      <dgm:t>
        <a:bodyPr/>
        <a:lstStyle/>
        <a:p>
          <a:endParaRPr lang="en-US"/>
        </a:p>
      </dgm:t>
    </dgm:pt>
    <dgm:pt modelId="{77D546D6-2C0F-432B-AF91-167EAB1ABED5}" type="sibTrans" cxnId="{9F057D43-25A3-4554-9412-FD56225879C9}">
      <dgm:prSet/>
      <dgm:spPr/>
      <dgm:t>
        <a:bodyPr/>
        <a:lstStyle/>
        <a:p>
          <a:endParaRPr lang="en-US"/>
        </a:p>
      </dgm:t>
    </dgm:pt>
    <dgm:pt modelId="{95F9B6BB-81A3-4863-9E58-65870CCFDF28}">
      <dgm:prSet phldrT="[Text]" custT="1"/>
      <dgm:spPr/>
      <dgm:t>
        <a:bodyPr/>
        <a:lstStyle/>
        <a:p>
          <a:r>
            <a:rPr lang="vi-VN" sz="1800" b="0" dirty="0">
              <a:latin typeface="Times New Roman" panose="02020603050405020304" pitchFamily="18" charset="0"/>
              <a:cs typeface="Times New Roman" panose="02020603050405020304" pitchFamily="18" charset="0"/>
            </a:rPr>
            <a:t>Khu chức năng công nghiệp công nghệ số, đổi mới sáng tạo</a:t>
          </a:r>
          <a:endParaRPr lang="en-US" sz="1800" dirty="0">
            <a:latin typeface="Times New Roman" panose="02020603050405020304" pitchFamily="18" charset="0"/>
            <a:cs typeface="Times New Roman" panose="02020603050405020304" pitchFamily="18" charset="0"/>
          </a:endParaRPr>
        </a:p>
      </dgm:t>
    </dgm:pt>
    <dgm:pt modelId="{9CED065E-160A-4481-9CCE-95E16EE68B38}" type="parTrans" cxnId="{72DC4A89-76C5-4D10-8946-FB973333F5CC}">
      <dgm:prSet/>
      <dgm:spPr/>
      <dgm:t>
        <a:bodyPr/>
        <a:lstStyle/>
        <a:p>
          <a:endParaRPr lang="en-US"/>
        </a:p>
      </dgm:t>
    </dgm:pt>
    <dgm:pt modelId="{B5D22002-E6C4-4528-9AD3-187BCD62333A}" type="sibTrans" cxnId="{72DC4A89-76C5-4D10-8946-FB973333F5CC}">
      <dgm:prSet/>
      <dgm:spPr/>
      <dgm:t>
        <a:bodyPr/>
        <a:lstStyle/>
        <a:p>
          <a:endParaRPr lang="en-US"/>
        </a:p>
      </dgm:t>
    </dgm:pt>
    <dgm:pt modelId="{E7DFEE08-74D8-4E95-9A92-0F5DF3389C88}">
      <dgm:prSet phldrT="[Text]" custT="1"/>
      <dgm:spPr/>
      <dgm:t>
        <a:bodyPr/>
        <a:lstStyle/>
        <a:p>
          <a:r>
            <a:rPr lang="en-US" sz="1800" dirty="0">
              <a:latin typeface="Times New Roman" panose="02020603050405020304" pitchFamily="18" charset="0"/>
              <a:cs typeface="Times New Roman" panose="02020603050405020304" pitchFamily="18" charset="0"/>
            </a:rPr>
            <a:t>Khu </a:t>
          </a:r>
          <a:r>
            <a:rPr lang="en-US" sz="1800" dirty="0" err="1">
              <a:latin typeface="Times New Roman" panose="02020603050405020304" pitchFamily="18" charset="0"/>
              <a:cs typeface="Times New Roman" panose="02020603050405020304" pitchFamily="18" charset="0"/>
            </a:rPr>
            <a:t>chức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năng</a:t>
          </a:r>
          <a:r>
            <a:rPr lang="en-US" sz="1800" dirty="0">
              <a:latin typeface="Times New Roman" panose="02020603050405020304" pitchFamily="18" charset="0"/>
              <a:cs typeface="Times New Roman" panose="02020603050405020304" pitchFamily="18" charset="0"/>
            </a:rPr>
            <a:t> Thương </a:t>
          </a:r>
          <a:r>
            <a:rPr lang="en-US" sz="1800" dirty="0" err="1">
              <a:latin typeface="Times New Roman" panose="02020603050405020304" pitchFamily="18" charset="0"/>
              <a:cs typeface="Times New Roman" panose="02020603050405020304" pitchFamily="18" charset="0"/>
            </a:rPr>
            <a:t>mại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dịch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vụ</a:t>
          </a:r>
          <a:endParaRPr lang="en-US" sz="1800" dirty="0">
            <a:latin typeface="Times New Roman" panose="02020603050405020304" pitchFamily="18" charset="0"/>
            <a:cs typeface="Times New Roman" panose="02020603050405020304" pitchFamily="18" charset="0"/>
          </a:endParaRPr>
        </a:p>
      </dgm:t>
    </dgm:pt>
    <dgm:pt modelId="{A8245B28-7F95-4868-BBCB-F9656DAD1771}" type="parTrans" cxnId="{215120A7-F940-4280-A38B-8F9018FB140C}">
      <dgm:prSet/>
      <dgm:spPr/>
      <dgm:t>
        <a:bodyPr/>
        <a:lstStyle/>
        <a:p>
          <a:endParaRPr lang="en-US"/>
        </a:p>
      </dgm:t>
    </dgm:pt>
    <dgm:pt modelId="{63486C53-8CCC-43CE-93D9-1BBF2BCD9639}" type="sibTrans" cxnId="{215120A7-F940-4280-A38B-8F9018FB140C}">
      <dgm:prSet/>
      <dgm:spPr/>
      <dgm:t>
        <a:bodyPr/>
        <a:lstStyle/>
        <a:p>
          <a:endParaRPr lang="en-US"/>
        </a:p>
      </dgm:t>
    </dgm:pt>
    <dgm:pt modelId="{F1A5AB02-D08A-4810-BE0F-6EFDF816082C}">
      <dgm:prSet phldrT="[Text]" custT="1"/>
      <dgm:spPr/>
      <dgm:t>
        <a:bodyPr/>
        <a:lstStyle/>
        <a:p>
          <a:pPr>
            <a:buNone/>
          </a:pPr>
          <a:r>
            <a:rPr lang="en-US" sz="1800" dirty="0">
              <a:latin typeface="Times New Roman" panose="02020603050405020304" pitchFamily="18" charset="0"/>
              <a:cs typeface="Times New Roman" panose="02020603050405020304" pitchFamily="18" charset="0"/>
            </a:rPr>
            <a:t>Khu </a:t>
          </a:r>
          <a:r>
            <a:rPr lang="en-US" sz="1800" dirty="0" err="1">
              <a:latin typeface="Times New Roman" panose="02020603050405020304" pitchFamily="18" charset="0"/>
              <a:cs typeface="Times New Roman" panose="02020603050405020304" pitchFamily="18" charset="0"/>
            </a:rPr>
            <a:t>chức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khác</a:t>
          </a:r>
          <a:endParaRPr lang="en-US" sz="1800" b="0" dirty="0">
            <a:latin typeface="Times New Roman" panose="02020603050405020304" pitchFamily="18" charset="0"/>
            <a:cs typeface="Times New Roman" panose="02020603050405020304" pitchFamily="18" charset="0"/>
          </a:endParaRPr>
        </a:p>
      </dgm:t>
    </dgm:pt>
    <dgm:pt modelId="{8EFBD7B3-BE25-4413-B892-906EA7D3A492}" type="sibTrans" cxnId="{524DF5D1-3D5F-4043-8E04-F601DF42F799}">
      <dgm:prSet/>
      <dgm:spPr/>
      <dgm:t>
        <a:bodyPr/>
        <a:lstStyle/>
        <a:p>
          <a:endParaRPr lang="en-US"/>
        </a:p>
      </dgm:t>
    </dgm:pt>
    <dgm:pt modelId="{B2949195-EC07-45DE-A5ED-ABD573793F54}" type="parTrans" cxnId="{524DF5D1-3D5F-4043-8E04-F601DF42F799}">
      <dgm:prSet/>
      <dgm:spPr/>
      <dgm:t>
        <a:bodyPr/>
        <a:lstStyle/>
        <a:p>
          <a:endParaRPr lang="en-US"/>
        </a:p>
      </dgm:t>
    </dgm:pt>
    <dgm:pt modelId="{A9F6A9FC-75E9-408A-BCA4-DD96BA4A2AD4}" type="pres">
      <dgm:prSet presAssocID="{5C9225D5-87A3-4FE8-8811-5F46B2DDA452}" presName="Name0" presStyleCnt="0">
        <dgm:presLayoutVars>
          <dgm:chMax val="1"/>
          <dgm:dir/>
          <dgm:animLvl val="ctr"/>
          <dgm:resizeHandles val="exact"/>
        </dgm:presLayoutVars>
      </dgm:prSet>
      <dgm:spPr/>
    </dgm:pt>
    <dgm:pt modelId="{7BC89403-7D41-4AC5-AA8C-478738E5A66A}" type="pres">
      <dgm:prSet presAssocID="{9838B756-27F5-4EC4-ACB8-9778C8E05A06}" presName="centerShape" presStyleLbl="node0" presStyleIdx="0" presStyleCnt="1"/>
      <dgm:spPr/>
    </dgm:pt>
    <dgm:pt modelId="{CC535D38-B340-4E65-AB58-E914CE4ACD52}" type="pres">
      <dgm:prSet presAssocID="{1F53E7DF-7B09-4180-BD0D-E8EEAC07D5B1}" presName="node" presStyleLbl="node1" presStyleIdx="0" presStyleCnt="4" custScaleX="137593" custScaleY="124207">
        <dgm:presLayoutVars>
          <dgm:bulletEnabled val="1"/>
        </dgm:presLayoutVars>
      </dgm:prSet>
      <dgm:spPr/>
    </dgm:pt>
    <dgm:pt modelId="{EE5AB59F-591E-4492-A709-551A6E6F179F}" type="pres">
      <dgm:prSet presAssocID="{1F53E7DF-7B09-4180-BD0D-E8EEAC07D5B1}" presName="dummy" presStyleCnt="0"/>
      <dgm:spPr/>
    </dgm:pt>
    <dgm:pt modelId="{2996CCD3-8CE7-4A2D-A764-87C095DBA00E}" type="pres">
      <dgm:prSet presAssocID="{77D546D6-2C0F-432B-AF91-167EAB1ABED5}" presName="sibTrans" presStyleLbl="sibTrans2D1" presStyleIdx="0" presStyleCnt="4"/>
      <dgm:spPr/>
    </dgm:pt>
    <dgm:pt modelId="{915B9548-BDED-4B09-9E94-12FAA42ECDE3}" type="pres">
      <dgm:prSet presAssocID="{95F9B6BB-81A3-4863-9E58-65870CCFDF28}" presName="node" presStyleLbl="node1" presStyleIdx="1" presStyleCnt="4" custScaleX="135255" custScaleY="125995" custRadScaleRad="108613">
        <dgm:presLayoutVars>
          <dgm:bulletEnabled val="1"/>
        </dgm:presLayoutVars>
      </dgm:prSet>
      <dgm:spPr/>
    </dgm:pt>
    <dgm:pt modelId="{CACFF514-0CC6-4DEC-8A6B-397AAABF46BA}" type="pres">
      <dgm:prSet presAssocID="{95F9B6BB-81A3-4863-9E58-65870CCFDF28}" presName="dummy" presStyleCnt="0"/>
      <dgm:spPr/>
    </dgm:pt>
    <dgm:pt modelId="{0E689A5F-5A9C-414B-86C9-B73B134E0466}" type="pres">
      <dgm:prSet presAssocID="{B5D22002-E6C4-4528-9AD3-187BCD62333A}" presName="sibTrans" presStyleLbl="sibTrans2D1" presStyleIdx="1" presStyleCnt="4"/>
      <dgm:spPr/>
    </dgm:pt>
    <dgm:pt modelId="{40D6F3FD-08B8-4527-9298-582FAA4FA431}" type="pres">
      <dgm:prSet presAssocID="{F1A5AB02-D08A-4810-BE0F-6EFDF816082C}" presName="node" presStyleLbl="node1" presStyleIdx="2" presStyleCnt="4" custScaleX="150172" custScaleY="139372">
        <dgm:presLayoutVars>
          <dgm:bulletEnabled val="1"/>
        </dgm:presLayoutVars>
      </dgm:prSet>
      <dgm:spPr/>
    </dgm:pt>
    <dgm:pt modelId="{829DAAA4-4DC5-498A-B083-664C7CD2EDF9}" type="pres">
      <dgm:prSet presAssocID="{F1A5AB02-D08A-4810-BE0F-6EFDF816082C}" presName="dummy" presStyleCnt="0"/>
      <dgm:spPr/>
    </dgm:pt>
    <dgm:pt modelId="{9BD9D879-3163-47A1-91DC-EAA60CD49D93}" type="pres">
      <dgm:prSet presAssocID="{8EFBD7B3-BE25-4413-B892-906EA7D3A492}" presName="sibTrans" presStyleLbl="sibTrans2D1" presStyleIdx="2" presStyleCnt="4"/>
      <dgm:spPr/>
    </dgm:pt>
    <dgm:pt modelId="{548182CD-A949-4338-94D3-62A0CB415A7E}" type="pres">
      <dgm:prSet presAssocID="{E7DFEE08-74D8-4E95-9A92-0F5DF3389C88}" presName="node" presStyleLbl="node1" presStyleIdx="3" presStyleCnt="4" custScaleX="134223" custScaleY="138574">
        <dgm:presLayoutVars>
          <dgm:bulletEnabled val="1"/>
        </dgm:presLayoutVars>
      </dgm:prSet>
      <dgm:spPr/>
    </dgm:pt>
    <dgm:pt modelId="{EFA1F209-71EB-4F44-9518-DE42391C2AF8}" type="pres">
      <dgm:prSet presAssocID="{E7DFEE08-74D8-4E95-9A92-0F5DF3389C88}" presName="dummy" presStyleCnt="0"/>
      <dgm:spPr/>
    </dgm:pt>
    <dgm:pt modelId="{326DB09A-A792-4B09-820C-15C569B1D0D7}" type="pres">
      <dgm:prSet presAssocID="{63486C53-8CCC-43CE-93D9-1BBF2BCD9639}" presName="sibTrans" presStyleLbl="sibTrans2D1" presStyleIdx="3" presStyleCnt="4"/>
      <dgm:spPr/>
    </dgm:pt>
  </dgm:ptLst>
  <dgm:cxnLst>
    <dgm:cxn modelId="{F0851F28-CC91-4EF9-A92F-FD965E367362}" type="presOf" srcId="{F1A5AB02-D08A-4810-BE0F-6EFDF816082C}" destId="{40D6F3FD-08B8-4527-9298-582FAA4FA431}" srcOrd="0" destOrd="0" presId="urn:microsoft.com/office/officeart/2005/8/layout/radial6"/>
    <dgm:cxn modelId="{EA0D755E-0227-469C-B461-DA0CA01A0ACA}" type="presOf" srcId="{9838B756-27F5-4EC4-ACB8-9778C8E05A06}" destId="{7BC89403-7D41-4AC5-AA8C-478738E5A66A}" srcOrd="0" destOrd="0" presId="urn:microsoft.com/office/officeart/2005/8/layout/radial6"/>
    <dgm:cxn modelId="{9F057D43-25A3-4554-9412-FD56225879C9}" srcId="{9838B756-27F5-4EC4-ACB8-9778C8E05A06}" destId="{1F53E7DF-7B09-4180-BD0D-E8EEAC07D5B1}" srcOrd="0" destOrd="0" parTransId="{32438C57-A987-4688-BF31-3D805B5A5152}" sibTransId="{77D546D6-2C0F-432B-AF91-167EAB1ABED5}"/>
    <dgm:cxn modelId="{C3871868-B033-42F2-B1B8-5C2E20914D61}" type="presOf" srcId="{8EFBD7B3-BE25-4413-B892-906EA7D3A492}" destId="{9BD9D879-3163-47A1-91DC-EAA60CD49D93}" srcOrd="0" destOrd="0" presId="urn:microsoft.com/office/officeart/2005/8/layout/radial6"/>
    <dgm:cxn modelId="{72DC4A89-76C5-4D10-8946-FB973333F5CC}" srcId="{9838B756-27F5-4EC4-ACB8-9778C8E05A06}" destId="{95F9B6BB-81A3-4863-9E58-65870CCFDF28}" srcOrd="1" destOrd="0" parTransId="{9CED065E-160A-4481-9CCE-95E16EE68B38}" sibTransId="{B5D22002-E6C4-4528-9AD3-187BCD62333A}"/>
    <dgm:cxn modelId="{2E33479B-5845-464D-8D65-513CF5985717}" type="presOf" srcId="{B5D22002-E6C4-4528-9AD3-187BCD62333A}" destId="{0E689A5F-5A9C-414B-86C9-B73B134E0466}" srcOrd="0" destOrd="0" presId="urn:microsoft.com/office/officeart/2005/8/layout/radial6"/>
    <dgm:cxn modelId="{215120A7-F940-4280-A38B-8F9018FB140C}" srcId="{9838B756-27F5-4EC4-ACB8-9778C8E05A06}" destId="{E7DFEE08-74D8-4E95-9A92-0F5DF3389C88}" srcOrd="3" destOrd="0" parTransId="{A8245B28-7F95-4868-BBCB-F9656DAD1771}" sibTransId="{63486C53-8CCC-43CE-93D9-1BBF2BCD9639}"/>
    <dgm:cxn modelId="{E1E5CAB1-84ED-4F1B-BE08-BD9C49C9F436}" type="presOf" srcId="{63486C53-8CCC-43CE-93D9-1BBF2BCD9639}" destId="{326DB09A-A792-4B09-820C-15C569B1D0D7}" srcOrd="0" destOrd="0" presId="urn:microsoft.com/office/officeart/2005/8/layout/radial6"/>
    <dgm:cxn modelId="{24317AB7-9CC2-482E-8C93-43D1657CF5D1}" type="presOf" srcId="{5C9225D5-87A3-4FE8-8811-5F46B2DDA452}" destId="{A9F6A9FC-75E9-408A-BCA4-DD96BA4A2AD4}" srcOrd="0" destOrd="0" presId="urn:microsoft.com/office/officeart/2005/8/layout/radial6"/>
    <dgm:cxn modelId="{97DC41C6-5826-4C5C-A417-95EC7AF518FE}" type="presOf" srcId="{1F53E7DF-7B09-4180-BD0D-E8EEAC07D5B1}" destId="{CC535D38-B340-4E65-AB58-E914CE4ACD52}" srcOrd="0" destOrd="0" presId="urn:microsoft.com/office/officeart/2005/8/layout/radial6"/>
    <dgm:cxn modelId="{524DF5D1-3D5F-4043-8E04-F601DF42F799}" srcId="{9838B756-27F5-4EC4-ACB8-9778C8E05A06}" destId="{F1A5AB02-D08A-4810-BE0F-6EFDF816082C}" srcOrd="2" destOrd="0" parTransId="{B2949195-EC07-45DE-A5ED-ABD573793F54}" sibTransId="{8EFBD7B3-BE25-4413-B892-906EA7D3A492}"/>
    <dgm:cxn modelId="{3B4837DA-7129-4620-98CA-B32EA87313F1}" type="presOf" srcId="{E7DFEE08-74D8-4E95-9A92-0F5DF3389C88}" destId="{548182CD-A949-4338-94D3-62A0CB415A7E}" srcOrd="0" destOrd="0" presId="urn:microsoft.com/office/officeart/2005/8/layout/radial6"/>
    <dgm:cxn modelId="{EB12E1DB-CD8B-4D5D-9529-4F8A21F8E6F0}" type="presOf" srcId="{77D546D6-2C0F-432B-AF91-167EAB1ABED5}" destId="{2996CCD3-8CE7-4A2D-A764-87C095DBA00E}" srcOrd="0" destOrd="0" presId="urn:microsoft.com/office/officeart/2005/8/layout/radial6"/>
    <dgm:cxn modelId="{A42792E1-76F1-4326-ADD7-E4294BE41EA4}" srcId="{5C9225D5-87A3-4FE8-8811-5F46B2DDA452}" destId="{9838B756-27F5-4EC4-ACB8-9778C8E05A06}" srcOrd="0" destOrd="0" parTransId="{73C80B8F-EA8C-417C-BFC6-F2F16EBB71B5}" sibTransId="{9FA804F4-D379-49C3-BFCD-A88B4DC13105}"/>
    <dgm:cxn modelId="{8B9732F0-7AED-464F-AEA0-BD57CB9DB870}" type="presOf" srcId="{95F9B6BB-81A3-4863-9E58-65870CCFDF28}" destId="{915B9548-BDED-4B09-9E94-12FAA42ECDE3}" srcOrd="0" destOrd="0" presId="urn:microsoft.com/office/officeart/2005/8/layout/radial6"/>
    <dgm:cxn modelId="{092BE158-5DE6-436E-B98C-5F18C53867DD}" type="presParOf" srcId="{A9F6A9FC-75E9-408A-BCA4-DD96BA4A2AD4}" destId="{7BC89403-7D41-4AC5-AA8C-478738E5A66A}" srcOrd="0" destOrd="0" presId="urn:microsoft.com/office/officeart/2005/8/layout/radial6"/>
    <dgm:cxn modelId="{D127ADFE-8ED7-4172-8F26-553A5EDEC45A}" type="presParOf" srcId="{A9F6A9FC-75E9-408A-BCA4-DD96BA4A2AD4}" destId="{CC535D38-B340-4E65-AB58-E914CE4ACD52}" srcOrd="1" destOrd="0" presId="urn:microsoft.com/office/officeart/2005/8/layout/radial6"/>
    <dgm:cxn modelId="{DB0C5A85-785F-4565-9141-726E8DF4EB9A}" type="presParOf" srcId="{A9F6A9FC-75E9-408A-BCA4-DD96BA4A2AD4}" destId="{EE5AB59F-591E-4492-A709-551A6E6F179F}" srcOrd="2" destOrd="0" presId="urn:microsoft.com/office/officeart/2005/8/layout/radial6"/>
    <dgm:cxn modelId="{7E5FB1A7-B925-4BE5-A4C4-4D8E0F44A43C}" type="presParOf" srcId="{A9F6A9FC-75E9-408A-BCA4-DD96BA4A2AD4}" destId="{2996CCD3-8CE7-4A2D-A764-87C095DBA00E}" srcOrd="3" destOrd="0" presId="urn:microsoft.com/office/officeart/2005/8/layout/radial6"/>
    <dgm:cxn modelId="{9ECA6A8B-439A-4592-A8A6-AA988B24ACC0}" type="presParOf" srcId="{A9F6A9FC-75E9-408A-BCA4-DD96BA4A2AD4}" destId="{915B9548-BDED-4B09-9E94-12FAA42ECDE3}" srcOrd="4" destOrd="0" presId="urn:microsoft.com/office/officeart/2005/8/layout/radial6"/>
    <dgm:cxn modelId="{1E77467F-76E0-4A11-8BEF-3D04B9FE9C3B}" type="presParOf" srcId="{A9F6A9FC-75E9-408A-BCA4-DD96BA4A2AD4}" destId="{CACFF514-0CC6-4DEC-8A6B-397AAABF46BA}" srcOrd="5" destOrd="0" presId="urn:microsoft.com/office/officeart/2005/8/layout/radial6"/>
    <dgm:cxn modelId="{10AC905F-9A6A-4818-9D11-2A7AEDD3A73C}" type="presParOf" srcId="{A9F6A9FC-75E9-408A-BCA4-DD96BA4A2AD4}" destId="{0E689A5F-5A9C-414B-86C9-B73B134E0466}" srcOrd="6" destOrd="0" presId="urn:microsoft.com/office/officeart/2005/8/layout/radial6"/>
    <dgm:cxn modelId="{0E53B3C5-4014-4092-AD7E-E9C53B9F0D75}" type="presParOf" srcId="{A9F6A9FC-75E9-408A-BCA4-DD96BA4A2AD4}" destId="{40D6F3FD-08B8-4527-9298-582FAA4FA431}" srcOrd="7" destOrd="0" presId="urn:microsoft.com/office/officeart/2005/8/layout/radial6"/>
    <dgm:cxn modelId="{D9CF6F73-151C-4158-8E9C-4F975ABF436A}" type="presParOf" srcId="{A9F6A9FC-75E9-408A-BCA4-DD96BA4A2AD4}" destId="{829DAAA4-4DC5-498A-B083-664C7CD2EDF9}" srcOrd="8" destOrd="0" presId="urn:microsoft.com/office/officeart/2005/8/layout/radial6"/>
    <dgm:cxn modelId="{9540AB18-AE3C-406A-B936-F4D3AF018CBF}" type="presParOf" srcId="{A9F6A9FC-75E9-408A-BCA4-DD96BA4A2AD4}" destId="{9BD9D879-3163-47A1-91DC-EAA60CD49D93}" srcOrd="9" destOrd="0" presId="urn:microsoft.com/office/officeart/2005/8/layout/radial6"/>
    <dgm:cxn modelId="{8A1CB837-1484-488B-86C3-F2F2A07E5F3A}" type="presParOf" srcId="{A9F6A9FC-75E9-408A-BCA4-DD96BA4A2AD4}" destId="{548182CD-A949-4338-94D3-62A0CB415A7E}" srcOrd="10" destOrd="0" presId="urn:microsoft.com/office/officeart/2005/8/layout/radial6"/>
    <dgm:cxn modelId="{C09693D5-D34E-43EA-8CC4-06B6398C4FB7}" type="presParOf" srcId="{A9F6A9FC-75E9-408A-BCA4-DD96BA4A2AD4}" destId="{EFA1F209-71EB-4F44-9518-DE42391C2AF8}" srcOrd="11" destOrd="0" presId="urn:microsoft.com/office/officeart/2005/8/layout/radial6"/>
    <dgm:cxn modelId="{4D4E5172-27A0-4916-AA09-540C8043C1D9}" type="presParOf" srcId="{A9F6A9FC-75E9-408A-BCA4-DD96BA4A2AD4}" destId="{326DB09A-A792-4B09-820C-15C569B1D0D7}"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DB09A-A792-4B09-820C-15C569B1D0D7}">
      <dsp:nvSpPr>
        <dsp:cNvPr id="0" name=""/>
        <dsp:cNvSpPr/>
      </dsp:nvSpPr>
      <dsp:spPr>
        <a:xfrm>
          <a:off x="1956029" y="582818"/>
          <a:ext cx="4231228" cy="4231228"/>
        </a:xfrm>
        <a:prstGeom prst="blockArc">
          <a:avLst>
            <a:gd name="adj1" fmla="val 10800000"/>
            <a:gd name="adj2" fmla="val 16200000"/>
            <a:gd name="adj3" fmla="val 4636"/>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BD9D879-3163-47A1-91DC-EAA60CD49D93}">
      <dsp:nvSpPr>
        <dsp:cNvPr id="0" name=""/>
        <dsp:cNvSpPr/>
      </dsp:nvSpPr>
      <dsp:spPr>
        <a:xfrm>
          <a:off x="1956029" y="582818"/>
          <a:ext cx="4231228" cy="4231228"/>
        </a:xfrm>
        <a:prstGeom prst="blockArc">
          <a:avLst>
            <a:gd name="adj1" fmla="val 5400000"/>
            <a:gd name="adj2" fmla="val 10800000"/>
            <a:gd name="adj3" fmla="val 4636"/>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E689A5F-5A9C-414B-86C9-B73B134E0466}">
      <dsp:nvSpPr>
        <dsp:cNvPr id="0" name=""/>
        <dsp:cNvSpPr/>
      </dsp:nvSpPr>
      <dsp:spPr>
        <a:xfrm>
          <a:off x="2134038" y="590499"/>
          <a:ext cx="4231228" cy="4231228"/>
        </a:xfrm>
        <a:prstGeom prst="blockArc">
          <a:avLst>
            <a:gd name="adj1" fmla="val 21587223"/>
            <a:gd name="adj2" fmla="val 5696484"/>
            <a:gd name="adj3" fmla="val 4636"/>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2996CCD3-8CE7-4A2D-A764-87C095DBA00E}">
      <dsp:nvSpPr>
        <dsp:cNvPr id="0" name=""/>
        <dsp:cNvSpPr/>
      </dsp:nvSpPr>
      <dsp:spPr>
        <a:xfrm>
          <a:off x="2134038" y="575138"/>
          <a:ext cx="4231228" cy="4231228"/>
        </a:xfrm>
        <a:prstGeom prst="blockArc">
          <a:avLst>
            <a:gd name="adj1" fmla="val 15903516"/>
            <a:gd name="adj2" fmla="val 12777"/>
            <a:gd name="adj3" fmla="val 4636"/>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BC89403-7D41-4AC5-AA8C-478738E5A66A}">
      <dsp:nvSpPr>
        <dsp:cNvPr id="0" name=""/>
        <dsp:cNvSpPr/>
      </dsp:nvSpPr>
      <dsp:spPr>
        <a:xfrm>
          <a:off x="3098620" y="1725409"/>
          <a:ext cx="1946047" cy="1946047"/>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KHU THƯƠNG MẠI TỰ DO</a:t>
          </a:r>
        </a:p>
      </dsp:txBody>
      <dsp:txXfrm>
        <a:off x="3383612" y="2010401"/>
        <a:ext cx="1376063" cy="1376063"/>
      </dsp:txXfrm>
    </dsp:sp>
    <dsp:sp modelId="{CC535D38-B340-4E65-AB58-E914CE4ACD52}">
      <dsp:nvSpPr>
        <dsp:cNvPr id="0" name=""/>
        <dsp:cNvSpPr/>
      </dsp:nvSpPr>
      <dsp:spPr>
        <a:xfrm>
          <a:off x="3134475" y="-214135"/>
          <a:ext cx="1874337" cy="1691989"/>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vi-VN" sz="1800" b="0" kern="1200" dirty="0">
              <a:latin typeface="Times New Roman" panose="02020603050405020304" pitchFamily="18" charset="0"/>
              <a:cs typeface="Times New Roman" panose="02020603050405020304" pitchFamily="18" charset="0"/>
            </a:rPr>
            <a:t>Khu chức năng sản xuất, logistics</a:t>
          </a:r>
          <a:endParaRPr lang="en-US" sz="1800" b="0" kern="1200" dirty="0">
            <a:latin typeface="Times New Roman" panose="02020603050405020304" pitchFamily="18" charset="0"/>
            <a:cs typeface="Times New Roman" panose="02020603050405020304" pitchFamily="18" charset="0"/>
          </a:endParaRPr>
        </a:p>
      </dsp:txBody>
      <dsp:txXfrm>
        <a:off x="3408965" y="33651"/>
        <a:ext cx="1325357" cy="1196417"/>
      </dsp:txXfrm>
    </dsp:sp>
    <dsp:sp modelId="{915B9548-BDED-4B09-9E94-12FAA42ECDE3}">
      <dsp:nvSpPr>
        <dsp:cNvPr id="0" name=""/>
        <dsp:cNvSpPr/>
      </dsp:nvSpPr>
      <dsp:spPr>
        <a:xfrm>
          <a:off x="5394968" y="1840260"/>
          <a:ext cx="1842488" cy="1716345"/>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vi-VN" sz="1800" b="0" kern="1200" dirty="0">
              <a:latin typeface="Times New Roman" panose="02020603050405020304" pitchFamily="18" charset="0"/>
              <a:cs typeface="Times New Roman" panose="02020603050405020304" pitchFamily="18" charset="0"/>
            </a:rPr>
            <a:t>Khu chức năng công nghiệp công nghệ số, đổi mới sáng tạo</a:t>
          </a:r>
          <a:endParaRPr lang="en-US" sz="1800" kern="1200" dirty="0">
            <a:latin typeface="Times New Roman" panose="02020603050405020304" pitchFamily="18" charset="0"/>
            <a:cs typeface="Times New Roman" panose="02020603050405020304" pitchFamily="18" charset="0"/>
          </a:endParaRPr>
        </a:p>
      </dsp:txBody>
      <dsp:txXfrm>
        <a:off x="5664794" y="2091613"/>
        <a:ext cx="1302836" cy="1213639"/>
      </dsp:txXfrm>
    </dsp:sp>
    <dsp:sp modelId="{40D6F3FD-08B8-4527-9298-582FAA4FA431}">
      <dsp:nvSpPr>
        <dsp:cNvPr id="0" name=""/>
        <dsp:cNvSpPr/>
      </dsp:nvSpPr>
      <dsp:spPr>
        <a:xfrm>
          <a:off x="3048797" y="3815721"/>
          <a:ext cx="2045693" cy="1898571"/>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Khu </a:t>
          </a:r>
          <a:r>
            <a:rPr lang="en-US" sz="1800" kern="1200" dirty="0" err="1">
              <a:latin typeface="Times New Roman" panose="02020603050405020304" pitchFamily="18" charset="0"/>
              <a:cs typeface="Times New Roman" panose="02020603050405020304" pitchFamily="18" charset="0"/>
            </a:rPr>
            <a:t>chức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năng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khác</a:t>
          </a:r>
          <a:endParaRPr lang="en-US" sz="1800" b="0" kern="1200" dirty="0">
            <a:latin typeface="Times New Roman" panose="02020603050405020304" pitchFamily="18" charset="0"/>
            <a:cs typeface="Times New Roman" panose="02020603050405020304" pitchFamily="18" charset="0"/>
          </a:endParaRPr>
        </a:p>
      </dsp:txBody>
      <dsp:txXfrm>
        <a:off x="3348382" y="4093760"/>
        <a:ext cx="1446523" cy="1342493"/>
      </dsp:txXfrm>
    </dsp:sp>
    <dsp:sp modelId="{548182CD-A949-4338-94D3-62A0CB415A7E}">
      <dsp:nvSpPr>
        <dsp:cNvPr id="0" name=""/>
        <dsp:cNvSpPr/>
      </dsp:nvSpPr>
      <dsp:spPr>
        <a:xfrm>
          <a:off x="1090855" y="1754582"/>
          <a:ext cx="1828430" cy="1887701"/>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Khu </a:t>
          </a:r>
          <a:r>
            <a:rPr lang="en-US" sz="1800" kern="1200" dirty="0" err="1">
              <a:latin typeface="Times New Roman" panose="02020603050405020304" pitchFamily="18" charset="0"/>
              <a:cs typeface="Times New Roman" panose="02020603050405020304" pitchFamily="18" charset="0"/>
            </a:rPr>
            <a:t>chức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năng</a:t>
          </a:r>
          <a:r>
            <a:rPr lang="en-US" sz="1800" kern="1200" dirty="0">
              <a:latin typeface="Times New Roman" panose="02020603050405020304" pitchFamily="18" charset="0"/>
              <a:cs typeface="Times New Roman" panose="02020603050405020304" pitchFamily="18" charset="0"/>
            </a:rPr>
            <a:t> Thương </a:t>
          </a:r>
          <a:r>
            <a:rPr lang="en-US" sz="1800" kern="1200" dirty="0" err="1">
              <a:latin typeface="Times New Roman" panose="02020603050405020304" pitchFamily="18" charset="0"/>
              <a:cs typeface="Times New Roman" panose="02020603050405020304" pitchFamily="18" charset="0"/>
            </a:rPr>
            <a:t>mại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dịch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vụ</a:t>
          </a:r>
          <a:endParaRPr lang="en-US" sz="1800" kern="1200" dirty="0">
            <a:latin typeface="Times New Roman" panose="02020603050405020304" pitchFamily="18" charset="0"/>
            <a:cs typeface="Times New Roman" panose="02020603050405020304" pitchFamily="18" charset="0"/>
          </a:endParaRPr>
        </a:p>
      </dsp:txBody>
      <dsp:txXfrm>
        <a:off x="1358622" y="2031029"/>
        <a:ext cx="1292896" cy="133480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800" cy="458788"/>
          </a:xfrm>
          <a:prstGeom prst="rect">
            <a:avLst/>
          </a:prstGeom>
        </p:spPr>
        <p:txBody>
          <a:bodyPr vert="horz" lIns="89730" tIns="44865" rIns="89730" bIns="44865" rtlCol="0"/>
          <a:lstStyle>
            <a:lvl1pPr algn="l">
              <a:defRPr sz="1200"/>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89730" tIns="44865" rIns="89730" bIns="44865" rtlCol="0"/>
          <a:lstStyle>
            <a:lvl1pPr algn="r">
              <a:defRPr sz="1200"/>
            </a:lvl1pPr>
          </a:lstStyle>
          <a:p>
            <a:fld id="{F0C04A9C-3176-4CC2-BB80-05C0A2DCBCAF}" type="datetimeFigureOut">
              <a:rPr lang="en-GB" smtClean="0"/>
              <a:t>08/04/2025</a:t>
            </a:fld>
            <a:endParaRPr lang="en-GB"/>
          </a:p>
        </p:txBody>
      </p:sp>
      <p:sp>
        <p:nvSpPr>
          <p:cNvPr id="4" name="Slide Image Placeholder 3"/>
          <p:cNvSpPr>
            <a:spLocks noGrp="1" noRot="1" noChangeAspect="1"/>
          </p:cNvSpPr>
          <p:nvPr>
            <p:ph type="sldImg" idx="2"/>
          </p:nvPr>
        </p:nvSpPr>
        <p:spPr>
          <a:xfrm>
            <a:off x="685800" y="1143000"/>
            <a:ext cx="5486400" cy="3087688"/>
          </a:xfrm>
          <a:prstGeom prst="rect">
            <a:avLst/>
          </a:prstGeom>
          <a:noFill/>
          <a:ln w="12700">
            <a:solidFill>
              <a:prstClr val="black"/>
            </a:solidFill>
          </a:ln>
        </p:spPr>
        <p:txBody>
          <a:bodyPr vert="horz" lIns="89730" tIns="44865" rIns="89730" bIns="44865" rtlCol="0" anchor="ctr"/>
          <a:lstStyle/>
          <a:p>
            <a:endParaRPr lang="en-GB"/>
          </a:p>
        </p:txBody>
      </p:sp>
      <p:sp>
        <p:nvSpPr>
          <p:cNvPr id="5" name="Notes Placeholder 4"/>
          <p:cNvSpPr>
            <a:spLocks noGrp="1"/>
          </p:cNvSpPr>
          <p:nvPr>
            <p:ph type="body" sz="quarter" idx="3"/>
          </p:nvPr>
        </p:nvSpPr>
        <p:spPr>
          <a:xfrm>
            <a:off x="685800" y="4400551"/>
            <a:ext cx="5486400" cy="3600451"/>
          </a:xfrm>
          <a:prstGeom prst="rect">
            <a:avLst/>
          </a:prstGeom>
        </p:spPr>
        <p:txBody>
          <a:bodyPr vert="horz" lIns="89730" tIns="44865" rIns="89730" bIns="448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685213"/>
            <a:ext cx="2971800" cy="458787"/>
          </a:xfrm>
          <a:prstGeom prst="rect">
            <a:avLst/>
          </a:prstGeom>
        </p:spPr>
        <p:txBody>
          <a:bodyPr vert="horz" lIns="89730" tIns="44865" rIns="89730" bIns="44865"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89730" tIns="44865" rIns="89730" bIns="44865" rtlCol="0" anchor="b"/>
          <a:lstStyle>
            <a:lvl1pPr algn="r">
              <a:defRPr sz="1200"/>
            </a:lvl1pPr>
          </a:lstStyle>
          <a:p>
            <a:fld id="{8E6A4A68-0F77-4B14-B712-5A3D77787C66}" type="slidenum">
              <a:rPr lang="en-GB" smtClean="0"/>
              <a:t>‹#›</a:t>
            </a:fld>
            <a:endParaRPr lang="en-GB"/>
          </a:p>
        </p:txBody>
      </p:sp>
    </p:spTree>
    <p:extLst>
      <p:ext uri="{BB962C8B-B14F-4D97-AF65-F5344CB8AC3E}">
        <p14:creationId xmlns:p14="http://schemas.microsoft.com/office/powerpoint/2010/main" val="4148771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A4A68-0F77-4B14-B712-5A3D77787C66}" type="slidenum">
              <a:rPr lang="en-GB" smtClean="0"/>
              <a:t>1</a:t>
            </a:fld>
            <a:endParaRPr lang="en-GB"/>
          </a:p>
        </p:txBody>
      </p:sp>
    </p:spTree>
    <p:extLst>
      <p:ext uri="{BB962C8B-B14F-4D97-AF65-F5344CB8AC3E}">
        <p14:creationId xmlns:p14="http://schemas.microsoft.com/office/powerpoint/2010/main" val="325130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A4A68-0F77-4B14-B712-5A3D77787C66}" type="slidenum">
              <a:rPr lang="en-GB" smtClean="0"/>
              <a:t>10</a:t>
            </a:fld>
            <a:endParaRPr lang="en-GB"/>
          </a:p>
        </p:txBody>
      </p:sp>
    </p:spTree>
    <p:extLst>
      <p:ext uri="{BB962C8B-B14F-4D97-AF65-F5344CB8AC3E}">
        <p14:creationId xmlns:p14="http://schemas.microsoft.com/office/powerpoint/2010/main" val="3953065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A4A68-0F77-4B14-B712-5A3D77787C66}" type="slidenum">
              <a:rPr lang="en-GB" smtClean="0"/>
              <a:t>11</a:t>
            </a:fld>
            <a:endParaRPr lang="en-GB"/>
          </a:p>
        </p:txBody>
      </p:sp>
    </p:spTree>
    <p:extLst>
      <p:ext uri="{BB962C8B-B14F-4D97-AF65-F5344CB8AC3E}">
        <p14:creationId xmlns:p14="http://schemas.microsoft.com/office/powerpoint/2010/main" val="1694908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A4A68-0F77-4B14-B712-5A3D77787C66}" type="slidenum">
              <a:rPr lang="en-GB" smtClean="0"/>
              <a:t>12</a:t>
            </a:fld>
            <a:endParaRPr lang="en-GB"/>
          </a:p>
        </p:txBody>
      </p:sp>
    </p:spTree>
    <p:extLst>
      <p:ext uri="{BB962C8B-B14F-4D97-AF65-F5344CB8AC3E}">
        <p14:creationId xmlns:p14="http://schemas.microsoft.com/office/powerpoint/2010/main" val="3964791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A4A68-0F77-4B14-B712-5A3D77787C66}" type="slidenum">
              <a:rPr lang="en-GB" smtClean="0"/>
              <a:t>13</a:t>
            </a:fld>
            <a:endParaRPr lang="en-GB"/>
          </a:p>
        </p:txBody>
      </p:sp>
    </p:spTree>
    <p:extLst>
      <p:ext uri="{BB962C8B-B14F-4D97-AF65-F5344CB8AC3E}">
        <p14:creationId xmlns:p14="http://schemas.microsoft.com/office/powerpoint/2010/main" val="341352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512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A4A68-0F77-4B14-B712-5A3D77787C66}" type="slidenum">
              <a:rPr lang="en-GB" smtClean="0"/>
              <a:t>15</a:t>
            </a:fld>
            <a:endParaRPr lang="en-GB"/>
          </a:p>
        </p:txBody>
      </p:sp>
    </p:spTree>
    <p:extLst>
      <p:ext uri="{BB962C8B-B14F-4D97-AF65-F5344CB8AC3E}">
        <p14:creationId xmlns:p14="http://schemas.microsoft.com/office/powerpoint/2010/main" val="1854072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A4A68-0F77-4B14-B712-5A3D77787C66}" type="slidenum">
              <a:rPr lang="en-GB" smtClean="0"/>
              <a:t>16</a:t>
            </a:fld>
            <a:endParaRPr lang="en-GB"/>
          </a:p>
        </p:txBody>
      </p:sp>
    </p:spTree>
    <p:extLst>
      <p:ext uri="{BB962C8B-B14F-4D97-AF65-F5344CB8AC3E}">
        <p14:creationId xmlns:p14="http://schemas.microsoft.com/office/powerpoint/2010/main" val="2758329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7557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03946-A971-CC16-4FFD-DD8AD6846D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47714-0BC0-BC59-F05C-F1DDF01A5219}"/>
              </a:ext>
            </a:extLst>
          </p:cNvPr>
          <p:cNvSpPr>
            <a:spLocks noGrp="1" noRot="1" noChangeAspect="1"/>
          </p:cNvSpPr>
          <p:nvPr>
            <p:ph type="sldImg"/>
          </p:nvPr>
        </p:nvSpPr>
        <p:spPr>
          <a:xfrm>
            <a:off x="80963" y="741363"/>
            <a:ext cx="6573837" cy="3698875"/>
          </a:xfrm>
        </p:spPr>
      </p:sp>
      <p:sp>
        <p:nvSpPr>
          <p:cNvPr id="3" name="Notes Placeholder 2">
            <a:extLst>
              <a:ext uri="{FF2B5EF4-FFF2-40B4-BE49-F238E27FC236}">
                <a16:creationId xmlns:a16="http://schemas.microsoft.com/office/drawing/2014/main" id="{BA6F1ED2-4110-1122-FEC0-1BF209348FC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7404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2B7D2-9C0F-A689-4F2D-4A3FE467E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0EE58-20E7-906B-516F-C34BC54F5EC6}"/>
              </a:ext>
            </a:extLst>
          </p:cNvPr>
          <p:cNvSpPr>
            <a:spLocks noGrp="1" noRot="1" noChangeAspect="1"/>
          </p:cNvSpPr>
          <p:nvPr>
            <p:ph type="sldImg"/>
          </p:nvPr>
        </p:nvSpPr>
        <p:spPr>
          <a:xfrm>
            <a:off x="80963" y="741363"/>
            <a:ext cx="6573837" cy="3698875"/>
          </a:xfrm>
        </p:spPr>
      </p:sp>
      <p:sp>
        <p:nvSpPr>
          <p:cNvPr id="3" name="Notes Placeholder 2">
            <a:extLst>
              <a:ext uri="{FF2B5EF4-FFF2-40B4-BE49-F238E27FC236}">
                <a16:creationId xmlns:a16="http://schemas.microsoft.com/office/drawing/2014/main" id="{AE576C0E-E280-923B-06BE-6AC56AF4C6F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844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9B65D-42DE-4EFA-7E71-9272BB267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C45E4-F621-4C7B-07DE-54B1AC37AB0F}"/>
              </a:ext>
            </a:extLst>
          </p:cNvPr>
          <p:cNvSpPr>
            <a:spLocks noGrp="1" noRot="1" noChangeAspect="1"/>
          </p:cNvSpPr>
          <p:nvPr>
            <p:ph type="sldImg"/>
          </p:nvPr>
        </p:nvSpPr>
        <p:spPr>
          <a:xfrm>
            <a:off x="80963" y="741363"/>
            <a:ext cx="6573837" cy="3698875"/>
          </a:xfrm>
        </p:spPr>
      </p:sp>
      <p:sp>
        <p:nvSpPr>
          <p:cNvPr id="3" name="Notes Placeholder 2">
            <a:extLst>
              <a:ext uri="{FF2B5EF4-FFF2-40B4-BE49-F238E27FC236}">
                <a16:creationId xmlns:a16="http://schemas.microsoft.com/office/drawing/2014/main" id="{FEA5BFAB-89F6-C8EA-7A88-37D31CB873C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05014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1B472-D16D-C971-9E2B-9C1896B81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43A8CD-38F8-EF06-62D0-620AE4A495A4}"/>
              </a:ext>
            </a:extLst>
          </p:cNvPr>
          <p:cNvSpPr>
            <a:spLocks noGrp="1" noRot="1" noChangeAspect="1"/>
          </p:cNvSpPr>
          <p:nvPr>
            <p:ph type="sldImg"/>
          </p:nvPr>
        </p:nvSpPr>
        <p:spPr>
          <a:xfrm>
            <a:off x="80963" y="741363"/>
            <a:ext cx="6573837" cy="3698875"/>
          </a:xfrm>
        </p:spPr>
      </p:sp>
      <p:sp>
        <p:nvSpPr>
          <p:cNvPr id="3" name="Notes Placeholder 2">
            <a:extLst>
              <a:ext uri="{FF2B5EF4-FFF2-40B4-BE49-F238E27FC236}">
                <a16:creationId xmlns:a16="http://schemas.microsoft.com/office/drawing/2014/main" id="{376F1B9A-EEA4-7E65-A1BE-CFE746443B4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6996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E9E0F-756B-CA2D-23F5-2A1D87C84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51FB8-83DF-D0B9-9265-92CD7D443FCE}"/>
              </a:ext>
            </a:extLst>
          </p:cNvPr>
          <p:cNvSpPr>
            <a:spLocks noGrp="1" noRot="1" noChangeAspect="1"/>
          </p:cNvSpPr>
          <p:nvPr>
            <p:ph type="sldImg"/>
          </p:nvPr>
        </p:nvSpPr>
        <p:spPr>
          <a:xfrm>
            <a:off x="80963" y="741363"/>
            <a:ext cx="6573837" cy="3698875"/>
          </a:xfrm>
        </p:spPr>
      </p:sp>
      <p:sp>
        <p:nvSpPr>
          <p:cNvPr id="3" name="Notes Placeholder 2">
            <a:extLst>
              <a:ext uri="{FF2B5EF4-FFF2-40B4-BE49-F238E27FC236}">
                <a16:creationId xmlns:a16="http://schemas.microsoft.com/office/drawing/2014/main" id="{E95AB164-BD53-472A-4136-B66CD6B5AB7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9571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6F384-3083-8AB9-460E-A541E68AE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B4955-A727-3C20-3B66-EE265B85060A}"/>
              </a:ext>
            </a:extLst>
          </p:cNvPr>
          <p:cNvSpPr>
            <a:spLocks noGrp="1" noRot="1" noChangeAspect="1"/>
          </p:cNvSpPr>
          <p:nvPr>
            <p:ph type="sldImg"/>
          </p:nvPr>
        </p:nvSpPr>
        <p:spPr>
          <a:xfrm>
            <a:off x="80963" y="741363"/>
            <a:ext cx="6573837" cy="3698875"/>
          </a:xfrm>
        </p:spPr>
      </p:sp>
      <p:sp>
        <p:nvSpPr>
          <p:cNvPr id="3" name="Notes Placeholder 2">
            <a:extLst>
              <a:ext uri="{FF2B5EF4-FFF2-40B4-BE49-F238E27FC236}">
                <a16:creationId xmlns:a16="http://schemas.microsoft.com/office/drawing/2014/main" id="{566E5B28-0710-2188-B1B5-A2142646637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1209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33583-22AB-CEEA-148A-B146A3849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7D2CC-134E-9B74-96DE-D6EB5B932AC3}"/>
              </a:ext>
            </a:extLst>
          </p:cNvPr>
          <p:cNvSpPr>
            <a:spLocks noGrp="1" noRot="1" noChangeAspect="1"/>
          </p:cNvSpPr>
          <p:nvPr>
            <p:ph type="sldImg"/>
          </p:nvPr>
        </p:nvSpPr>
        <p:spPr>
          <a:xfrm>
            <a:off x="80963" y="741363"/>
            <a:ext cx="6573837" cy="3698875"/>
          </a:xfrm>
        </p:spPr>
      </p:sp>
      <p:sp>
        <p:nvSpPr>
          <p:cNvPr id="3" name="Notes Placeholder 2">
            <a:extLst>
              <a:ext uri="{FF2B5EF4-FFF2-40B4-BE49-F238E27FC236}">
                <a16:creationId xmlns:a16="http://schemas.microsoft.com/office/drawing/2014/main" id="{83B08F9B-B404-53FB-FEB9-4DD5D7D13C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9413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8F7DC-CA51-4710-0C61-4793E21B8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C61C6-B327-1802-BD30-F78F07934E7D}"/>
              </a:ext>
            </a:extLst>
          </p:cNvPr>
          <p:cNvSpPr>
            <a:spLocks noGrp="1" noRot="1" noChangeAspect="1"/>
          </p:cNvSpPr>
          <p:nvPr>
            <p:ph type="sldImg"/>
          </p:nvPr>
        </p:nvSpPr>
        <p:spPr>
          <a:xfrm>
            <a:off x="80963" y="741363"/>
            <a:ext cx="6573837" cy="3698875"/>
          </a:xfrm>
        </p:spPr>
      </p:sp>
      <p:sp>
        <p:nvSpPr>
          <p:cNvPr id="3" name="Notes Placeholder 2">
            <a:extLst>
              <a:ext uri="{FF2B5EF4-FFF2-40B4-BE49-F238E27FC236}">
                <a16:creationId xmlns:a16="http://schemas.microsoft.com/office/drawing/2014/main" id="{E2B05F89-843C-2686-45C7-F0B7FF8196A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416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8AD25-14EF-9FC7-3CFC-06D1280D0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E33B68-6778-4835-3AB2-5FCB9ACCCE0E}"/>
              </a:ext>
            </a:extLst>
          </p:cNvPr>
          <p:cNvSpPr>
            <a:spLocks noGrp="1" noRot="1" noChangeAspect="1"/>
          </p:cNvSpPr>
          <p:nvPr>
            <p:ph type="sldImg"/>
          </p:nvPr>
        </p:nvSpPr>
        <p:spPr>
          <a:xfrm>
            <a:off x="80963" y="741363"/>
            <a:ext cx="6573837" cy="3698875"/>
          </a:xfrm>
        </p:spPr>
      </p:sp>
      <p:sp>
        <p:nvSpPr>
          <p:cNvPr id="3" name="Notes Placeholder 2">
            <a:extLst>
              <a:ext uri="{FF2B5EF4-FFF2-40B4-BE49-F238E27FC236}">
                <a16:creationId xmlns:a16="http://schemas.microsoft.com/office/drawing/2014/main" id="{4BE18BE4-5B6C-DACB-2051-09AA760A246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0352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A570-235A-EC25-D6A6-F00A5A346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8D902D-7730-8E23-D814-A9D27C0CBF4F}"/>
              </a:ext>
            </a:extLst>
          </p:cNvPr>
          <p:cNvSpPr>
            <a:spLocks noGrp="1" noRot="1" noChangeAspect="1"/>
          </p:cNvSpPr>
          <p:nvPr>
            <p:ph type="sldImg"/>
          </p:nvPr>
        </p:nvSpPr>
        <p:spPr>
          <a:xfrm>
            <a:off x="80963" y="741363"/>
            <a:ext cx="6573837" cy="3698875"/>
          </a:xfrm>
        </p:spPr>
      </p:sp>
      <p:sp>
        <p:nvSpPr>
          <p:cNvPr id="3" name="Notes Placeholder 2">
            <a:extLst>
              <a:ext uri="{FF2B5EF4-FFF2-40B4-BE49-F238E27FC236}">
                <a16:creationId xmlns:a16="http://schemas.microsoft.com/office/drawing/2014/main" id="{F30BF4D5-A2B3-3801-4396-F41CDA9E8EB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1357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D3286-1B6C-3880-D488-DE97E8453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17E61-6257-2255-1681-FD65E9DC8C18}"/>
              </a:ext>
            </a:extLst>
          </p:cNvPr>
          <p:cNvSpPr>
            <a:spLocks noGrp="1" noRot="1" noChangeAspect="1"/>
          </p:cNvSpPr>
          <p:nvPr>
            <p:ph type="sldImg"/>
          </p:nvPr>
        </p:nvSpPr>
        <p:spPr>
          <a:xfrm>
            <a:off x="80963" y="741363"/>
            <a:ext cx="6573837" cy="3698875"/>
          </a:xfrm>
        </p:spPr>
      </p:sp>
      <p:sp>
        <p:nvSpPr>
          <p:cNvPr id="3" name="Notes Placeholder 2">
            <a:extLst>
              <a:ext uri="{FF2B5EF4-FFF2-40B4-BE49-F238E27FC236}">
                <a16:creationId xmlns:a16="http://schemas.microsoft.com/office/drawing/2014/main" id="{13D029E3-4DAB-9072-1951-16A262BF82D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8174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ADA5-FAA5-894F-AF9E-4B3325349F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3EDD0E-D67D-2AB0-CB79-EE37397A376A}"/>
              </a:ext>
            </a:extLst>
          </p:cNvPr>
          <p:cNvSpPr>
            <a:spLocks noGrp="1" noRot="1" noChangeAspect="1"/>
          </p:cNvSpPr>
          <p:nvPr>
            <p:ph type="sldImg"/>
          </p:nvPr>
        </p:nvSpPr>
        <p:spPr>
          <a:xfrm>
            <a:off x="80963" y="741363"/>
            <a:ext cx="6573837" cy="3698875"/>
          </a:xfrm>
        </p:spPr>
      </p:sp>
      <p:sp>
        <p:nvSpPr>
          <p:cNvPr id="3" name="Notes Placeholder 2">
            <a:extLst>
              <a:ext uri="{FF2B5EF4-FFF2-40B4-BE49-F238E27FC236}">
                <a16:creationId xmlns:a16="http://schemas.microsoft.com/office/drawing/2014/main" id="{FF7137C9-EC19-C8FA-6310-A6DE6A8CCC2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8435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A4A68-0F77-4B14-B712-5A3D77787C66}" type="slidenum">
              <a:rPr lang="en-GB" smtClean="0"/>
              <a:t>29</a:t>
            </a:fld>
            <a:endParaRPr lang="en-GB"/>
          </a:p>
        </p:txBody>
      </p:sp>
    </p:spTree>
    <p:extLst>
      <p:ext uri="{BB962C8B-B14F-4D97-AF65-F5344CB8AC3E}">
        <p14:creationId xmlns:p14="http://schemas.microsoft.com/office/powerpoint/2010/main" val="1229026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D4D3C-B7EB-8C12-C84D-0BAA8DADB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C444F-6530-5B32-0462-957562B2C4F0}"/>
              </a:ext>
            </a:extLst>
          </p:cNvPr>
          <p:cNvSpPr>
            <a:spLocks noGrp="1" noRot="1" noChangeAspect="1"/>
          </p:cNvSpPr>
          <p:nvPr>
            <p:ph type="sldImg"/>
          </p:nvPr>
        </p:nvSpPr>
        <p:spPr>
          <a:xfrm>
            <a:off x="80963" y="741363"/>
            <a:ext cx="6573837" cy="3698875"/>
          </a:xfrm>
        </p:spPr>
      </p:sp>
      <p:sp>
        <p:nvSpPr>
          <p:cNvPr id="3" name="Notes Placeholder 2">
            <a:extLst>
              <a:ext uri="{FF2B5EF4-FFF2-40B4-BE49-F238E27FC236}">
                <a16:creationId xmlns:a16="http://schemas.microsoft.com/office/drawing/2014/main" id="{B6D91968-5C6E-4741-B62F-C2BCD3C5A7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15453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741363"/>
            <a:ext cx="6570662" cy="36972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26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7557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F65D8-E33B-F45C-F6D5-31F389F05F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4AB9F-55F9-ADD0-69FA-B29C95C6AC38}"/>
              </a:ext>
            </a:extLst>
          </p:cNvPr>
          <p:cNvSpPr>
            <a:spLocks noGrp="1" noRot="1" noChangeAspect="1"/>
          </p:cNvSpPr>
          <p:nvPr>
            <p:ph type="sldImg"/>
          </p:nvPr>
        </p:nvSpPr>
        <p:spPr>
          <a:xfrm>
            <a:off x="84138" y="741363"/>
            <a:ext cx="6570662" cy="3697287"/>
          </a:xfrm>
        </p:spPr>
      </p:sp>
      <p:sp>
        <p:nvSpPr>
          <p:cNvPr id="3" name="Notes Placeholder 2">
            <a:extLst>
              <a:ext uri="{FF2B5EF4-FFF2-40B4-BE49-F238E27FC236}">
                <a16:creationId xmlns:a16="http://schemas.microsoft.com/office/drawing/2014/main" id="{918D10B5-31DE-AB6C-6A6D-2BCF2D7B3E9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05196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A4A68-0F77-4B14-B712-5A3D77787C66}" type="slidenum">
              <a:rPr lang="en-GB" smtClean="0"/>
              <a:t>6</a:t>
            </a:fld>
            <a:endParaRPr lang="en-GB"/>
          </a:p>
        </p:txBody>
      </p:sp>
    </p:spTree>
    <p:extLst>
      <p:ext uri="{BB962C8B-B14F-4D97-AF65-F5344CB8AC3E}">
        <p14:creationId xmlns:p14="http://schemas.microsoft.com/office/powerpoint/2010/main" val="4157874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741363"/>
            <a:ext cx="6570662" cy="36972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6410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51405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A4A68-0F77-4B14-B712-5A3D77787C66}" type="slidenum">
              <a:rPr lang="en-GB" smtClean="0"/>
              <a:t>9</a:t>
            </a:fld>
            <a:endParaRPr lang="en-GB"/>
          </a:p>
        </p:txBody>
      </p:sp>
    </p:spTree>
    <p:extLst>
      <p:ext uri="{BB962C8B-B14F-4D97-AF65-F5344CB8AC3E}">
        <p14:creationId xmlns:p14="http://schemas.microsoft.com/office/powerpoint/2010/main" val="2261382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E2B15-4701-4236-A4B3-CEB270DFD8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6AC46EE-5BED-4008-BB1E-ECB33EF1B6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848441A-104D-4526-940A-7096AAA140AE}"/>
              </a:ext>
            </a:extLst>
          </p:cNvPr>
          <p:cNvSpPr>
            <a:spLocks noGrp="1"/>
          </p:cNvSpPr>
          <p:nvPr>
            <p:ph type="dt" sz="half" idx="10"/>
          </p:nvPr>
        </p:nvSpPr>
        <p:spPr/>
        <p:txBody>
          <a:bodyPr/>
          <a:lstStyle/>
          <a:p>
            <a:fld id="{0F10A65E-9936-405B-93F6-409682898FA6}" type="datetimeFigureOut">
              <a:rPr lang="en-GB" smtClean="0"/>
              <a:t>08/04/2025</a:t>
            </a:fld>
            <a:endParaRPr lang="en-GB"/>
          </a:p>
        </p:txBody>
      </p:sp>
      <p:sp>
        <p:nvSpPr>
          <p:cNvPr id="5" name="Footer Placeholder 4">
            <a:extLst>
              <a:ext uri="{FF2B5EF4-FFF2-40B4-BE49-F238E27FC236}">
                <a16:creationId xmlns:a16="http://schemas.microsoft.com/office/drawing/2014/main" id="{EB64DE46-331D-4EA5-A0B3-E9507B9B41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D46925-4B4D-456E-951E-E88786C858EF}"/>
              </a:ext>
            </a:extLst>
          </p:cNvPr>
          <p:cNvSpPr>
            <a:spLocks noGrp="1"/>
          </p:cNvSpPr>
          <p:nvPr>
            <p:ph type="sldNum" sz="quarter" idx="12"/>
          </p:nvPr>
        </p:nvSpPr>
        <p:spPr/>
        <p:txBody>
          <a:bodyPr/>
          <a:lstStyle/>
          <a:p>
            <a:fld id="{195F2CD2-4628-406A-8B42-16366169F542}" type="slidenum">
              <a:rPr lang="en-GB" smtClean="0"/>
              <a:t>‹#›</a:t>
            </a:fld>
            <a:endParaRPr lang="en-GB"/>
          </a:p>
        </p:txBody>
      </p:sp>
    </p:spTree>
    <p:extLst>
      <p:ext uri="{BB962C8B-B14F-4D97-AF65-F5344CB8AC3E}">
        <p14:creationId xmlns:p14="http://schemas.microsoft.com/office/powerpoint/2010/main" val="3432380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382E7-B23F-45C8-910F-7EBED275F71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7ABA5C-24EE-4163-A022-02657F1EB4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AC17E5-899F-452A-8363-E662ABCD364B}"/>
              </a:ext>
            </a:extLst>
          </p:cNvPr>
          <p:cNvSpPr>
            <a:spLocks noGrp="1"/>
          </p:cNvSpPr>
          <p:nvPr>
            <p:ph type="dt" sz="half" idx="10"/>
          </p:nvPr>
        </p:nvSpPr>
        <p:spPr/>
        <p:txBody>
          <a:bodyPr/>
          <a:lstStyle/>
          <a:p>
            <a:fld id="{0F10A65E-9936-405B-93F6-409682898FA6}" type="datetimeFigureOut">
              <a:rPr lang="en-GB" smtClean="0"/>
              <a:t>08/04/2025</a:t>
            </a:fld>
            <a:endParaRPr lang="en-GB"/>
          </a:p>
        </p:txBody>
      </p:sp>
      <p:sp>
        <p:nvSpPr>
          <p:cNvPr id="5" name="Footer Placeholder 4">
            <a:extLst>
              <a:ext uri="{FF2B5EF4-FFF2-40B4-BE49-F238E27FC236}">
                <a16:creationId xmlns:a16="http://schemas.microsoft.com/office/drawing/2014/main" id="{5796944B-F791-46AD-8BC0-0DB4F6C244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A4B4F6-3602-468F-80A2-E5108DD7161C}"/>
              </a:ext>
            </a:extLst>
          </p:cNvPr>
          <p:cNvSpPr>
            <a:spLocks noGrp="1"/>
          </p:cNvSpPr>
          <p:nvPr>
            <p:ph type="sldNum" sz="quarter" idx="12"/>
          </p:nvPr>
        </p:nvSpPr>
        <p:spPr/>
        <p:txBody>
          <a:bodyPr/>
          <a:lstStyle/>
          <a:p>
            <a:fld id="{195F2CD2-4628-406A-8B42-16366169F542}" type="slidenum">
              <a:rPr lang="en-GB" smtClean="0"/>
              <a:t>‹#›</a:t>
            </a:fld>
            <a:endParaRPr lang="en-GB"/>
          </a:p>
        </p:txBody>
      </p:sp>
    </p:spTree>
    <p:extLst>
      <p:ext uri="{BB962C8B-B14F-4D97-AF65-F5344CB8AC3E}">
        <p14:creationId xmlns:p14="http://schemas.microsoft.com/office/powerpoint/2010/main" val="4241844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C8CB73-E518-4283-8890-CEB3CC43E0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8051D8-49EB-4420-8210-4E36548DDD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99BAA2-9ECD-4FC3-A1A0-F2348A281672}"/>
              </a:ext>
            </a:extLst>
          </p:cNvPr>
          <p:cNvSpPr>
            <a:spLocks noGrp="1"/>
          </p:cNvSpPr>
          <p:nvPr>
            <p:ph type="dt" sz="half" idx="10"/>
          </p:nvPr>
        </p:nvSpPr>
        <p:spPr/>
        <p:txBody>
          <a:bodyPr/>
          <a:lstStyle/>
          <a:p>
            <a:fld id="{0F10A65E-9936-405B-93F6-409682898FA6}" type="datetimeFigureOut">
              <a:rPr lang="en-GB" smtClean="0"/>
              <a:t>08/04/2025</a:t>
            </a:fld>
            <a:endParaRPr lang="en-GB"/>
          </a:p>
        </p:txBody>
      </p:sp>
      <p:sp>
        <p:nvSpPr>
          <p:cNvPr id="5" name="Footer Placeholder 4">
            <a:extLst>
              <a:ext uri="{FF2B5EF4-FFF2-40B4-BE49-F238E27FC236}">
                <a16:creationId xmlns:a16="http://schemas.microsoft.com/office/drawing/2014/main" id="{90E6161B-C5BC-480C-A0E4-BF702B3499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71DCB9-F894-42B9-A2EA-41719C580E87}"/>
              </a:ext>
            </a:extLst>
          </p:cNvPr>
          <p:cNvSpPr>
            <a:spLocks noGrp="1"/>
          </p:cNvSpPr>
          <p:nvPr>
            <p:ph type="sldNum" sz="quarter" idx="12"/>
          </p:nvPr>
        </p:nvSpPr>
        <p:spPr/>
        <p:txBody>
          <a:bodyPr/>
          <a:lstStyle/>
          <a:p>
            <a:fld id="{195F2CD2-4628-406A-8B42-16366169F542}" type="slidenum">
              <a:rPr lang="en-GB" smtClean="0"/>
              <a:t>‹#›</a:t>
            </a:fld>
            <a:endParaRPr lang="en-GB"/>
          </a:p>
        </p:txBody>
      </p:sp>
    </p:spTree>
    <p:extLst>
      <p:ext uri="{BB962C8B-B14F-4D97-AF65-F5344CB8AC3E}">
        <p14:creationId xmlns:p14="http://schemas.microsoft.com/office/powerpoint/2010/main" val="2447056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67" y="1535112"/>
            <a:ext cx="5389034" cy="639763"/>
          </a:xfrm>
          <a:prstGeom prst="rect">
            <a:avLst/>
          </a:prstGeom>
        </p:spPr>
        <p:txBody>
          <a:bodyPr anchor="b"/>
          <a:lstStyle>
            <a:lvl1pPr marL="0" indent="0">
              <a:spcBef>
                <a:spcPts val="500"/>
              </a:spcBef>
              <a:buSzTx/>
              <a:buFontTx/>
              <a:buNone/>
              <a:defRPr sz="2400" b="1"/>
            </a:lvl1pPr>
          </a:lstStyle>
          <a:p>
            <a:pPr marL="0" indent="0">
              <a:spcBef>
                <a:spcPts val="500"/>
              </a:spcBef>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5149850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_F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38A1-2412-489C-9870-AB28B72995A8}"/>
              </a:ext>
            </a:extLst>
          </p:cNvPr>
          <p:cNvSpPr>
            <a:spLocks noGrp="1"/>
          </p:cNvSpPr>
          <p:nvPr>
            <p:ph type="title"/>
          </p:nvPr>
        </p:nvSpPr>
        <p:spPr>
          <a:xfrm>
            <a:off x="609600" y="465137"/>
            <a:ext cx="9941781" cy="816908"/>
          </a:xfrm>
        </p:spPr>
        <p:txBody>
          <a:bodyPr>
            <a:normAutofit/>
          </a:bodyPr>
          <a:lstStyle>
            <a:lvl1pPr>
              <a:defRPr sz="3200" b="1">
                <a:solidFill>
                  <a:srgbClr val="C00000"/>
                </a:solidFill>
              </a:defRPr>
            </a:lvl1pPr>
          </a:lstStyle>
          <a:p>
            <a:r>
              <a:rPr lang="en-US"/>
              <a:t>Click to edit Master title style</a:t>
            </a:r>
            <a:endParaRPr lang="en-GB"/>
          </a:p>
        </p:txBody>
      </p:sp>
      <p:sp>
        <p:nvSpPr>
          <p:cNvPr id="5" name="Date Placeholder 4">
            <a:extLst>
              <a:ext uri="{FF2B5EF4-FFF2-40B4-BE49-F238E27FC236}">
                <a16:creationId xmlns:a16="http://schemas.microsoft.com/office/drawing/2014/main" id="{1258DFD3-BBB0-4051-996E-769156D7FAA6}"/>
              </a:ext>
            </a:extLst>
          </p:cNvPr>
          <p:cNvSpPr>
            <a:spLocks noGrp="1"/>
          </p:cNvSpPr>
          <p:nvPr>
            <p:ph type="dt" sz="half" idx="10"/>
          </p:nvPr>
        </p:nvSpPr>
        <p:spPr/>
        <p:txBody>
          <a:bodyPr/>
          <a:lstStyle/>
          <a:p>
            <a:fld id="{0F10A65E-9936-405B-93F6-409682898FA6}" type="datetimeFigureOut">
              <a:rPr lang="en-GB" smtClean="0"/>
              <a:t>08/04/2025</a:t>
            </a:fld>
            <a:endParaRPr lang="en-GB"/>
          </a:p>
        </p:txBody>
      </p:sp>
      <p:sp>
        <p:nvSpPr>
          <p:cNvPr id="6" name="Footer Placeholder 5">
            <a:extLst>
              <a:ext uri="{FF2B5EF4-FFF2-40B4-BE49-F238E27FC236}">
                <a16:creationId xmlns:a16="http://schemas.microsoft.com/office/drawing/2014/main" id="{6345695C-BE22-48EB-BE96-87573E1CC4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909A2E-7214-45B4-825E-5A0F0081771E}"/>
              </a:ext>
            </a:extLst>
          </p:cNvPr>
          <p:cNvSpPr>
            <a:spLocks noGrp="1"/>
          </p:cNvSpPr>
          <p:nvPr>
            <p:ph type="sldNum" sz="quarter" idx="12"/>
          </p:nvPr>
        </p:nvSpPr>
        <p:spPr/>
        <p:txBody>
          <a:bodyPr/>
          <a:lstStyle/>
          <a:p>
            <a:fld id="{195F2CD2-4628-406A-8B42-16366169F542}" type="slidenum">
              <a:rPr lang="en-GB" smtClean="0"/>
              <a:t>‹#›</a:t>
            </a:fld>
            <a:endParaRPr lang="en-GB"/>
          </a:p>
        </p:txBody>
      </p:sp>
      <p:pic>
        <p:nvPicPr>
          <p:cNvPr id="3" name="Picture 2">
            <a:extLst>
              <a:ext uri="{FF2B5EF4-FFF2-40B4-BE49-F238E27FC236}">
                <a16:creationId xmlns:a16="http://schemas.microsoft.com/office/drawing/2014/main" id="{FD397565-053C-C314-0E51-9ED380C7FD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9950" y="410367"/>
            <a:ext cx="607219" cy="549660"/>
          </a:xfrm>
          <a:prstGeom prst="rect">
            <a:avLst/>
          </a:prstGeom>
        </p:spPr>
      </p:pic>
    </p:spTree>
    <p:extLst>
      <p:ext uri="{BB962C8B-B14F-4D97-AF65-F5344CB8AC3E}">
        <p14:creationId xmlns:p14="http://schemas.microsoft.com/office/powerpoint/2010/main" val="388237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233D-7534-48B9-8ABD-AD218EEA48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837FD0-3CD6-421C-A8DD-1F881AAAE1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62C247-CD9E-4351-A531-0331D29A4659}"/>
              </a:ext>
            </a:extLst>
          </p:cNvPr>
          <p:cNvSpPr>
            <a:spLocks noGrp="1"/>
          </p:cNvSpPr>
          <p:nvPr>
            <p:ph type="dt" sz="half" idx="10"/>
          </p:nvPr>
        </p:nvSpPr>
        <p:spPr/>
        <p:txBody>
          <a:bodyPr/>
          <a:lstStyle/>
          <a:p>
            <a:fld id="{0F10A65E-9936-405B-93F6-409682898FA6}" type="datetimeFigureOut">
              <a:rPr lang="en-GB" smtClean="0"/>
              <a:t>08/04/2025</a:t>
            </a:fld>
            <a:endParaRPr lang="en-GB"/>
          </a:p>
        </p:txBody>
      </p:sp>
      <p:sp>
        <p:nvSpPr>
          <p:cNvPr id="5" name="Footer Placeholder 4">
            <a:extLst>
              <a:ext uri="{FF2B5EF4-FFF2-40B4-BE49-F238E27FC236}">
                <a16:creationId xmlns:a16="http://schemas.microsoft.com/office/drawing/2014/main" id="{D585E456-50CC-46B7-83CC-01E72F3085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0B944E-C715-4CF5-B6F8-1F6B96BB2492}"/>
              </a:ext>
            </a:extLst>
          </p:cNvPr>
          <p:cNvSpPr>
            <a:spLocks noGrp="1"/>
          </p:cNvSpPr>
          <p:nvPr>
            <p:ph type="sldNum" sz="quarter" idx="12"/>
          </p:nvPr>
        </p:nvSpPr>
        <p:spPr/>
        <p:txBody>
          <a:bodyPr/>
          <a:lstStyle/>
          <a:p>
            <a:fld id="{195F2CD2-4628-406A-8B42-16366169F542}" type="slidenum">
              <a:rPr lang="en-GB" smtClean="0"/>
              <a:t>‹#›</a:t>
            </a:fld>
            <a:endParaRPr lang="en-GB"/>
          </a:p>
        </p:txBody>
      </p:sp>
    </p:spTree>
    <p:extLst>
      <p:ext uri="{BB962C8B-B14F-4D97-AF65-F5344CB8AC3E}">
        <p14:creationId xmlns:p14="http://schemas.microsoft.com/office/powerpoint/2010/main" val="1983457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8ABF-B300-437D-B51C-50A4F82C9F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96FF1A9-5A08-4CDB-A8A7-704DE726CD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22BDCE-A407-4CD7-8BD0-7ACFFEDDA393}"/>
              </a:ext>
            </a:extLst>
          </p:cNvPr>
          <p:cNvSpPr>
            <a:spLocks noGrp="1"/>
          </p:cNvSpPr>
          <p:nvPr>
            <p:ph type="dt" sz="half" idx="10"/>
          </p:nvPr>
        </p:nvSpPr>
        <p:spPr/>
        <p:txBody>
          <a:bodyPr/>
          <a:lstStyle/>
          <a:p>
            <a:fld id="{0F10A65E-9936-405B-93F6-409682898FA6}" type="datetimeFigureOut">
              <a:rPr lang="en-GB" smtClean="0"/>
              <a:t>08/04/2025</a:t>
            </a:fld>
            <a:endParaRPr lang="en-GB"/>
          </a:p>
        </p:txBody>
      </p:sp>
      <p:sp>
        <p:nvSpPr>
          <p:cNvPr id="5" name="Footer Placeholder 4">
            <a:extLst>
              <a:ext uri="{FF2B5EF4-FFF2-40B4-BE49-F238E27FC236}">
                <a16:creationId xmlns:a16="http://schemas.microsoft.com/office/drawing/2014/main" id="{CCA068A3-21CC-489A-AF45-D7F4E09FCD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21D0EB-959A-48F3-A5BB-A53144321BB7}"/>
              </a:ext>
            </a:extLst>
          </p:cNvPr>
          <p:cNvSpPr>
            <a:spLocks noGrp="1"/>
          </p:cNvSpPr>
          <p:nvPr>
            <p:ph type="sldNum" sz="quarter" idx="12"/>
          </p:nvPr>
        </p:nvSpPr>
        <p:spPr/>
        <p:txBody>
          <a:bodyPr/>
          <a:lstStyle/>
          <a:p>
            <a:fld id="{195F2CD2-4628-406A-8B42-16366169F542}" type="slidenum">
              <a:rPr lang="en-GB" smtClean="0"/>
              <a:t>‹#›</a:t>
            </a:fld>
            <a:endParaRPr lang="en-GB"/>
          </a:p>
        </p:txBody>
      </p:sp>
    </p:spTree>
    <p:extLst>
      <p:ext uri="{BB962C8B-B14F-4D97-AF65-F5344CB8AC3E}">
        <p14:creationId xmlns:p14="http://schemas.microsoft.com/office/powerpoint/2010/main" val="4243197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38A1-2412-489C-9870-AB28B72995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B8FC8C-00BA-414A-8427-EEBED7A28A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AFDF3F-E657-44E0-B985-E671574634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258DFD3-BBB0-4051-996E-769156D7FAA6}"/>
              </a:ext>
            </a:extLst>
          </p:cNvPr>
          <p:cNvSpPr>
            <a:spLocks noGrp="1"/>
          </p:cNvSpPr>
          <p:nvPr>
            <p:ph type="dt" sz="half" idx="10"/>
          </p:nvPr>
        </p:nvSpPr>
        <p:spPr/>
        <p:txBody>
          <a:bodyPr/>
          <a:lstStyle/>
          <a:p>
            <a:fld id="{0F10A65E-9936-405B-93F6-409682898FA6}" type="datetimeFigureOut">
              <a:rPr lang="en-GB" smtClean="0"/>
              <a:t>08/04/2025</a:t>
            </a:fld>
            <a:endParaRPr lang="en-GB"/>
          </a:p>
        </p:txBody>
      </p:sp>
      <p:sp>
        <p:nvSpPr>
          <p:cNvPr id="6" name="Footer Placeholder 5">
            <a:extLst>
              <a:ext uri="{FF2B5EF4-FFF2-40B4-BE49-F238E27FC236}">
                <a16:creationId xmlns:a16="http://schemas.microsoft.com/office/drawing/2014/main" id="{6345695C-BE22-48EB-BE96-87573E1CC4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909A2E-7214-45B4-825E-5A0F0081771E}"/>
              </a:ext>
            </a:extLst>
          </p:cNvPr>
          <p:cNvSpPr>
            <a:spLocks noGrp="1"/>
          </p:cNvSpPr>
          <p:nvPr>
            <p:ph type="sldNum" sz="quarter" idx="12"/>
          </p:nvPr>
        </p:nvSpPr>
        <p:spPr/>
        <p:txBody>
          <a:bodyPr/>
          <a:lstStyle/>
          <a:p>
            <a:fld id="{195F2CD2-4628-406A-8B42-16366169F542}" type="slidenum">
              <a:rPr lang="en-GB" smtClean="0"/>
              <a:t>‹#›</a:t>
            </a:fld>
            <a:endParaRPr lang="en-GB"/>
          </a:p>
        </p:txBody>
      </p:sp>
    </p:spTree>
    <p:extLst>
      <p:ext uri="{BB962C8B-B14F-4D97-AF65-F5344CB8AC3E}">
        <p14:creationId xmlns:p14="http://schemas.microsoft.com/office/powerpoint/2010/main" val="3406241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7BA4-DDB5-4468-9D86-BBA7A05CF0A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A12B67-1A89-4970-92E5-0B04BD1977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BEC11A-9B7B-4815-8786-8D3197BACC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4C81F0-3E27-47CF-8C64-0B9DE44A59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2F483C-DB46-4F67-A1B7-465132006E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C27C91-DE5F-4342-8E39-54C11FBEBF33}"/>
              </a:ext>
            </a:extLst>
          </p:cNvPr>
          <p:cNvSpPr>
            <a:spLocks noGrp="1"/>
          </p:cNvSpPr>
          <p:nvPr>
            <p:ph type="dt" sz="half" idx="10"/>
          </p:nvPr>
        </p:nvSpPr>
        <p:spPr/>
        <p:txBody>
          <a:bodyPr/>
          <a:lstStyle/>
          <a:p>
            <a:fld id="{0F10A65E-9936-405B-93F6-409682898FA6}" type="datetimeFigureOut">
              <a:rPr lang="en-GB" smtClean="0"/>
              <a:t>08/04/2025</a:t>
            </a:fld>
            <a:endParaRPr lang="en-GB"/>
          </a:p>
        </p:txBody>
      </p:sp>
      <p:sp>
        <p:nvSpPr>
          <p:cNvPr id="8" name="Footer Placeholder 7">
            <a:extLst>
              <a:ext uri="{FF2B5EF4-FFF2-40B4-BE49-F238E27FC236}">
                <a16:creationId xmlns:a16="http://schemas.microsoft.com/office/drawing/2014/main" id="{D7FE0E9C-5A75-4035-A434-598265CCF8B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01DC750-52AF-4CE3-A3B6-263FDC3B7D55}"/>
              </a:ext>
            </a:extLst>
          </p:cNvPr>
          <p:cNvSpPr>
            <a:spLocks noGrp="1"/>
          </p:cNvSpPr>
          <p:nvPr>
            <p:ph type="sldNum" sz="quarter" idx="12"/>
          </p:nvPr>
        </p:nvSpPr>
        <p:spPr/>
        <p:txBody>
          <a:bodyPr/>
          <a:lstStyle/>
          <a:p>
            <a:fld id="{195F2CD2-4628-406A-8B42-16366169F542}" type="slidenum">
              <a:rPr lang="en-GB" smtClean="0"/>
              <a:t>‹#›</a:t>
            </a:fld>
            <a:endParaRPr lang="en-GB"/>
          </a:p>
        </p:txBody>
      </p:sp>
    </p:spTree>
    <p:extLst>
      <p:ext uri="{BB962C8B-B14F-4D97-AF65-F5344CB8AC3E}">
        <p14:creationId xmlns:p14="http://schemas.microsoft.com/office/powerpoint/2010/main" val="313864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A805-B827-4210-AAB8-85057FAC3F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E45B6F-9A97-4DA0-A1D2-6DEF08D3EEA4}"/>
              </a:ext>
            </a:extLst>
          </p:cNvPr>
          <p:cNvSpPr>
            <a:spLocks noGrp="1"/>
          </p:cNvSpPr>
          <p:nvPr>
            <p:ph type="dt" sz="half" idx="10"/>
          </p:nvPr>
        </p:nvSpPr>
        <p:spPr/>
        <p:txBody>
          <a:bodyPr/>
          <a:lstStyle/>
          <a:p>
            <a:fld id="{0F10A65E-9936-405B-93F6-409682898FA6}" type="datetimeFigureOut">
              <a:rPr lang="en-GB" smtClean="0"/>
              <a:t>08/04/2025</a:t>
            </a:fld>
            <a:endParaRPr lang="en-GB"/>
          </a:p>
        </p:txBody>
      </p:sp>
      <p:sp>
        <p:nvSpPr>
          <p:cNvPr id="4" name="Footer Placeholder 3">
            <a:extLst>
              <a:ext uri="{FF2B5EF4-FFF2-40B4-BE49-F238E27FC236}">
                <a16:creationId xmlns:a16="http://schemas.microsoft.com/office/drawing/2014/main" id="{BD839F2A-1525-4AE1-94F5-DA77D186D7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176D1D0-92F1-47DB-A585-4C4688249F28}"/>
              </a:ext>
            </a:extLst>
          </p:cNvPr>
          <p:cNvSpPr>
            <a:spLocks noGrp="1"/>
          </p:cNvSpPr>
          <p:nvPr>
            <p:ph type="sldNum" sz="quarter" idx="12"/>
          </p:nvPr>
        </p:nvSpPr>
        <p:spPr/>
        <p:txBody>
          <a:bodyPr/>
          <a:lstStyle/>
          <a:p>
            <a:fld id="{195F2CD2-4628-406A-8B42-16366169F542}" type="slidenum">
              <a:rPr lang="en-GB" smtClean="0"/>
              <a:t>‹#›</a:t>
            </a:fld>
            <a:endParaRPr lang="en-GB"/>
          </a:p>
        </p:txBody>
      </p:sp>
    </p:spTree>
    <p:extLst>
      <p:ext uri="{BB962C8B-B14F-4D97-AF65-F5344CB8AC3E}">
        <p14:creationId xmlns:p14="http://schemas.microsoft.com/office/powerpoint/2010/main" val="3021462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F4C5DF-76DE-48D2-A58B-48529F91999D}"/>
              </a:ext>
            </a:extLst>
          </p:cNvPr>
          <p:cNvSpPr>
            <a:spLocks noGrp="1"/>
          </p:cNvSpPr>
          <p:nvPr>
            <p:ph type="dt" sz="half" idx="10"/>
          </p:nvPr>
        </p:nvSpPr>
        <p:spPr/>
        <p:txBody>
          <a:bodyPr/>
          <a:lstStyle/>
          <a:p>
            <a:fld id="{0F10A65E-9936-405B-93F6-409682898FA6}" type="datetimeFigureOut">
              <a:rPr lang="en-GB" smtClean="0"/>
              <a:t>08/04/2025</a:t>
            </a:fld>
            <a:endParaRPr lang="en-GB"/>
          </a:p>
        </p:txBody>
      </p:sp>
      <p:sp>
        <p:nvSpPr>
          <p:cNvPr id="3" name="Footer Placeholder 2">
            <a:extLst>
              <a:ext uri="{FF2B5EF4-FFF2-40B4-BE49-F238E27FC236}">
                <a16:creationId xmlns:a16="http://schemas.microsoft.com/office/drawing/2014/main" id="{308B7A43-62B1-4C58-8D49-D599072D972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66EDC2-F987-454D-AE85-22AA95493820}"/>
              </a:ext>
            </a:extLst>
          </p:cNvPr>
          <p:cNvSpPr>
            <a:spLocks noGrp="1"/>
          </p:cNvSpPr>
          <p:nvPr>
            <p:ph type="sldNum" sz="quarter" idx="12"/>
          </p:nvPr>
        </p:nvSpPr>
        <p:spPr/>
        <p:txBody>
          <a:bodyPr/>
          <a:lstStyle/>
          <a:p>
            <a:fld id="{195F2CD2-4628-406A-8B42-16366169F542}" type="slidenum">
              <a:rPr lang="en-GB" smtClean="0"/>
              <a:t>‹#›</a:t>
            </a:fld>
            <a:endParaRPr lang="en-GB"/>
          </a:p>
        </p:txBody>
      </p:sp>
    </p:spTree>
    <p:extLst>
      <p:ext uri="{BB962C8B-B14F-4D97-AF65-F5344CB8AC3E}">
        <p14:creationId xmlns:p14="http://schemas.microsoft.com/office/powerpoint/2010/main" val="21729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07478-AA98-4375-9933-A758E235C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0A58E04-1702-431F-9DF3-7BE6C60341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F8B12A6-C6A6-4908-9652-633595CFAC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A3EEE5-1E48-4D84-AC3B-C925B12FE165}"/>
              </a:ext>
            </a:extLst>
          </p:cNvPr>
          <p:cNvSpPr>
            <a:spLocks noGrp="1"/>
          </p:cNvSpPr>
          <p:nvPr>
            <p:ph type="dt" sz="half" idx="10"/>
          </p:nvPr>
        </p:nvSpPr>
        <p:spPr/>
        <p:txBody>
          <a:bodyPr/>
          <a:lstStyle/>
          <a:p>
            <a:fld id="{0F10A65E-9936-405B-93F6-409682898FA6}" type="datetimeFigureOut">
              <a:rPr lang="en-GB" smtClean="0"/>
              <a:t>08/04/2025</a:t>
            </a:fld>
            <a:endParaRPr lang="en-GB"/>
          </a:p>
        </p:txBody>
      </p:sp>
      <p:sp>
        <p:nvSpPr>
          <p:cNvPr id="6" name="Footer Placeholder 5">
            <a:extLst>
              <a:ext uri="{FF2B5EF4-FFF2-40B4-BE49-F238E27FC236}">
                <a16:creationId xmlns:a16="http://schemas.microsoft.com/office/drawing/2014/main" id="{77622B0B-BF97-4CB8-8A3D-24F84E0A6A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40C243-0203-4C31-9B37-743478CFF7C6}"/>
              </a:ext>
            </a:extLst>
          </p:cNvPr>
          <p:cNvSpPr>
            <a:spLocks noGrp="1"/>
          </p:cNvSpPr>
          <p:nvPr>
            <p:ph type="sldNum" sz="quarter" idx="12"/>
          </p:nvPr>
        </p:nvSpPr>
        <p:spPr/>
        <p:txBody>
          <a:bodyPr/>
          <a:lstStyle/>
          <a:p>
            <a:fld id="{195F2CD2-4628-406A-8B42-16366169F542}" type="slidenum">
              <a:rPr lang="en-GB" smtClean="0"/>
              <a:t>‹#›</a:t>
            </a:fld>
            <a:endParaRPr lang="en-GB"/>
          </a:p>
        </p:txBody>
      </p:sp>
    </p:spTree>
    <p:extLst>
      <p:ext uri="{BB962C8B-B14F-4D97-AF65-F5344CB8AC3E}">
        <p14:creationId xmlns:p14="http://schemas.microsoft.com/office/powerpoint/2010/main" val="161067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A305A-1C3E-49C3-B84C-8A36B63015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C5F266-F2A7-4CAE-91FA-628937B612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BC9F5CE-92F8-47EA-B5CF-151726AA5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AB15CC-B7AD-4444-949B-65013D798A23}"/>
              </a:ext>
            </a:extLst>
          </p:cNvPr>
          <p:cNvSpPr>
            <a:spLocks noGrp="1"/>
          </p:cNvSpPr>
          <p:nvPr>
            <p:ph type="dt" sz="half" idx="10"/>
          </p:nvPr>
        </p:nvSpPr>
        <p:spPr/>
        <p:txBody>
          <a:bodyPr/>
          <a:lstStyle/>
          <a:p>
            <a:fld id="{0F10A65E-9936-405B-93F6-409682898FA6}" type="datetimeFigureOut">
              <a:rPr lang="en-GB" smtClean="0"/>
              <a:t>08/04/2025</a:t>
            </a:fld>
            <a:endParaRPr lang="en-GB"/>
          </a:p>
        </p:txBody>
      </p:sp>
      <p:sp>
        <p:nvSpPr>
          <p:cNvPr id="6" name="Footer Placeholder 5">
            <a:extLst>
              <a:ext uri="{FF2B5EF4-FFF2-40B4-BE49-F238E27FC236}">
                <a16:creationId xmlns:a16="http://schemas.microsoft.com/office/drawing/2014/main" id="{A243E61F-7EBC-456F-BE02-21782F45BF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60DEA3-25EC-44BD-AAF2-53647D550FF0}"/>
              </a:ext>
            </a:extLst>
          </p:cNvPr>
          <p:cNvSpPr>
            <a:spLocks noGrp="1"/>
          </p:cNvSpPr>
          <p:nvPr>
            <p:ph type="sldNum" sz="quarter" idx="12"/>
          </p:nvPr>
        </p:nvSpPr>
        <p:spPr/>
        <p:txBody>
          <a:bodyPr/>
          <a:lstStyle/>
          <a:p>
            <a:fld id="{195F2CD2-4628-406A-8B42-16366169F542}" type="slidenum">
              <a:rPr lang="en-GB" smtClean="0"/>
              <a:t>‹#›</a:t>
            </a:fld>
            <a:endParaRPr lang="en-GB"/>
          </a:p>
        </p:txBody>
      </p:sp>
    </p:spTree>
    <p:extLst>
      <p:ext uri="{BB962C8B-B14F-4D97-AF65-F5344CB8AC3E}">
        <p14:creationId xmlns:p14="http://schemas.microsoft.com/office/powerpoint/2010/main" val="181045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2C3554-721A-4469-8712-5D3FBA6709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AB10F70-C0D4-4143-A2DC-48E328D26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FDDAF5-6846-45F6-8A53-BFBFF3D785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0A65E-9936-405B-93F6-409682898FA6}" type="datetimeFigureOut">
              <a:rPr lang="en-GB" smtClean="0"/>
              <a:t>08/04/2025</a:t>
            </a:fld>
            <a:endParaRPr lang="en-GB"/>
          </a:p>
        </p:txBody>
      </p:sp>
      <p:sp>
        <p:nvSpPr>
          <p:cNvPr id="5" name="Footer Placeholder 4">
            <a:extLst>
              <a:ext uri="{FF2B5EF4-FFF2-40B4-BE49-F238E27FC236}">
                <a16:creationId xmlns:a16="http://schemas.microsoft.com/office/drawing/2014/main" id="{5A9C772C-31D5-4826-B013-B243584D4B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CBF91E-106A-40C1-9910-09781C49C2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F2CD2-4628-406A-8B42-16366169F542}" type="slidenum">
              <a:rPr lang="en-GB" smtClean="0"/>
              <a:t>‹#›</a:t>
            </a:fld>
            <a:endParaRPr lang="en-GB"/>
          </a:p>
        </p:txBody>
      </p:sp>
    </p:spTree>
    <p:extLst>
      <p:ext uri="{BB962C8B-B14F-4D97-AF65-F5344CB8AC3E}">
        <p14:creationId xmlns:p14="http://schemas.microsoft.com/office/powerpoint/2010/main" val="797891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gif"/><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0A4A4D-B903-4304-A7EF-CD7D84EC8AA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17665" t="1152" r="184" b="217"/>
          <a:stretch/>
        </p:blipFill>
        <p:spPr bwMode="auto">
          <a:xfrm>
            <a:off x="0" y="-14457"/>
            <a:ext cx="9906001" cy="43141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Right Triangle 9">
            <a:extLst>
              <a:ext uri="{FF2B5EF4-FFF2-40B4-BE49-F238E27FC236}">
                <a16:creationId xmlns:a16="http://schemas.microsoft.com/office/drawing/2014/main" id="{137F8404-0BAF-49C0-ACAB-CB58438F432A}"/>
              </a:ext>
            </a:extLst>
          </p:cNvPr>
          <p:cNvSpPr/>
          <p:nvPr/>
        </p:nvSpPr>
        <p:spPr>
          <a:xfrm rot="16200000">
            <a:off x="6295268" y="689005"/>
            <a:ext cx="4299737" cy="2921727"/>
          </a:xfrm>
          <a:prstGeom prst="rtTriangl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2" name="Title 1">
            <a:extLst>
              <a:ext uri="{FF2B5EF4-FFF2-40B4-BE49-F238E27FC236}">
                <a16:creationId xmlns:a16="http://schemas.microsoft.com/office/drawing/2014/main" id="{1167631D-46AB-4073-A313-7402FB2E9605}"/>
              </a:ext>
            </a:extLst>
          </p:cNvPr>
          <p:cNvSpPr>
            <a:spLocks noGrp="1"/>
          </p:cNvSpPr>
          <p:nvPr>
            <p:ph type="ctrTitle"/>
          </p:nvPr>
        </p:nvSpPr>
        <p:spPr>
          <a:xfrm>
            <a:off x="762000" y="4531104"/>
            <a:ext cx="9144000" cy="835023"/>
          </a:xfrm>
        </p:spPr>
        <p:txBody>
          <a:bodyPr>
            <a:noAutofit/>
          </a:bodyPr>
          <a:lstStyle/>
          <a:p>
            <a:pPr algn="l"/>
            <a:r>
              <a:rPr lang="en-GB" sz="4400" b="1" dirty="0">
                <a:solidFill>
                  <a:schemeClr val="accent2"/>
                </a:solidFill>
                <a:latin typeface="Times New Roman" panose="02020603050405020304" pitchFamily="18" charset="0"/>
                <a:cs typeface="Times New Roman" panose="02020603050405020304" pitchFamily="18" charset="0"/>
              </a:rPr>
              <a:t>KHU CÔNG NGHỆ CAO</a:t>
            </a:r>
          </a:p>
        </p:txBody>
      </p:sp>
      <p:sp>
        <p:nvSpPr>
          <p:cNvPr id="8" name="TextBox 7">
            <a:extLst>
              <a:ext uri="{FF2B5EF4-FFF2-40B4-BE49-F238E27FC236}">
                <a16:creationId xmlns:a16="http://schemas.microsoft.com/office/drawing/2014/main" id="{D0D56DC0-2580-42E5-9C33-4BCDE7DB7625}"/>
              </a:ext>
            </a:extLst>
          </p:cNvPr>
          <p:cNvSpPr txBox="1"/>
          <p:nvPr/>
        </p:nvSpPr>
        <p:spPr>
          <a:xfrm>
            <a:off x="762000" y="5878529"/>
            <a:ext cx="8033656" cy="461665"/>
          </a:xfrm>
          <a:prstGeom prst="rect">
            <a:avLst/>
          </a:prstGeom>
          <a:noFill/>
        </p:spPr>
        <p:txBody>
          <a:bodyPr wrap="square" rtlCol="0">
            <a:spAutoFit/>
          </a:bodyPr>
          <a:lstStyle/>
          <a:p>
            <a:r>
              <a:rPr lang="en-GB" sz="2400" b="1" dirty="0">
                <a:solidFill>
                  <a:schemeClr val="bg1">
                    <a:lumMod val="50000"/>
                  </a:schemeClr>
                </a:solidFill>
                <a:latin typeface="Times New Roman" panose="02020603050405020304" pitchFamily="18" charset="0"/>
                <a:cs typeface="Times New Roman" panose="02020603050405020304" pitchFamily="18" charset="0"/>
              </a:rPr>
              <a:t>HỘI TỤ CÔNG NGHỆ - PHÁT TRIỂN BỀN VỮNG</a:t>
            </a:r>
          </a:p>
        </p:txBody>
      </p:sp>
      <p:sp>
        <p:nvSpPr>
          <p:cNvPr id="3" name="TextBox 2">
            <a:extLst>
              <a:ext uri="{FF2B5EF4-FFF2-40B4-BE49-F238E27FC236}">
                <a16:creationId xmlns:a16="http://schemas.microsoft.com/office/drawing/2014/main" id="{6DC8320C-561D-41A3-990E-04D43793BE1E}"/>
              </a:ext>
            </a:extLst>
          </p:cNvPr>
          <p:cNvSpPr txBox="1"/>
          <p:nvPr/>
        </p:nvSpPr>
        <p:spPr>
          <a:xfrm>
            <a:off x="762000" y="5301234"/>
            <a:ext cx="7445829" cy="492443"/>
          </a:xfrm>
          <a:prstGeom prst="rect">
            <a:avLst/>
          </a:prstGeom>
          <a:noFill/>
        </p:spPr>
        <p:txBody>
          <a:bodyPr wrap="square" rtlCol="0">
            <a:spAutoFit/>
          </a:bodyPr>
          <a:lstStyle/>
          <a:p>
            <a:r>
              <a:rPr lang="en-GB" sz="2600" b="1" dirty="0">
                <a:solidFill>
                  <a:schemeClr val="accent1">
                    <a:lumMod val="50000"/>
                  </a:schemeClr>
                </a:solidFill>
                <a:latin typeface="Times New Roman" panose="02020603050405020304" pitchFamily="18" charset="0"/>
                <a:cs typeface="Times New Roman" panose="02020603050405020304" pitchFamily="18" charset="0"/>
              </a:rPr>
              <a:t>VÀ CÁC KHU CÔNG NGHIỆP ĐÀ NẴNG</a:t>
            </a:r>
          </a:p>
        </p:txBody>
      </p:sp>
      <p:cxnSp>
        <p:nvCxnSpPr>
          <p:cNvPr id="14" name="Straight Connector 13">
            <a:extLst>
              <a:ext uri="{FF2B5EF4-FFF2-40B4-BE49-F238E27FC236}">
                <a16:creationId xmlns:a16="http://schemas.microsoft.com/office/drawing/2014/main" id="{69927E08-1CC2-4F2E-9570-CA5A0000BD62}"/>
              </a:ext>
            </a:extLst>
          </p:cNvPr>
          <p:cNvCxnSpPr/>
          <p:nvPr/>
        </p:nvCxnSpPr>
        <p:spPr>
          <a:xfrm>
            <a:off x="0" y="4393534"/>
            <a:ext cx="12192000" cy="0"/>
          </a:xfrm>
          <a:prstGeom prst="line">
            <a:avLst/>
          </a:prstGeom>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72D6356C-807F-701F-464F-233B85AE9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6957" y="1613682"/>
            <a:ext cx="2323145" cy="1872151"/>
          </a:xfrm>
          <a:prstGeom prst="rect">
            <a:avLst/>
          </a:prstGeom>
        </p:spPr>
      </p:pic>
    </p:spTree>
    <p:extLst>
      <p:ext uri="{BB962C8B-B14F-4D97-AF65-F5344CB8AC3E}">
        <p14:creationId xmlns:p14="http://schemas.microsoft.com/office/powerpoint/2010/main" val="185434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2EE28-4B6A-59EE-CB8A-B6E8C34691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534564A-171C-6E0B-A6A2-F8D40D24281B}"/>
              </a:ext>
            </a:extLst>
          </p:cNvPr>
          <p:cNvPicPr>
            <a:picLocks noChangeAspect="1"/>
          </p:cNvPicPr>
          <p:nvPr/>
        </p:nvPicPr>
        <p:blipFill>
          <a:blip r:embed="rId3">
            <a:extLst>
              <a:ext uri="{28A0092B-C50C-407E-A947-70E740481C1C}">
                <a14:useLocalDpi xmlns:a14="http://schemas.microsoft.com/office/drawing/2010/main" val="0"/>
              </a:ext>
            </a:extLst>
          </a:blip>
          <a:srcRect t="14076" b="5526"/>
          <a:stretch/>
        </p:blipFill>
        <p:spPr>
          <a:xfrm>
            <a:off x="704492" y="635000"/>
            <a:ext cx="10610054" cy="5588000"/>
          </a:xfrm>
          <a:prstGeom prst="rect">
            <a:avLst/>
          </a:prstGeom>
        </p:spPr>
      </p:pic>
      <p:sp>
        <p:nvSpPr>
          <p:cNvPr id="35" name="TextBox 34">
            <a:extLst>
              <a:ext uri="{FF2B5EF4-FFF2-40B4-BE49-F238E27FC236}">
                <a16:creationId xmlns:a16="http://schemas.microsoft.com/office/drawing/2014/main" id="{5D33BF5C-9AE2-7F77-900A-C636F2672DF2}"/>
              </a:ext>
            </a:extLst>
          </p:cNvPr>
          <p:cNvSpPr txBox="1"/>
          <p:nvPr/>
        </p:nvSpPr>
        <p:spPr>
          <a:xfrm>
            <a:off x="292642" y="1656438"/>
            <a:ext cx="3658756" cy="276999"/>
          </a:xfrm>
          <a:prstGeom prst="rect">
            <a:avLst/>
          </a:prstGeom>
          <a:noFill/>
        </p:spPr>
        <p:txBody>
          <a:bodyPr wrap="square" rtlCol="0">
            <a:spAutoFit/>
          </a:bodyPr>
          <a:lstStyle/>
          <a:p>
            <a:pPr marL="228584" indent="-228584" defTabSz="1219110">
              <a:buClr>
                <a:srgbClr val="000000"/>
              </a:buClr>
              <a:buFont typeface="Arial" panose="020B0604020202020204" pitchFamily="34" charset="0"/>
              <a:buChar char="•"/>
              <a:defRPr/>
            </a:pPr>
            <a:endParaRPr lang="vi-VN" sz="1200" i="1" dirty="0">
              <a:solidFill>
                <a:prstClr val="black"/>
              </a:solidFill>
              <a:latin typeface="Plus Jakarta San"/>
            </a:endParaRPr>
          </a:p>
        </p:txBody>
      </p:sp>
      <p:sp>
        <p:nvSpPr>
          <p:cNvPr id="15" name="Title 1">
            <a:extLst>
              <a:ext uri="{FF2B5EF4-FFF2-40B4-BE49-F238E27FC236}">
                <a16:creationId xmlns:a16="http://schemas.microsoft.com/office/drawing/2014/main" id="{9A5E1DEC-7A7F-4212-FA1B-19BBE9CAC85A}"/>
              </a:ext>
            </a:extLst>
          </p:cNvPr>
          <p:cNvSpPr txBox="1">
            <a:spLocks/>
          </p:cNvSpPr>
          <p:nvPr/>
        </p:nvSpPr>
        <p:spPr>
          <a:xfrm>
            <a:off x="292642" y="99975"/>
            <a:ext cx="5184233" cy="49497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Times New Roman" panose="02020603050405020304" pitchFamily="18" charset="0"/>
                <a:cs typeface="Times New Roman" panose="02020603050405020304" pitchFamily="18" charset="0"/>
              </a:rPr>
              <a:t>B. KHU THƯƠNG MẠI TỰ DO ĐÀ NẴNG</a:t>
            </a:r>
          </a:p>
        </p:txBody>
      </p:sp>
      <p:sp>
        <p:nvSpPr>
          <p:cNvPr id="16" name="Title 1">
            <a:extLst>
              <a:ext uri="{FF2B5EF4-FFF2-40B4-BE49-F238E27FC236}">
                <a16:creationId xmlns:a16="http://schemas.microsoft.com/office/drawing/2014/main" id="{B3482187-C06D-5D4B-DEC5-4B8A09AE1AD6}"/>
              </a:ext>
            </a:extLst>
          </p:cNvPr>
          <p:cNvSpPr txBox="1">
            <a:spLocks/>
          </p:cNvSpPr>
          <p:nvPr/>
        </p:nvSpPr>
        <p:spPr>
          <a:xfrm>
            <a:off x="1975699" y="6336074"/>
            <a:ext cx="8240601" cy="5219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400" b="1" dirty="0">
                <a:solidFill>
                  <a:srgbClr val="FF0000"/>
                </a:solidFill>
                <a:latin typeface="Times New Roman" panose="02020603050405020304" pitchFamily="18" charset="0"/>
                <a:cs typeface="Times New Roman" panose="02020603050405020304" pitchFamily="18" charset="0"/>
              </a:rPr>
              <a:t>DỰ KIẾN VỊ TRÍ CÁC KHU CHỨC NĂNG THUỘC KHU THƯƠNG MẠI TỰ DO ĐÀ NẴNG</a:t>
            </a:r>
          </a:p>
          <a:p>
            <a:pPr algn="ctr">
              <a:lnSpc>
                <a:spcPct val="100000"/>
              </a:lnSpc>
            </a:pPr>
            <a:r>
              <a:rPr lang="en-US" sz="1400" b="1" i="1" dirty="0">
                <a:solidFill>
                  <a:srgbClr val="FF0000"/>
                </a:solidFill>
                <a:latin typeface="Times New Roman" panose="02020603050405020304" pitchFamily="18" charset="0"/>
                <a:cs typeface="Times New Roman" panose="02020603050405020304" pitchFamily="18" charset="0"/>
              </a:rPr>
              <a:t>(Theo </a:t>
            </a:r>
            <a:r>
              <a:rPr lang="en-US" sz="1400" b="1" i="1" dirty="0" err="1">
                <a:solidFill>
                  <a:srgbClr val="FF0000"/>
                </a:solidFill>
                <a:latin typeface="Times New Roman" panose="02020603050405020304" pitchFamily="18" charset="0"/>
                <a:cs typeface="Times New Roman" panose="02020603050405020304" pitchFamily="18" charset="0"/>
              </a:rPr>
              <a:t>Tờ</a:t>
            </a:r>
            <a:r>
              <a:rPr lang="en-US" sz="1400" b="1" i="1" dirty="0">
                <a:solidFill>
                  <a:srgbClr val="FF0000"/>
                </a:solidFill>
                <a:latin typeface="Times New Roman" panose="02020603050405020304" pitchFamily="18" charset="0"/>
                <a:cs typeface="Times New Roman" panose="02020603050405020304" pitchFamily="18" charset="0"/>
              </a:rPr>
              <a:t> </a:t>
            </a:r>
            <a:r>
              <a:rPr lang="en-US" sz="1400" b="1" i="1" dirty="0" err="1">
                <a:solidFill>
                  <a:srgbClr val="FF0000"/>
                </a:solidFill>
                <a:latin typeface="Times New Roman" panose="02020603050405020304" pitchFamily="18" charset="0"/>
                <a:cs typeface="Times New Roman" panose="02020603050405020304" pitchFamily="18" charset="0"/>
              </a:rPr>
              <a:t>trình</a:t>
            </a:r>
            <a:r>
              <a:rPr lang="en-US" sz="1400" b="1" i="1" dirty="0">
                <a:solidFill>
                  <a:srgbClr val="FF0000"/>
                </a:solidFill>
                <a:latin typeface="Times New Roman" panose="02020603050405020304" pitchFamily="18" charset="0"/>
                <a:cs typeface="Times New Roman" panose="02020603050405020304" pitchFamily="18" charset="0"/>
              </a:rPr>
              <a:t> </a:t>
            </a:r>
            <a:r>
              <a:rPr lang="en-US" sz="1400" b="1" i="1" dirty="0" err="1">
                <a:solidFill>
                  <a:srgbClr val="FF0000"/>
                </a:solidFill>
                <a:latin typeface="Times New Roman" panose="02020603050405020304" pitchFamily="18" charset="0"/>
                <a:cs typeface="Times New Roman" panose="02020603050405020304" pitchFamily="18" charset="0"/>
              </a:rPr>
              <a:t>số</a:t>
            </a:r>
            <a:r>
              <a:rPr lang="en-US" sz="1400" b="1" i="1" dirty="0">
                <a:solidFill>
                  <a:srgbClr val="FF0000"/>
                </a:solidFill>
                <a:latin typeface="Times New Roman" panose="02020603050405020304" pitchFamily="18" charset="0"/>
                <a:cs typeface="Times New Roman" panose="02020603050405020304" pitchFamily="18" charset="0"/>
              </a:rPr>
              <a:t> 64/</a:t>
            </a:r>
            <a:r>
              <a:rPr lang="en-US" sz="1400" b="1" i="1" dirty="0" err="1">
                <a:solidFill>
                  <a:srgbClr val="FF0000"/>
                </a:solidFill>
                <a:latin typeface="Times New Roman" panose="02020603050405020304" pitchFamily="18" charset="0"/>
                <a:cs typeface="Times New Roman" panose="02020603050405020304" pitchFamily="18" charset="0"/>
              </a:rPr>
              <a:t>TTr</a:t>
            </a:r>
            <a:r>
              <a:rPr lang="en-US" sz="1400" b="1" i="1" dirty="0">
                <a:solidFill>
                  <a:srgbClr val="FF0000"/>
                </a:solidFill>
                <a:latin typeface="Times New Roman" panose="02020603050405020304" pitchFamily="18" charset="0"/>
                <a:cs typeface="Times New Roman" panose="02020603050405020304" pitchFamily="18" charset="0"/>
              </a:rPr>
              <a:t>-UBND </a:t>
            </a:r>
            <a:r>
              <a:rPr lang="en-US" sz="1400" b="1" i="1" dirty="0" err="1">
                <a:solidFill>
                  <a:srgbClr val="FF0000"/>
                </a:solidFill>
                <a:latin typeface="Times New Roman" panose="02020603050405020304" pitchFamily="18" charset="0"/>
                <a:cs typeface="Times New Roman" panose="02020603050405020304" pitchFamily="18" charset="0"/>
              </a:rPr>
              <a:t>ngày</a:t>
            </a:r>
            <a:r>
              <a:rPr lang="en-US" sz="1400" b="1" i="1" dirty="0">
                <a:solidFill>
                  <a:srgbClr val="FF0000"/>
                </a:solidFill>
                <a:latin typeface="Times New Roman" panose="02020603050405020304" pitchFamily="18" charset="0"/>
                <a:cs typeface="Times New Roman" panose="02020603050405020304" pitchFamily="18" charset="0"/>
              </a:rPr>
              <a:t> 16/3/2025 </a:t>
            </a:r>
            <a:r>
              <a:rPr lang="en-US" sz="1400" b="1" i="1" dirty="0" err="1">
                <a:solidFill>
                  <a:srgbClr val="FF0000"/>
                </a:solidFill>
                <a:latin typeface="Times New Roman" panose="02020603050405020304" pitchFamily="18" charset="0"/>
                <a:cs typeface="Times New Roman" panose="02020603050405020304" pitchFamily="18" charset="0"/>
              </a:rPr>
              <a:t>của</a:t>
            </a:r>
            <a:r>
              <a:rPr lang="en-US" sz="1400" b="1" i="1" dirty="0">
                <a:solidFill>
                  <a:srgbClr val="FF0000"/>
                </a:solidFill>
                <a:latin typeface="Times New Roman" panose="02020603050405020304" pitchFamily="18" charset="0"/>
                <a:cs typeface="Times New Roman" panose="02020603050405020304" pitchFamily="18" charset="0"/>
              </a:rPr>
              <a:t> UBND </a:t>
            </a:r>
            <a:r>
              <a:rPr lang="en-US" sz="1400" b="1" i="1" dirty="0" err="1">
                <a:solidFill>
                  <a:srgbClr val="FF0000"/>
                </a:solidFill>
                <a:latin typeface="Times New Roman" panose="02020603050405020304" pitchFamily="18" charset="0"/>
                <a:cs typeface="Times New Roman" panose="02020603050405020304" pitchFamily="18" charset="0"/>
              </a:rPr>
              <a:t>thành</a:t>
            </a:r>
            <a:r>
              <a:rPr lang="en-US" sz="1400" b="1" i="1" dirty="0">
                <a:solidFill>
                  <a:srgbClr val="FF0000"/>
                </a:solidFill>
                <a:latin typeface="Times New Roman" panose="02020603050405020304" pitchFamily="18" charset="0"/>
                <a:cs typeface="Times New Roman" panose="02020603050405020304" pitchFamily="18" charset="0"/>
              </a:rPr>
              <a:t> </a:t>
            </a:r>
            <a:r>
              <a:rPr lang="en-US" sz="1400" b="1" i="1" dirty="0" err="1">
                <a:solidFill>
                  <a:srgbClr val="FF0000"/>
                </a:solidFill>
                <a:latin typeface="Times New Roman" panose="02020603050405020304" pitchFamily="18" charset="0"/>
                <a:cs typeface="Times New Roman" panose="02020603050405020304" pitchFamily="18" charset="0"/>
              </a:rPr>
              <a:t>phố</a:t>
            </a:r>
            <a:r>
              <a:rPr lang="en-US" sz="1400" b="1" i="1" dirty="0">
                <a:solidFill>
                  <a:srgbClr val="FF0000"/>
                </a:solidFill>
                <a:latin typeface="Times New Roman" panose="02020603050405020304" pitchFamily="18" charset="0"/>
                <a:cs typeface="Times New Roman" panose="02020603050405020304" pitchFamily="18" charset="0"/>
              </a:rPr>
              <a:t> </a:t>
            </a:r>
            <a:r>
              <a:rPr lang="en-US" sz="1400" b="1" i="1" dirty="0" err="1">
                <a:solidFill>
                  <a:srgbClr val="FF0000"/>
                </a:solidFill>
                <a:latin typeface="Times New Roman" panose="02020603050405020304" pitchFamily="18" charset="0"/>
                <a:cs typeface="Times New Roman" panose="02020603050405020304" pitchFamily="18" charset="0"/>
              </a:rPr>
              <a:t>Đà</a:t>
            </a:r>
            <a:r>
              <a:rPr lang="en-US" sz="1400" b="1" i="1" dirty="0">
                <a:solidFill>
                  <a:srgbClr val="FF0000"/>
                </a:solidFill>
                <a:latin typeface="Times New Roman" panose="02020603050405020304" pitchFamily="18" charset="0"/>
                <a:cs typeface="Times New Roman" panose="02020603050405020304" pitchFamily="18" charset="0"/>
              </a:rPr>
              <a:t> </a:t>
            </a:r>
            <a:r>
              <a:rPr lang="en-US" sz="1400" b="1" i="1" dirty="0" err="1">
                <a:solidFill>
                  <a:srgbClr val="FF0000"/>
                </a:solidFill>
                <a:latin typeface="Times New Roman" panose="02020603050405020304" pitchFamily="18" charset="0"/>
                <a:cs typeface="Times New Roman" panose="02020603050405020304" pitchFamily="18" charset="0"/>
              </a:rPr>
              <a:t>Nẵng</a:t>
            </a:r>
            <a:r>
              <a:rPr lang="en-US" sz="14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32268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4EB866B6-5D44-4A59-37F5-DFF7E78EF270}"/>
              </a:ext>
            </a:extLst>
          </p:cNvPr>
          <p:cNvSpPr txBox="1"/>
          <p:nvPr/>
        </p:nvSpPr>
        <p:spPr>
          <a:xfrm>
            <a:off x="292642" y="1656438"/>
            <a:ext cx="3658756" cy="276999"/>
          </a:xfrm>
          <a:prstGeom prst="rect">
            <a:avLst/>
          </a:prstGeom>
          <a:noFill/>
        </p:spPr>
        <p:txBody>
          <a:bodyPr wrap="square" rtlCol="0">
            <a:spAutoFit/>
          </a:bodyPr>
          <a:lstStyle/>
          <a:p>
            <a:pPr marL="228584" indent="-228584" defTabSz="1219110">
              <a:buClr>
                <a:srgbClr val="000000"/>
              </a:buClr>
              <a:buFont typeface="Arial" panose="020B0604020202020204" pitchFamily="34" charset="0"/>
              <a:buChar char="•"/>
              <a:defRPr/>
            </a:pPr>
            <a:endParaRPr lang="vi-VN" sz="1200" i="1" dirty="0">
              <a:solidFill>
                <a:prstClr val="black"/>
              </a:solidFill>
              <a:latin typeface="Plus Jakarta San"/>
            </a:endParaRPr>
          </a:p>
        </p:txBody>
      </p:sp>
      <p:sp>
        <p:nvSpPr>
          <p:cNvPr id="15" name="Title 1">
            <a:extLst>
              <a:ext uri="{FF2B5EF4-FFF2-40B4-BE49-F238E27FC236}">
                <a16:creationId xmlns:a16="http://schemas.microsoft.com/office/drawing/2014/main" id="{20F727D9-002C-507A-CF62-AFD9E9B7214D}"/>
              </a:ext>
            </a:extLst>
          </p:cNvPr>
          <p:cNvSpPr txBox="1">
            <a:spLocks/>
          </p:cNvSpPr>
          <p:nvPr/>
        </p:nvSpPr>
        <p:spPr>
          <a:xfrm>
            <a:off x="-1" y="99997"/>
            <a:ext cx="8105775" cy="3875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Times New Roman" panose="02020603050405020304" pitchFamily="18" charset="0"/>
                <a:cs typeface="Times New Roman" panose="02020603050405020304" pitchFamily="18" charset="0"/>
              </a:rPr>
              <a:t>I. CÁC KHU CHỨC NĂNG TRONG KHU THƯƠNG MẠI TỰ DO ĐÀ NẴNG</a:t>
            </a:r>
          </a:p>
        </p:txBody>
      </p:sp>
      <p:sp>
        <p:nvSpPr>
          <p:cNvPr id="18" name="TextBox 17">
            <a:extLst>
              <a:ext uri="{FF2B5EF4-FFF2-40B4-BE49-F238E27FC236}">
                <a16:creationId xmlns:a16="http://schemas.microsoft.com/office/drawing/2014/main" id="{77DD6871-043E-FEA8-0073-5BE82A456D1F}"/>
              </a:ext>
            </a:extLst>
          </p:cNvPr>
          <p:cNvSpPr txBox="1"/>
          <p:nvPr/>
        </p:nvSpPr>
        <p:spPr>
          <a:xfrm>
            <a:off x="68406" y="447675"/>
            <a:ext cx="10091595" cy="830997"/>
          </a:xfrm>
          <a:prstGeom prst="rect">
            <a:avLst/>
          </a:prstGeom>
          <a:noFill/>
        </p:spPr>
        <p:txBody>
          <a:bodyPr wrap="square">
            <a:spAutoFit/>
          </a:bodyPr>
          <a:lstStyle/>
          <a:p>
            <a:pPr marL="228584" indent="-228584" defTabSz="1219110">
              <a:buClr>
                <a:srgbClr val="000000"/>
              </a:buClr>
              <a:buFont typeface="Arial" panose="020B0604020202020204" pitchFamily="34" charset="0"/>
              <a:buChar char="•"/>
              <a:defRPr/>
            </a:pPr>
            <a:r>
              <a:rPr lang="vi" sz="1600" b="1" i="1" kern="0" dirty="0">
                <a:latin typeface="Times New Roman" panose="02020603050405020304" pitchFamily="18" charset="0"/>
                <a:cs typeface="Times New Roman" panose="02020603050405020304" pitchFamily="18" charset="0"/>
                <a:sym typeface="Arial"/>
              </a:rPr>
              <a:t>Khu </a:t>
            </a:r>
            <a:r>
              <a:rPr lang="en-US" sz="1600" b="1" i="1" kern="0" dirty="0">
                <a:latin typeface="Times New Roman" panose="02020603050405020304" pitchFamily="18" charset="0"/>
                <a:cs typeface="Times New Roman" panose="02020603050405020304" pitchFamily="18" charset="0"/>
                <a:sym typeface="Arial"/>
              </a:rPr>
              <a:t>Thương </a:t>
            </a:r>
            <a:r>
              <a:rPr lang="en-US" sz="1600" b="1" i="1" kern="0" dirty="0" err="1">
                <a:latin typeface="Times New Roman" panose="02020603050405020304" pitchFamily="18" charset="0"/>
                <a:cs typeface="Times New Roman" panose="02020603050405020304" pitchFamily="18" charset="0"/>
                <a:sym typeface="Arial"/>
              </a:rPr>
              <a:t>mại</a:t>
            </a:r>
            <a:r>
              <a:rPr lang="en-US" sz="1600" b="1" i="1" kern="0" dirty="0">
                <a:latin typeface="Times New Roman" panose="02020603050405020304" pitchFamily="18" charset="0"/>
                <a:cs typeface="Times New Roman" panose="02020603050405020304" pitchFamily="18" charset="0"/>
                <a:sym typeface="Arial"/>
              </a:rPr>
              <a:t> </a:t>
            </a:r>
            <a:r>
              <a:rPr lang="en-US" sz="1600" b="1" i="1" kern="0" dirty="0" err="1">
                <a:latin typeface="Times New Roman" panose="02020603050405020304" pitchFamily="18" charset="0"/>
                <a:cs typeface="Times New Roman" panose="02020603050405020304" pitchFamily="18" charset="0"/>
                <a:sym typeface="Arial"/>
              </a:rPr>
              <a:t>tự</a:t>
            </a:r>
            <a:r>
              <a:rPr lang="en-US" sz="1600" b="1" i="1" kern="0" dirty="0">
                <a:latin typeface="Times New Roman" panose="02020603050405020304" pitchFamily="18" charset="0"/>
                <a:cs typeface="Times New Roman" panose="02020603050405020304" pitchFamily="18" charset="0"/>
                <a:sym typeface="Arial"/>
              </a:rPr>
              <a:t> do</a:t>
            </a:r>
            <a:r>
              <a:rPr lang="vi" sz="1600" b="1" i="1" kern="0" dirty="0">
                <a:latin typeface="Times New Roman" panose="02020603050405020304" pitchFamily="18" charset="0"/>
                <a:cs typeface="Times New Roman" panose="02020603050405020304" pitchFamily="18" charset="0"/>
                <a:sym typeface="Arial"/>
              </a:rPr>
              <a:t> đầu tiên trong cả nước</a:t>
            </a:r>
          </a:p>
          <a:p>
            <a:pPr marL="228584" indent="-228584" defTabSz="1219110">
              <a:buClr>
                <a:srgbClr val="000000"/>
              </a:buClr>
              <a:buFont typeface="Arial" panose="020B0604020202020204" pitchFamily="34" charset="0"/>
              <a:buChar char="•"/>
              <a:defRPr/>
            </a:pPr>
            <a:r>
              <a:rPr lang="en-US" sz="1600" b="1" i="1" dirty="0" err="1">
                <a:latin typeface="Times New Roman" panose="02020603050405020304" pitchFamily="18" charset="0"/>
                <a:cs typeface="Times New Roman" panose="02020603050405020304" pitchFamily="18" charset="0"/>
              </a:rPr>
              <a:t>Gắn</a:t>
            </a:r>
            <a:r>
              <a:rPr lang="en-US" sz="1600" b="1" i="1" dirty="0">
                <a:latin typeface="Times New Roman" panose="02020603050405020304" pitchFamily="18" charset="0"/>
                <a:cs typeface="Times New Roman" panose="02020603050405020304" pitchFamily="18" charset="0"/>
              </a:rPr>
              <a:t> </a:t>
            </a:r>
            <a:r>
              <a:rPr lang="vi" sz="1600" b="1" i="1" dirty="0">
                <a:latin typeface="Times New Roman" panose="02020603050405020304" pitchFamily="18" charset="0"/>
                <a:cs typeface="Times New Roman" panose="02020603050405020304" pitchFamily="18" charset="0"/>
              </a:rPr>
              <a:t>với </a:t>
            </a:r>
            <a:r>
              <a:rPr lang="en-US" sz="1600" b="1" i="1" kern="0" dirty="0">
                <a:latin typeface="Times New Roman" panose="02020603050405020304" pitchFamily="18" charset="0"/>
                <a:cs typeface="Times New Roman" panose="02020603050405020304" pitchFamily="18" charset="0"/>
                <a:sym typeface="Arial"/>
              </a:rPr>
              <a:t>C</a:t>
            </a:r>
            <a:r>
              <a:rPr lang="vi" sz="1600" b="1" i="1" kern="0" dirty="0">
                <a:latin typeface="Times New Roman" panose="02020603050405020304" pitchFamily="18" charset="0"/>
                <a:cs typeface="Times New Roman" panose="02020603050405020304" pitchFamily="18" charset="0"/>
                <a:sym typeface="Arial"/>
              </a:rPr>
              <a:t>ảng biển </a:t>
            </a:r>
            <a:r>
              <a:rPr lang="en-US" sz="1600" b="1" i="1" kern="0" dirty="0" err="1">
                <a:latin typeface="Times New Roman" panose="02020603050405020304" pitchFamily="18" charset="0"/>
                <a:cs typeface="Times New Roman" panose="02020603050405020304" pitchFamily="18" charset="0"/>
                <a:sym typeface="Arial"/>
              </a:rPr>
              <a:t>nước</a:t>
            </a:r>
            <a:r>
              <a:rPr lang="en-US" sz="1600" b="1" i="1" kern="0" dirty="0">
                <a:latin typeface="Times New Roman" panose="02020603050405020304" pitchFamily="18" charset="0"/>
                <a:cs typeface="Times New Roman" panose="02020603050405020304" pitchFamily="18" charset="0"/>
                <a:sym typeface="Arial"/>
              </a:rPr>
              <a:t> </a:t>
            </a:r>
            <a:r>
              <a:rPr lang="en-US" sz="1600" b="1" i="1" kern="0" dirty="0" err="1">
                <a:latin typeface="Times New Roman" panose="02020603050405020304" pitchFamily="18" charset="0"/>
                <a:cs typeface="Times New Roman" panose="02020603050405020304" pitchFamily="18" charset="0"/>
                <a:sym typeface="Arial"/>
              </a:rPr>
              <a:t>sâu</a:t>
            </a:r>
            <a:r>
              <a:rPr lang="en-US" sz="1600" b="1" i="1" kern="0" dirty="0">
                <a:latin typeface="Times New Roman" panose="02020603050405020304" pitchFamily="18" charset="0"/>
                <a:cs typeface="Times New Roman" panose="02020603050405020304" pitchFamily="18" charset="0"/>
                <a:sym typeface="Arial"/>
              </a:rPr>
              <a:t> </a:t>
            </a:r>
            <a:r>
              <a:rPr lang="vi" sz="1600" b="1" i="1" kern="0" dirty="0">
                <a:latin typeface="Times New Roman" panose="02020603050405020304" pitchFamily="18" charset="0"/>
                <a:cs typeface="Times New Roman" panose="02020603050405020304" pitchFamily="18" charset="0"/>
                <a:sym typeface="Arial"/>
              </a:rPr>
              <a:t>Liên Chiểu</a:t>
            </a:r>
          </a:p>
          <a:p>
            <a:pPr marL="228584" indent="-228584" defTabSz="1219110">
              <a:buClr>
                <a:srgbClr val="000000"/>
              </a:buClr>
              <a:buFont typeface="Arial" panose="020B0604020202020204" pitchFamily="34" charset="0"/>
              <a:buChar char="•"/>
              <a:defRPr/>
            </a:pPr>
            <a:r>
              <a:rPr lang="vi" sz="1600" b="1" i="1" kern="0" dirty="0">
                <a:latin typeface="Times New Roman" panose="02020603050405020304" pitchFamily="18" charset="0"/>
                <a:cs typeface="Times New Roman" panose="02020603050405020304" pitchFamily="18" charset="0"/>
                <a:sym typeface="Arial"/>
              </a:rPr>
              <a:t>Diện tích quy hoạch: </a:t>
            </a:r>
            <a:r>
              <a:rPr lang="en-US" sz="1600" b="1" i="1" kern="0" dirty="0" err="1">
                <a:latin typeface="Times New Roman" panose="02020603050405020304" pitchFamily="18" charset="0"/>
                <a:cs typeface="Times New Roman" panose="02020603050405020304" pitchFamily="18" charset="0"/>
                <a:sym typeface="Arial"/>
              </a:rPr>
              <a:t>khoảng</a:t>
            </a:r>
            <a:r>
              <a:rPr lang="en-US" sz="1600" b="1" i="1" kern="0" dirty="0">
                <a:latin typeface="Times New Roman" panose="02020603050405020304" pitchFamily="18" charset="0"/>
                <a:cs typeface="Times New Roman" panose="02020603050405020304" pitchFamily="18" charset="0"/>
                <a:sym typeface="Arial"/>
              </a:rPr>
              <a:t> 2.091 </a:t>
            </a:r>
            <a:r>
              <a:rPr lang="vi" sz="1600" b="1" i="1" kern="0" dirty="0">
                <a:latin typeface="Times New Roman" panose="02020603050405020304" pitchFamily="18" charset="0"/>
                <a:cs typeface="Times New Roman" panose="02020603050405020304" pitchFamily="18" charset="0"/>
                <a:sym typeface="Arial"/>
              </a:rPr>
              <a:t>ha</a:t>
            </a:r>
          </a:p>
        </p:txBody>
      </p:sp>
      <p:sp>
        <p:nvSpPr>
          <p:cNvPr id="4" name="TextBox 3">
            <a:extLst>
              <a:ext uri="{FF2B5EF4-FFF2-40B4-BE49-F238E27FC236}">
                <a16:creationId xmlns:a16="http://schemas.microsoft.com/office/drawing/2014/main" id="{6AD828A3-8DE2-A83C-9C29-EBE575077366}"/>
              </a:ext>
            </a:extLst>
          </p:cNvPr>
          <p:cNvSpPr txBox="1"/>
          <p:nvPr/>
        </p:nvSpPr>
        <p:spPr>
          <a:xfrm>
            <a:off x="440423" y="2887544"/>
            <a:ext cx="3658756" cy="276999"/>
          </a:xfrm>
          <a:prstGeom prst="rect">
            <a:avLst/>
          </a:prstGeom>
          <a:noFill/>
        </p:spPr>
        <p:txBody>
          <a:bodyPr wrap="square" rtlCol="0">
            <a:spAutoFit/>
          </a:bodyPr>
          <a:lstStyle/>
          <a:p>
            <a:pPr marL="228584" indent="-228584" defTabSz="1219110">
              <a:buClr>
                <a:srgbClr val="000000"/>
              </a:buClr>
              <a:buFont typeface="Arial" panose="020B0604020202020204" pitchFamily="34" charset="0"/>
              <a:buChar char="•"/>
              <a:defRPr/>
            </a:pPr>
            <a:endParaRPr lang="vi-VN" sz="1200" i="1" dirty="0">
              <a:solidFill>
                <a:prstClr val="black"/>
              </a:solidFill>
              <a:latin typeface="Plus Jakarta San"/>
            </a:endParaRPr>
          </a:p>
        </p:txBody>
      </p:sp>
      <p:graphicFrame>
        <p:nvGraphicFramePr>
          <p:cNvPr id="6" name="Diagram 5">
            <a:extLst>
              <a:ext uri="{FF2B5EF4-FFF2-40B4-BE49-F238E27FC236}">
                <a16:creationId xmlns:a16="http://schemas.microsoft.com/office/drawing/2014/main" id="{E5299E89-774A-AB26-C6D2-7A0185503E4D}"/>
              </a:ext>
            </a:extLst>
          </p:cNvPr>
          <p:cNvGraphicFramePr/>
          <p:nvPr>
            <p:extLst>
              <p:ext uri="{D42A27DB-BD31-4B8C-83A1-F6EECF244321}">
                <p14:modId xmlns:p14="http://schemas.microsoft.com/office/powerpoint/2010/main" val="3654411986"/>
              </p:ext>
            </p:extLst>
          </p:nvPr>
        </p:nvGraphicFramePr>
        <p:xfrm>
          <a:off x="4572000" y="914400"/>
          <a:ext cx="8150318" cy="5500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F5D41C68-1806-FB04-312A-C41C7BC48260}"/>
              </a:ext>
            </a:extLst>
          </p:cNvPr>
          <p:cNvSpPr txBox="1"/>
          <p:nvPr/>
        </p:nvSpPr>
        <p:spPr>
          <a:xfrm>
            <a:off x="68406" y="1307247"/>
            <a:ext cx="5294169" cy="1569660"/>
          </a:xfrm>
          <a:prstGeom prst="rect">
            <a:avLst/>
          </a:prstGeom>
          <a:noFill/>
        </p:spPr>
        <p:txBody>
          <a:bodyPr wrap="square">
            <a:spAutoFit/>
          </a:bodyPr>
          <a:lstStyle/>
          <a:p>
            <a:pPr algn="just" defTabSz="1219110">
              <a:spcBef>
                <a:spcPts val="200"/>
              </a:spcBef>
              <a:spcAft>
                <a:spcPts val="200"/>
              </a:spcAft>
              <a:buClr>
                <a:srgbClr val="000000"/>
              </a:buClr>
              <a:defRPr/>
            </a:pPr>
            <a:r>
              <a:rPr lang="en-US" sz="1600" b="1" kern="0" dirty="0">
                <a:solidFill>
                  <a:prstClr val="black"/>
                </a:solidFill>
                <a:latin typeface="Times New Roman" panose="02020603050405020304" pitchFamily="18" charset="0"/>
                <a:cs typeface="Times New Roman" panose="02020603050405020304" pitchFamily="18" charset="0"/>
                <a:sym typeface="Arial"/>
              </a:rPr>
              <a:t> 1. </a:t>
            </a:r>
            <a:r>
              <a:rPr lang="vi" sz="1600" b="1" kern="0" dirty="0">
                <a:solidFill>
                  <a:prstClr val="black"/>
                </a:solidFill>
                <a:latin typeface="Times New Roman" panose="02020603050405020304" pitchFamily="18" charset="0"/>
                <a:cs typeface="Times New Roman" panose="02020603050405020304" pitchFamily="18" charset="0"/>
                <a:sym typeface="Arial"/>
              </a:rPr>
              <a:t>Khu </a:t>
            </a:r>
            <a:r>
              <a:rPr lang="en-US" sz="1600" b="1" kern="0" dirty="0" err="1">
                <a:solidFill>
                  <a:prstClr val="black"/>
                </a:solidFill>
                <a:latin typeface="Times New Roman" panose="02020603050405020304" pitchFamily="18" charset="0"/>
                <a:cs typeface="Times New Roman" panose="02020603050405020304" pitchFamily="18" charset="0"/>
                <a:sym typeface="Arial"/>
              </a:rPr>
              <a:t>chức</a:t>
            </a:r>
            <a:r>
              <a:rPr lang="en-US" sz="1600" b="1" kern="0" dirty="0">
                <a:solidFill>
                  <a:prstClr val="black"/>
                </a:solidFill>
                <a:latin typeface="Times New Roman" panose="02020603050405020304" pitchFamily="18" charset="0"/>
                <a:cs typeface="Times New Roman" panose="02020603050405020304" pitchFamily="18" charset="0"/>
                <a:sym typeface="Arial"/>
              </a:rPr>
              <a:t> </a:t>
            </a:r>
            <a:r>
              <a:rPr lang="en-US" sz="1600" b="1" kern="0" dirty="0" err="1">
                <a:solidFill>
                  <a:prstClr val="black"/>
                </a:solidFill>
                <a:latin typeface="Times New Roman" panose="02020603050405020304" pitchFamily="18" charset="0"/>
                <a:cs typeface="Times New Roman" panose="02020603050405020304" pitchFamily="18" charset="0"/>
                <a:sym typeface="Arial"/>
              </a:rPr>
              <a:t>năng</a:t>
            </a:r>
            <a:r>
              <a:rPr lang="en-US" sz="1600" b="1" kern="0" dirty="0">
                <a:solidFill>
                  <a:prstClr val="black"/>
                </a:solidFill>
                <a:latin typeface="Times New Roman" panose="02020603050405020304" pitchFamily="18" charset="0"/>
                <a:cs typeface="Times New Roman" panose="02020603050405020304" pitchFamily="18" charset="0"/>
                <a:sym typeface="Arial"/>
              </a:rPr>
              <a:t> </a:t>
            </a:r>
            <a:r>
              <a:rPr lang="vi" sz="1600" b="1" kern="0" dirty="0">
                <a:solidFill>
                  <a:prstClr val="black"/>
                </a:solidFill>
                <a:latin typeface="Times New Roman" panose="02020603050405020304" pitchFamily="18" charset="0"/>
                <a:cs typeface="Times New Roman" panose="02020603050405020304" pitchFamily="18" charset="0"/>
                <a:sym typeface="Arial"/>
              </a:rPr>
              <a:t>sản xuất</a:t>
            </a:r>
            <a:r>
              <a:rPr lang="en-US" sz="1600" b="1" kern="0" dirty="0">
                <a:solidFill>
                  <a:prstClr val="black"/>
                </a:solidFill>
                <a:latin typeface="Times New Roman" panose="02020603050405020304" pitchFamily="18" charset="0"/>
                <a:cs typeface="Times New Roman" panose="02020603050405020304" pitchFamily="18" charset="0"/>
                <a:sym typeface="Arial"/>
              </a:rPr>
              <a:t>, logistics: </a:t>
            </a:r>
            <a:r>
              <a:rPr lang="vi-VN" sz="1600" dirty="0">
                <a:latin typeface="Times New Roman" panose="02020603050405020304" pitchFamily="18" charset="0"/>
                <a:cs typeface="Times New Roman" panose="02020603050405020304" pitchFamily="18" charset="0"/>
              </a:rPr>
              <a:t>các ngành sản xuất áp dụng công nghệ hiện đại, tiên tiến, theo mô hình công nghiệp xanh, thân thiện với môi trường, tạo giá trị gia tăng cao</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dịch vụ logistics đa phương thức, dịch vụ hậu cần và hỗ trợ đi kèm liên quan và các dịch vụ logistics khác theo hướng hiện đại, ứng dụng công nghệ số và tự động hóa, tạo giá trị gia tăng cao</a:t>
            </a:r>
            <a:endParaRPr lang="en-US" sz="1600" i="1"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1957B98F-B103-9ED7-4B9A-DDCC5A3193F1}"/>
              </a:ext>
            </a:extLst>
          </p:cNvPr>
          <p:cNvSpPr txBox="1"/>
          <p:nvPr/>
        </p:nvSpPr>
        <p:spPr>
          <a:xfrm>
            <a:off x="68406" y="2902218"/>
            <a:ext cx="5294169" cy="1569660"/>
          </a:xfrm>
          <a:prstGeom prst="rect">
            <a:avLst/>
          </a:prstGeom>
          <a:noFill/>
        </p:spPr>
        <p:txBody>
          <a:bodyPr wrap="square">
            <a:spAutoFit/>
          </a:bodyPr>
          <a:lstStyle/>
          <a:p>
            <a:pPr algn="just" defTabSz="1219110">
              <a:spcBef>
                <a:spcPts val="200"/>
              </a:spcBef>
              <a:spcAft>
                <a:spcPts val="200"/>
              </a:spcAft>
              <a:buClr>
                <a:srgbClr val="000000"/>
              </a:buClr>
              <a:defRPr/>
            </a:pPr>
            <a:r>
              <a:rPr lang="en-US" sz="1600" b="1" kern="0" dirty="0">
                <a:solidFill>
                  <a:prstClr val="black"/>
                </a:solidFill>
                <a:latin typeface="Times New Roman" panose="02020603050405020304" pitchFamily="18" charset="0"/>
                <a:cs typeface="Times New Roman" panose="02020603050405020304" pitchFamily="18" charset="0"/>
                <a:sym typeface="Arial"/>
              </a:rPr>
              <a:t> 2. </a:t>
            </a:r>
            <a:r>
              <a:rPr lang="vi" sz="1600" b="1" kern="0" dirty="0">
                <a:solidFill>
                  <a:prstClr val="black"/>
                </a:solidFill>
                <a:latin typeface="Times New Roman" panose="02020603050405020304" pitchFamily="18" charset="0"/>
                <a:cs typeface="Times New Roman" panose="02020603050405020304" pitchFamily="18" charset="0"/>
                <a:sym typeface="Arial"/>
              </a:rPr>
              <a:t>Khu </a:t>
            </a:r>
            <a:r>
              <a:rPr lang="en-US" sz="1600" b="1" kern="0" dirty="0" err="1">
                <a:solidFill>
                  <a:prstClr val="black"/>
                </a:solidFill>
                <a:latin typeface="Times New Roman" panose="02020603050405020304" pitchFamily="18" charset="0"/>
                <a:cs typeface="Times New Roman" panose="02020603050405020304" pitchFamily="18" charset="0"/>
                <a:sym typeface="Arial"/>
              </a:rPr>
              <a:t>chức</a:t>
            </a:r>
            <a:r>
              <a:rPr lang="en-US" sz="1600" b="1" kern="0" dirty="0">
                <a:solidFill>
                  <a:prstClr val="black"/>
                </a:solidFill>
                <a:latin typeface="Times New Roman" panose="02020603050405020304" pitchFamily="18" charset="0"/>
                <a:cs typeface="Times New Roman" panose="02020603050405020304" pitchFamily="18" charset="0"/>
                <a:sym typeface="Arial"/>
              </a:rPr>
              <a:t> </a:t>
            </a:r>
            <a:r>
              <a:rPr lang="en-US" sz="1600" b="1" kern="0" dirty="0" err="1">
                <a:solidFill>
                  <a:prstClr val="black"/>
                </a:solidFill>
                <a:latin typeface="Times New Roman" panose="02020603050405020304" pitchFamily="18" charset="0"/>
                <a:cs typeface="Times New Roman" panose="02020603050405020304" pitchFamily="18" charset="0"/>
                <a:sym typeface="Arial"/>
              </a:rPr>
              <a:t>năng</a:t>
            </a:r>
            <a:r>
              <a:rPr lang="en-US" sz="1600" b="1" kern="0" dirty="0">
                <a:solidFill>
                  <a:prstClr val="black"/>
                </a:solidFill>
                <a:latin typeface="Times New Roman" panose="02020603050405020304" pitchFamily="18" charset="0"/>
                <a:cs typeface="Times New Roman" panose="02020603050405020304" pitchFamily="18" charset="0"/>
                <a:sym typeface="Arial"/>
              </a:rPr>
              <a:t> </a:t>
            </a:r>
            <a:r>
              <a:rPr lang="en-US" sz="1600" b="1" kern="0" dirty="0" err="1">
                <a:solidFill>
                  <a:prstClr val="black"/>
                </a:solidFill>
                <a:latin typeface="Times New Roman" panose="02020603050405020304" pitchFamily="18" charset="0"/>
                <a:cs typeface="Times New Roman" panose="02020603050405020304" pitchFamily="18" charset="0"/>
                <a:sym typeface="Arial"/>
              </a:rPr>
              <a:t>thương</a:t>
            </a:r>
            <a:r>
              <a:rPr lang="en-US" sz="1600" b="1" kern="0" dirty="0">
                <a:solidFill>
                  <a:prstClr val="black"/>
                </a:solidFill>
                <a:latin typeface="Times New Roman" panose="02020603050405020304" pitchFamily="18" charset="0"/>
                <a:cs typeface="Times New Roman" panose="02020603050405020304" pitchFamily="18" charset="0"/>
                <a:sym typeface="Arial"/>
              </a:rPr>
              <a:t> </a:t>
            </a:r>
            <a:r>
              <a:rPr lang="en-US" sz="1600" b="1" kern="0" dirty="0" err="1">
                <a:solidFill>
                  <a:prstClr val="black"/>
                </a:solidFill>
                <a:latin typeface="Times New Roman" panose="02020603050405020304" pitchFamily="18" charset="0"/>
                <a:cs typeface="Times New Roman" panose="02020603050405020304" pitchFamily="18" charset="0"/>
                <a:sym typeface="Arial"/>
              </a:rPr>
              <a:t>mại</a:t>
            </a:r>
            <a:r>
              <a:rPr lang="en-US" sz="1600" b="1" kern="0" dirty="0">
                <a:solidFill>
                  <a:prstClr val="black"/>
                </a:solidFill>
                <a:latin typeface="Times New Roman" panose="02020603050405020304" pitchFamily="18" charset="0"/>
                <a:cs typeface="Times New Roman" panose="02020603050405020304" pitchFamily="18" charset="0"/>
                <a:sym typeface="Arial"/>
              </a:rPr>
              <a:t> </a:t>
            </a:r>
            <a:r>
              <a:rPr lang="en-US" sz="1600" b="1" kern="0" dirty="0" err="1">
                <a:solidFill>
                  <a:prstClr val="black"/>
                </a:solidFill>
                <a:latin typeface="Times New Roman" panose="02020603050405020304" pitchFamily="18" charset="0"/>
                <a:cs typeface="Times New Roman" panose="02020603050405020304" pitchFamily="18" charset="0"/>
                <a:sym typeface="Arial"/>
              </a:rPr>
              <a:t>dịch</a:t>
            </a:r>
            <a:r>
              <a:rPr lang="en-US" sz="1600" b="1" kern="0" dirty="0">
                <a:solidFill>
                  <a:prstClr val="black"/>
                </a:solidFill>
                <a:latin typeface="Times New Roman" panose="02020603050405020304" pitchFamily="18" charset="0"/>
                <a:cs typeface="Times New Roman" panose="02020603050405020304" pitchFamily="18" charset="0"/>
                <a:sym typeface="Arial"/>
              </a:rPr>
              <a:t> </a:t>
            </a:r>
            <a:r>
              <a:rPr lang="en-US" sz="1600" b="1" kern="0" dirty="0" err="1">
                <a:solidFill>
                  <a:prstClr val="black"/>
                </a:solidFill>
                <a:latin typeface="Times New Roman" panose="02020603050405020304" pitchFamily="18" charset="0"/>
                <a:cs typeface="Times New Roman" panose="02020603050405020304" pitchFamily="18" charset="0"/>
                <a:sym typeface="Arial"/>
              </a:rPr>
              <a:t>vụ</a:t>
            </a:r>
            <a:r>
              <a:rPr lang="en-US" sz="1600" b="1" kern="0" dirty="0">
                <a:solidFill>
                  <a:prstClr val="black"/>
                </a:solidFill>
                <a:latin typeface="Times New Roman" panose="02020603050405020304" pitchFamily="18" charset="0"/>
                <a:cs typeface="Times New Roman" panose="02020603050405020304" pitchFamily="18" charset="0"/>
                <a:sym typeface="Arial"/>
              </a:rPr>
              <a:t>: </a:t>
            </a:r>
            <a:r>
              <a:rPr lang="vi-VN" sz="1600" dirty="0">
                <a:latin typeface="Times New Roman" panose="02020603050405020304" pitchFamily="18" charset="0"/>
                <a:cs typeface="Times New Roman" panose="02020603050405020304" pitchFamily="18" charset="0"/>
              </a:rPr>
              <a:t>bao gồm các hoạt động thương mại, dịch vụ chất lượng cao, đẳng cấp quốc tế</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kinh doanh hàng miễn thuế, thương mại điện tử xuyên biên giới, xúc tiến thương mại,…; Dịch vụ du lịch (các loại hình vui chơi giải trí, đặt cược, </a:t>
            </a:r>
            <a:r>
              <a:rPr lang="en-US" sz="1600" dirty="0">
                <a:latin typeface="Times New Roman" panose="02020603050405020304" pitchFamily="18" charset="0"/>
                <a:cs typeface="Times New Roman" panose="02020603050405020304" pitchFamily="18" charset="0"/>
              </a:rPr>
              <a:t>…</a:t>
            </a:r>
            <a:r>
              <a:rPr lang="vi-VN" sz="1600" dirty="0">
                <a:latin typeface="Times New Roman" panose="02020603050405020304" pitchFamily="18" charset="0"/>
                <a:cs typeface="Times New Roman" panose="02020603050405020304" pitchFamily="18" charset="0"/>
              </a:rPr>
              <a:t>); dịch vụ giáo dục và y tế chất lượng cao; dịch vụ phụ trợ và kho bãi</a:t>
            </a:r>
            <a:r>
              <a:rPr lang="en-US"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B9C5B592-510C-80D3-AC26-33994D01878B}"/>
              </a:ext>
            </a:extLst>
          </p:cNvPr>
          <p:cNvSpPr txBox="1"/>
          <p:nvPr/>
        </p:nvSpPr>
        <p:spPr>
          <a:xfrm>
            <a:off x="119207" y="4518657"/>
            <a:ext cx="5214794" cy="1569660"/>
          </a:xfrm>
          <a:prstGeom prst="rect">
            <a:avLst/>
          </a:prstGeom>
          <a:noFill/>
        </p:spPr>
        <p:txBody>
          <a:bodyPr wrap="square">
            <a:spAutoFit/>
          </a:bodyPr>
          <a:lstStyle/>
          <a:p>
            <a:pPr algn="just" defTabSz="1219110">
              <a:spcBef>
                <a:spcPts val="200"/>
              </a:spcBef>
              <a:spcAft>
                <a:spcPts val="200"/>
              </a:spcAft>
              <a:buClr>
                <a:srgbClr val="000000"/>
              </a:buClr>
              <a:defRPr/>
            </a:pPr>
            <a:r>
              <a:rPr lang="en-US" sz="1600" b="1" dirty="0">
                <a:latin typeface="Times New Roman" panose="02020603050405020304" pitchFamily="18" charset="0"/>
                <a:cs typeface="Times New Roman" panose="02020603050405020304" pitchFamily="18" charset="0"/>
              </a:rPr>
              <a:t>3. </a:t>
            </a:r>
            <a:r>
              <a:rPr lang="vi-VN" sz="1600" b="1" dirty="0">
                <a:latin typeface="Times New Roman" panose="02020603050405020304" pitchFamily="18" charset="0"/>
                <a:cs typeface="Times New Roman" panose="02020603050405020304" pitchFamily="18" charset="0"/>
              </a:rPr>
              <a:t>Khu chức năng công nghiệp công nghệ số, đổi mới sáng tạo</a:t>
            </a:r>
            <a:r>
              <a:rPr lang="vi-VN" sz="1600" dirty="0">
                <a:latin typeface="Times New Roman" panose="02020603050405020304" pitchFamily="18" charset="0"/>
                <a:cs typeface="Times New Roman" panose="02020603050405020304" pitchFamily="18" charset="0"/>
              </a:rPr>
              <a:t>: cụm công nghiệp công nghệ số (công nghệ thông tin và các công nghệ mới, trí tuệ nhân tạo, dữ liệu lớn, điện toán đám mây, internet vạn vật, chuỗi khối…); thương mại điện tử xuyên biên giới; dịch vụ tài chính thương mại và công nghệ tài chính (fintech)</a:t>
            </a:r>
            <a:r>
              <a:rPr lang="en-US" sz="1600" dirty="0">
                <a:latin typeface="Times New Roman" panose="02020603050405020304" pitchFamily="18" charset="0"/>
                <a:cs typeface="Times New Roman" panose="02020603050405020304" pitchFamily="18" charset="0"/>
              </a:rPr>
              <a:t>…</a:t>
            </a:r>
            <a:r>
              <a:rPr lang="vi-VN" sz="16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5FF4137C-BFE3-C2E4-5F18-C95B398F25BE}"/>
              </a:ext>
            </a:extLst>
          </p:cNvPr>
          <p:cNvSpPr txBox="1"/>
          <p:nvPr/>
        </p:nvSpPr>
        <p:spPr>
          <a:xfrm>
            <a:off x="98567" y="6062103"/>
            <a:ext cx="5214795" cy="830997"/>
          </a:xfrm>
          <a:prstGeom prst="rect">
            <a:avLst/>
          </a:prstGeom>
          <a:noFill/>
        </p:spPr>
        <p:txBody>
          <a:bodyPr wrap="square">
            <a:spAutoFit/>
          </a:bodyPr>
          <a:lstStyle/>
          <a:p>
            <a:pPr algn="just" defTabSz="1219110">
              <a:spcBef>
                <a:spcPts val="200"/>
              </a:spcBef>
              <a:spcAft>
                <a:spcPts val="200"/>
              </a:spcAft>
              <a:buClr>
                <a:srgbClr val="000000"/>
              </a:buClr>
              <a:defRPr/>
            </a:pPr>
            <a:r>
              <a:rPr lang="en-US" sz="1600" b="1" dirty="0">
                <a:latin typeface="Times New Roman" panose="02020603050405020304" pitchFamily="18" charset="0"/>
                <a:cs typeface="Times New Roman" panose="02020603050405020304" pitchFamily="18" charset="0"/>
              </a:rPr>
              <a:t>4. </a:t>
            </a:r>
            <a:r>
              <a:rPr lang="en-US" sz="1600" b="1" dirty="0" err="1">
                <a:latin typeface="Times New Roman" panose="02020603050405020304" pitchFamily="18" charset="0"/>
                <a:cs typeface="Times New Roman" panose="02020603050405020304" pitchFamily="18" charset="0"/>
              </a:rPr>
              <a:t>Chức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năng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khác</a:t>
            </a:r>
            <a:r>
              <a:rPr lang="en-US" sz="1600" b="1"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dịch vụ hỗ trợ có liên quan (cung cấp văn phòng cho thuê, nhà ở, dịch vụ lưu trú, nhà hàng, dịch vụ thể thao, dịch vụ giải trí, triển lãm, …). </a:t>
            </a:r>
            <a:endParaRPr lang="en-US" sz="1600" dirty="0">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75323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3D4AB-D67C-EF66-60C4-BD9CEEA5FF72}"/>
            </a:ext>
          </a:extLst>
        </p:cNvPr>
        <p:cNvGrpSpPr/>
        <p:nvPr/>
      </p:nvGrpSpPr>
      <p:grpSpPr>
        <a:xfrm>
          <a:off x="0" y="0"/>
          <a:ext cx="0" cy="0"/>
          <a:chOff x="0" y="0"/>
          <a:chExt cx="0" cy="0"/>
        </a:xfrm>
      </p:grpSpPr>
      <p:sp>
        <p:nvSpPr>
          <p:cNvPr id="7" name="Text 1">
            <a:extLst>
              <a:ext uri="{FF2B5EF4-FFF2-40B4-BE49-F238E27FC236}">
                <a16:creationId xmlns:a16="http://schemas.microsoft.com/office/drawing/2014/main" id="{2BA0A389-2614-0169-2B32-35583D746FFB}"/>
              </a:ext>
            </a:extLst>
          </p:cNvPr>
          <p:cNvSpPr/>
          <p:nvPr/>
        </p:nvSpPr>
        <p:spPr>
          <a:xfrm>
            <a:off x="401837" y="438387"/>
            <a:ext cx="8028682" cy="373023"/>
          </a:xfrm>
          <a:prstGeom prst="rect">
            <a:avLst/>
          </a:prstGeom>
          <a:noFill/>
          <a:ln/>
        </p:spPr>
        <p:txBody>
          <a:bodyPr wrap="none" lIns="0" tIns="0" rIns="0" bIns="0" rtlCol="0" anchor="t"/>
          <a:lstStyle/>
          <a:p>
            <a:pPr marL="0" indent="0" algn="l">
              <a:lnSpc>
                <a:spcPts val="2900"/>
              </a:lnSpc>
              <a:buNone/>
            </a:pPr>
            <a:r>
              <a:rPr lang="en-US" b="1" dirty="0">
                <a:latin typeface="Times New Roman" panose="02020603050405020304" pitchFamily="18" charset="0"/>
                <a:ea typeface="Corben" pitchFamily="34" charset="-122"/>
                <a:cs typeface="Times New Roman" panose="02020603050405020304" pitchFamily="18" charset="0"/>
              </a:rPr>
              <a:t>II. CHÍNH SÁCH ƯU ĐÃI ĐẦU TƯ VÀ HỖ TRỢ CHO TẤT CẢ CÁC NHÀ ĐẦU TƯ</a:t>
            </a:r>
            <a:endParaRPr lang="en-US" b="1" dirty="0">
              <a:latin typeface="Times New Roman" panose="02020603050405020304" pitchFamily="18" charset="0"/>
              <a:cs typeface="Times New Roman" panose="02020603050405020304" pitchFamily="18" charset="0"/>
            </a:endParaRPr>
          </a:p>
        </p:txBody>
      </p:sp>
      <p:sp>
        <p:nvSpPr>
          <p:cNvPr id="9" name="Shape 2">
            <a:extLst>
              <a:ext uri="{FF2B5EF4-FFF2-40B4-BE49-F238E27FC236}">
                <a16:creationId xmlns:a16="http://schemas.microsoft.com/office/drawing/2014/main" id="{08DD39FD-6411-BC73-9B3D-FA4AADCAB53A}"/>
              </a:ext>
            </a:extLst>
          </p:cNvPr>
          <p:cNvSpPr/>
          <p:nvPr/>
        </p:nvSpPr>
        <p:spPr>
          <a:xfrm>
            <a:off x="422672" y="1386527"/>
            <a:ext cx="358975" cy="447556"/>
          </a:xfrm>
          <a:prstGeom prst="roundRect">
            <a:avLst>
              <a:gd name="adj" fmla="val 18671"/>
            </a:avLst>
          </a:prstGeom>
          <a:solidFill>
            <a:srgbClr val="D2D9F9"/>
          </a:solidFill>
          <a:ln w="7620">
            <a:solidFill>
              <a:srgbClr val="B8BFDF"/>
            </a:solidFill>
            <a:prstDash val="solid"/>
          </a:ln>
        </p:spPr>
      </p:sp>
      <p:sp>
        <p:nvSpPr>
          <p:cNvPr id="14" name="Text 3">
            <a:extLst>
              <a:ext uri="{FF2B5EF4-FFF2-40B4-BE49-F238E27FC236}">
                <a16:creationId xmlns:a16="http://schemas.microsoft.com/office/drawing/2014/main" id="{1FD3BF04-4712-A038-94D8-FD0D92B3B037}"/>
              </a:ext>
            </a:extLst>
          </p:cNvPr>
          <p:cNvSpPr/>
          <p:nvPr/>
        </p:nvSpPr>
        <p:spPr>
          <a:xfrm>
            <a:off x="497206" y="1423734"/>
            <a:ext cx="239317" cy="373023"/>
          </a:xfrm>
          <a:prstGeom prst="rect">
            <a:avLst/>
          </a:prstGeom>
          <a:noFill/>
          <a:ln/>
        </p:spPr>
        <p:txBody>
          <a:bodyPr wrap="none" lIns="0" tIns="0" rIns="0" bIns="0" rtlCol="0" anchor="t"/>
          <a:lstStyle/>
          <a:p>
            <a:pPr marL="0" indent="0" algn="ctr">
              <a:lnSpc>
                <a:spcPts val="2300"/>
              </a:lnSpc>
              <a:buNone/>
            </a:pPr>
            <a:r>
              <a:rPr lang="en-US" sz="2000" dirty="0">
                <a:solidFill>
                  <a:srgbClr val="404155"/>
                </a:solidFill>
                <a:latin typeface="Times New Roman" panose="02020603050405020304" pitchFamily="18" charset="0"/>
                <a:ea typeface="Corben" pitchFamily="34" charset="-122"/>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p:txBody>
      </p:sp>
      <p:sp>
        <p:nvSpPr>
          <p:cNvPr id="15" name="Text 4">
            <a:extLst>
              <a:ext uri="{FF2B5EF4-FFF2-40B4-BE49-F238E27FC236}">
                <a16:creationId xmlns:a16="http://schemas.microsoft.com/office/drawing/2014/main" id="{D079EFC2-692C-7BD9-C95F-BCE4E008BC32}"/>
              </a:ext>
            </a:extLst>
          </p:cNvPr>
          <p:cNvSpPr/>
          <p:nvPr/>
        </p:nvSpPr>
        <p:spPr>
          <a:xfrm>
            <a:off x="1069182" y="1386527"/>
            <a:ext cx="4710602" cy="318254"/>
          </a:xfrm>
          <a:prstGeom prst="rect">
            <a:avLst/>
          </a:prstGeom>
          <a:noFill/>
          <a:ln/>
        </p:spPr>
        <p:txBody>
          <a:bodyPr wrap="none" lIns="0" tIns="0" rIns="0" bIns="0" rtlCol="0" anchor="t"/>
          <a:lstStyle/>
          <a:p>
            <a:pPr marL="0" indent="0" algn="l">
              <a:lnSpc>
                <a:spcPts val="2500"/>
              </a:lnSpc>
              <a:buNone/>
            </a:pPr>
            <a:r>
              <a:rPr lang="en-US" dirty="0">
                <a:solidFill>
                  <a:srgbClr val="404155"/>
                </a:solidFill>
                <a:latin typeface="Times New Roman" panose="02020603050405020304" pitchFamily="18" charset="0"/>
                <a:ea typeface="Nobile" pitchFamily="34" charset="-122"/>
                <a:cs typeface="Times New Roman" panose="02020603050405020304" pitchFamily="18" charset="0"/>
              </a:rPr>
              <a:t>Thời hạn hoạt động của dự án đầu tư đến 70 năm</a:t>
            </a:r>
            <a:endParaRPr lang="en-US" dirty="0">
              <a:latin typeface="Times New Roman" panose="02020603050405020304" pitchFamily="18" charset="0"/>
              <a:cs typeface="Times New Roman" panose="02020603050405020304" pitchFamily="18" charset="0"/>
            </a:endParaRPr>
          </a:p>
        </p:txBody>
      </p:sp>
      <p:sp>
        <p:nvSpPr>
          <p:cNvPr id="16" name="Shape 5">
            <a:extLst>
              <a:ext uri="{FF2B5EF4-FFF2-40B4-BE49-F238E27FC236}">
                <a16:creationId xmlns:a16="http://schemas.microsoft.com/office/drawing/2014/main" id="{D5D3DDC9-04B5-BA1D-A933-469136A56529}"/>
              </a:ext>
            </a:extLst>
          </p:cNvPr>
          <p:cNvSpPr/>
          <p:nvPr/>
        </p:nvSpPr>
        <p:spPr>
          <a:xfrm>
            <a:off x="6027479" y="1394311"/>
            <a:ext cx="398815" cy="447556"/>
          </a:xfrm>
          <a:prstGeom prst="roundRect">
            <a:avLst>
              <a:gd name="adj" fmla="val 18671"/>
            </a:avLst>
          </a:prstGeom>
          <a:solidFill>
            <a:srgbClr val="D2D9F9"/>
          </a:solidFill>
          <a:ln w="7620">
            <a:solidFill>
              <a:srgbClr val="B8BFDF"/>
            </a:solidFill>
            <a:prstDash val="solid"/>
          </a:ln>
        </p:spPr>
      </p:sp>
      <p:sp>
        <p:nvSpPr>
          <p:cNvPr id="29" name="Text 6">
            <a:extLst>
              <a:ext uri="{FF2B5EF4-FFF2-40B4-BE49-F238E27FC236}">
                <a16:creationId xmlns:a16="http://schemas.microsoft.com/office/drawing/2014/main" id="{A3694408-E363-325B-C3F1-DA73BA144865}"/>
              </a:ext>
            </a:extLst>
          </p:cNvPr>
          <p:cNvSpPr/>
          <p:nvPr/>
        </p:nvSpPr>
        <p:spPr>
          <a:xfrm>
            <a:off x="6102012" y="1431518"/>
            <a:ext cx="265877" cy="373023"/>
          </a:xfrm>
          <a:prstGeom prst="rect">
            <a:avLst/>
          </a:prstGeom>
          <a:noFill/>
          <a:ln/>
        </p:spPr>
        <p:txBody>
          <a:bodyPr wrap="none" lIns="0" tIns="0" rIns="0" bIns="0" rtlCol="0" anchor="t"/>
          <a:lstStyle/>
          <a:p>
            <a:pPr marL="0" indent="0" algn="ctr">
              <a:lnSpc>
                <a:spcPts val="2300"/>
              </a:lnSpc>
              <a:buNone/>
            </a:pPr>
            <a:r>
              <a:rPr lang="en-US" sz="2000" dirty="0">
                <a:solidFill>
                  <a:srgbClr val="404155"/>
                </a:solidFill>
                <a:latin typeface="Times New Roman" panose="02020603050405020304" pitchFamily="18" charset="0"/>
                <a:ea typeface="Corben" pitchFamily="34" charset="-122"/>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p:txBody>
      </p:sp>
      <p:sp>
        <p:nvSpPr>
          <p:cNvPr id="30" name="Text 7">
            <a:extLst>
              <a:ext uri="{FF2B5EF4-FFF2-40B4-BE49-F238E27FC236}">
                <a16:creationId xmlns:a16="http://schemas.microsoft.com/office/drawing/2014/main" id="{971C750E-7E22-7DF0-3C86-FD07F4F7FB28}"/>
              </a:ext>
            </a:extLst>
          </p:cNvPr>
          <p:cNvSpPr/>
          <p:nvPr/>
        </p:nvSpPr>
        <p:spPr>
          <a:xfrm>
            <a:off x="6673989" y="1394311"/>
            <a:ext cx="5233392" cy="1570562"/>
          </a:xfrm>
          <a:prstGeom prst="rect">
            <a:avLst/>
          </a:prstGeom>
          <a:noFill/>
          <a:ln/>
        </p:spPr>
        <p:txBody>
          <a:bodyPr wrap="square" lIns="0" tIns="0" rIns="0" bIns="0" rtlCol="0" anchor="t"/>
          <a:lstStyle/>
          <a:p>
            <a:pPr marL="0" indent="0" algn="just">
              <a:lnSpc>
                <a:spcPts val="2500"/>
              </a:lnSpc>
              <a:buNone/>
            </a:pPr>
            <a:r>
              <a:rPr lang="en-US" dirty="0">
                <a:solidFill>
                  <a:srgbClr val="404155"/>
                </a:solidFill>
                <a:latin typeface="Times New Roman" panose="02020603050405020304" pitchFamily="18" charset="0"/>
                <a:ea typeface="Nobile" pitchFamily="34" charset="-122"/>
                <a:cs typeface="Times New Roman" panose="02020603050405020304" pitchFamily="18" charset="0"/>
              </a:rPr>
              <a:t>Nhà đầu tư nước ngoài thành lập tổ chức kinh tế tại Khu thương mại tự do Đà Nẵng không phải có dự án đầu tư và không phải thực hiện thủ tục cấp, điều chỉnh giấy chứng nhận đăng ký đầu tư trước khi thành lập tổ chức kinh tế.</a:t>
            </a:r>
            <a:endParaRPr lang="en-US" dirty="0">
              <a:latin typeface="Times New Roman" panose="02020603050405020304" pitchFamily="18" charset="0"/>
              <a:cs typeface="Times New Roman" panose="02020603050405020304" pitchFamily="18" charset="0"/>
            </a:endParaRPr>
          </a:p>
        </p:txBody>
      </p:sp>
      <p:sp>
        <p:nvSpPr>
          <p:cNvPr id="31" name="Shape 8">
            <a:extLst>
              <a:ext uri="{FF2B5EF4-FFF2-40B4-BE49-F238E27FC236}">
                <a16:creationId xmlns:a16="http://schemas.microsoft.com/office/drawing/2014/main" id="{9C5BF1D9-62C1-1A5D-07DC-D3A2110DDACF}"/>
              </a:ext>
            </a:extLst>
          </p:cNvPr>
          <p:cNvSpPr/>
          <p:nvPr/>
        </p:nvSpPr>
        <p:spPr>
          <a:xfrm>
            <a:off x="422672" y="3029680"/>
            <a:ext cx="447556" cy="447556"/>
          </a:xfrm>
          <a:prstGeom prst="roundRect">
            <a:avLst>
              <a:gd name="adj" fmla="val 18671"/>
            </a:avLst>
          </a:prstGeom>
          <a:solidFill>
            <a:srgbClr val="D2D9F9"/>
          </a:solidFill>
          <a:ln w="7620">
            <a:solidFill>
              <a:srgbClr val="B8BFDF"/>
            </a:solidFill>
            <a:prstDash val="solid"/>
          </a:ln>
        </p:spPr>
      </p:sp>
      <p:sp>
        <p:nvSpPr>
          <p:cNvPr id="32" name="Text 9">
            <a:extLst>
              <a:ext uri="{FF2B5EF4-FFF2-40B4-BE49-F238E27FC236}">
                <a16:creationId xmlns:a16="http://schemas.microsoft.com/office/drawing/2014/main" id="{6C49A02D-A8F1-A86C-A6F2-AAF918FBC74B}"/>
              </a:ext>
            </a:extLst>
          </p:cNvPr>
          <p:cNvSpPr/>
          <p:nvPr/>
        </p:nvSpPr>
        <p:spPr>
          <a:xfrm>
            <a:off x="497206" y="3066887"/>
            <a:ext cx="298371" cy="373023"/>
          </a:xfrm>
          <a:prstGeom prst="rect">
            <a:avLst/>
          </a:prstGeom>
          <a:noFill/>
          <a:ln/>
        </p:spPr>
        <p:txBody>
          <a:bodyPr wrap="none" lIns="0" tIns="0" rIns="0" bIns="0" rtlCol="0" anchor="t"/>
          <a:lstStyle/>
          <a:p>
            <a:pPr marL="0" indent="0" algn="ctr">
              <a:lnSpc>
                <a:spcPts val="2300"/>
              </a:lnSpc>
              <a:buNone/>
            </a:pPr>
            <a:r>
              <a:rPr lang="en-US" sz="2000" dirty="0">
                <a:solidFill>
                  <a:srgbClr val="404155"/>
                </a:solidFill>
                <a:latin typeface="Times New Roman" panose="02020603050405020304" pitchFamily="18" charset="0"/>
                <a:ea typeface="Corben" pitchFamily="34" charset="-122"/>
                <a:cs typeface="Times New Roman" panose="02020603050405020304" pitchFamily="18" charset="0"/>
              </a:rPr>
              <a:t>3</a:t>
            </a:r>
            <a:endParaRPr lang="en-US" sz="2000" dirty="0">
              <a:latin typeface="Times New Roman" panose="02020603050405020304" pitchFamily="18" charset="0"/>
              <a:cs typeface="Times New Roman" panose="02020603050405020304" pitchFamily="18" charset="0"/>
            </a:endParaRPr>
          </a:p>
        </p:txBody>
      </p:sp>
      <p:sp>
        <p:nvSpPr>
          <p:cNvPr id="33" name="Text 10">
            <a:extLst>
              <a:ext uri="{FF2B5EF4-FFF2-40B4-BE49-F238E27FC236}">
                <a16:creationId xmlns:a16="http://schemas.microsoft.com/office/drawing/2014/main" id="{DE357A16-05F9-BEE2-A1B7-6982AA119773}"/>
              </a:ext>
            </a:extLst>
          </p:cNvPr>
          <p:cNvSpPr/>
          <p:nvPr/>
        </p:nvSpPr>
        <p:spPr>
          <a:xfrm>
            <a:off x="1069182" y="3029680"/>
            <a:ext cx="4807743" cy="1273016"/>
          </a:xfrm>
          <a:prstGeom prst="rect">
            <a:avLst/>
          </a:prstGeom>
          <a:noFill/>
          <a:ln/>
        </p:spPr>
        <p:txBody>
          <a:bodyPr wrap="square" lIns="0" tIns="0" rIns="0" bIns="0" rtlCol="0" anchor="t"/>
          <a:lstStyle/>
          <a:p>
            <a:pPr marL="0" indent="0" algn="just">
              <a:lnSpc>
                <a:spcPts val="2500"/>
              </a:lnSpc>
              <a:buNone/>
            </a:pPr>
            <a:r>
              <a:rPr lang="en-US" dirty="0">
                <a:solidFill>
                  <a:srgbClr val="404155"/>
                </a:solidFill>
                <a:latin typeface="Times New Roman" panose="02020603050405020304" pitchFamily="18" charset="0"/>
                <a:ea typeface="Nobile" pitchFamily="34" charset="-122"/>
                <a:cs typeface="Times New Roman" panose="02020603050405020304" pitchFamily="18" charset="0"/>
              </a:rPr>
              <a:t>Mức ưu đãi, thời gian miễn, giảm tiền thuê đất đối với dự án đầu tư xây dựng và kinh doanh kết cấu hạ tầng các khu chức năng thuộc Khu TMTD được áp dụng như các khu chức năng trong khu kinh tế.</a:t>
            </a:r>
            <a:endParaRPr lang="en-US" dirty="0">
              <a:latin typeface="Times New Roman" panose="02020603050405020304" pitchFamily="18" charset="0"/>
              <a:cs typeface="Times New Roman" panose="02020603050405020304" pitchFamily="18" charset="0"/>
            </a:endParaRPr>
          </a:p>
        </p:txBody>
      </p:sp>
      <p:sp>
        <p:nvSpPr>
          <p:cNvPr id="34" name="Shape 11">
            <a:extLst>
              <a:ext uri="{FF2B5EF4-FFF2-40B4-BE49-F238E27FC236}">
                <a16:creationId xmlns:a16="http://schemas.microsoft.com/office/drawing/2014/main" id="{B2D58B31-6670-9B85-3205-5314BF9DBEBC}"/>
              </a:ext>
            </a:extLst>
          </p:cNvPr>
          <p:cNvSpPr/>
          <p:nvPr/>
        </p:nvSpPr>
        <p:spPr>
          <a:xfrm>
            <a:off x="6075879" y="3094183"/>
            <a:ext cx="447556" cy="447556"/>
          </a:xfrm>
          <a:prstGeom prst="roundRect">
            <a:avLst>
              <a:gd name="adj" fmla="val 18671"/>
            </a:avLst>
          </a:prstGeom>
          <a:solidFill>
            <a:srgbClr val="D2D9F9"/>
          </a:solidFill>
          <a:ln w="7620">
            <a:solidFill>
              <a:srgbClr val="B8BFDF"/>
            </a:solidFill>
            <a:prstDash val="solid"/>
          </a:ln>
        </p:spPr>
      </p:sp>
      <p:sp>
        <p:nvSpPr>
          <p:cNvPr id="35" name="Text 12">
            <a:extLst>
              <a:ext uri="{FF2B5EF4-FFF2-40B4-BE49-F238E27FC236}">
                <a16:creationId xmlns:a16="http://schemas.microsoft.com/office/drawing/2014/main" id="{4FAF8936-7360-9375-F2D8-E6A1DADC8C69}"/>
              </a:ext>
            </a:extLst>
          </p:cNvPr>
          <p:cNvSpPr/>
          <p:nvPr/>
        </p:nvSpPr>
        <p:spPr>
          <a:xfrm>
            <a:off x="6150412" y="3131390"/>
            <a:ext cx="298371" cy="373023"/>
          </a:xfrm>
          <a:prstGeom prst="rect">
            <a:avLst/>
          </a:prstGeom>
          <a:noFill/>
          <a:ln/>
        </p:spPr>
        <p:txBody>
          <a:bodyPr wrap="none" lIns="0" tIns="0" rIns="0" bIns="0" rtlCol="0" anchor="t"/>
          <a:lstStyle/>
          <a:p>
            <a:pPr marL="0" indent="0" algn="ctr">
              <a:lnSpc>
                <a:spcPts val="2300"/>
              </a:lnSpc>
              <a:buNone/>
            </a:pPr>
            <a:r>
              <a:rPr lang="en-US" sz="2000" dirty="0">
                <a:solidFill>
                  <a:srgbClr val="404155"/>
                </a:solidFill>
                <a:latin typeface="Times New Roman" panose="02020603050405020304" pitchFamily="18" charset="0"/>
                <a:ea typeface="Corben" pitchFamily="34" charset="-122"/>
                <a:cs typeface="Times New Roman" panose="02020603050405020304" pitchFamily="18" charset="0"/>
              </a:rPr>
              <a:t>4</a:t>
            </a:r>
            <a:endParaRPr lang="en-US" sz="2000" dirty="0">
              <a:latin typeface="Times New Roman" panose="02020603050405020304" pitchFamily="18" charset="0"/>
              <a:cs typeface="Times New Roman" panose="02020603050405020304" pitchFamily="18" charset="0"/>
            </a:endParaRPr>
          </a:p>
        </p:txBody>
      </p:sp>
      <p:sp>
        <p:nvSpPr>
          <p:cNvPr id="36" name="Text 13">
            <a:extLst>
              <a:ext uri="{FF2B5EF4-FFF2-40B4-BE49-F238E27FC236}">
                <a16:creationId xmlns:a16="http://schemas.microsoft.com/office/drawing/2014/main" id="{96334E25-E37F-01AE-356F-A1ACFD198A58}"/>
              </a:ext>
            </a:extLst>
          </p:cNvPr>
          <p:cNvSpPr/>
          <p:nvPr/>
        </p:nvSpPr>
        <p:spPr>
          <a:xfrm>
            <a:off x="6722389" y="3094183"/>
            <a:ext cx="5233392" cy="954762"/>
          </a:xfrm>
          <a:prstGeom prst="rect">
            <a:avLst/>
          </a:prstGeom>
          <a:noFill/>
          <a:ln/>
        </p:spPr>
        <p:txBody>
          <a:bodyPr wrap="square" lIns="0" tIns="0" rIns="0" bIns="0" rtlCol="0" anchor="t"/>
          <a:lstStyle/>
          <a:p>
            <a:pPr marL="0" indent="0" algn="just">
              <a:lnSpc>
                <a:spcPts val="2500"/>
              </a:lnSpc>
              <a:buNone/>
            </a:pPr>
            <a:r>
              <a:rPr lang="en-US" dirty="0">
                <a:solidFill>
                  <a:srgbClr val="404155"/>
                </a:solidFill>
                <a:latin typeface="Times New Roman" panose="02020603050405020304" pitchFamily="18" charset="0"/>
                <a:ea typeface="Nobile" pitchFamily="34" charset="-122"/>
                <a:cs typeface="Times New Roman" panose="02020603050405020304" pitchFamily="18" charset="0"/>
              </a:rPr>
              <a:t>Ưu đãi thuế thu nhập doanh nghiệp: Thuế suất 10% trong 15 năm; Miễn thuế 4 năm đầu, giảm 50% trong 9 năm tiếp theo</a:t>
            </a:r>
            <a:endParaRPr lang="en-US" dirty="0">
              <a:latin typeface="Times New Roman" panose="02020603050405020304" pitchFamily="18" charset="0"/>
              <a:cs typeface="Times New Roman" panose="02020603050405020304" pitchFamily="18" charset="0"/>
            </a:endParaRPr>
          </a:p>
        </p:txBody>
      </p:sp>
      <p:sp>
        <p:nvSpPr>
          <p:cNvPr id="37" name="Shape 14">
            <a:extLst>
              <a:ext uri="{FF2B5EF4-FFF2-40B4-BE49-F238E27FC236}">
                <a16:creationId xmlns:a16="http://schemas.microsoft.com/office/drawing/2014/main" id="{3232748C-A1F8-5B89-AA1B-FA26FA46487A}"/>
              </a:ext>
            </a:extLst>
          </p:cNvPr>
          <p:cNvSpPr/>
          <p:nvPr/>
        </p:nvSpPr>
        <p:spPr>
          <a:xfrm>
            <a:off x="401837" y="4818358"/>
            <a:ext cx="447556" cy="447556"/>
          </a:xfrm>
          <a:prstGeom prst="roundRect">
            <a:avLst>
              <a:gd name="adj" fmla="val 18671"/>
            </a:avLst>
          </a:prstGeom>
          <a:solidFill>
            <a:srgbClr val="D2D9F9"/>
          </a:solidFill>
          <a:ln w="7620">
            <a:solidFill>
              <a:srgbClr val="B8BFDF"/>
            </a:solidFill>
            <a:prstDash val="solid"/>
          </a:ln>
        </p:spPr>
      </p:sp>
      <p:sp>
        <p:nvSpPr>
          <p:cNvPr id="38" name="Text 15">
            <a:extLst>
              <a:ext uri="{FF2B5EF4-FFF2-40B4-BE49-F238E27FC236}">
                <a16:creationId xmlns:a16="http://schemas.microsoft.com/office/drawing/2014/main" id="{295973F9-5752-E993-192E-5EB167FE09D7}"/>
              </a:ext>
            </a:extLst>
          </p:cNvPr>
          <p:cNvSpPr/>
          <p:nvPr/>
        </p:nvSpPr>
        <p:spPr>
          <a:xfrm>
            <a:off x="476371" y="4855565"/>
            <a:ext cx="298371" cy="373023"/>
          </a:xfrm>
          <a:prstGeom prst="rect">
            <a:avLst/>
          </a:prstGeom>
          <a:noFill/>
          <a:ln/>
        </p:spPr>
        <p:txBody>
          <a:bodyPr wrap="none" lIns="0" tIns="0" rIns="0" bIns="0" rtlCol="0" anchor="t"/>
          <a:lstStyle/>
          <a:p>
            <a:pPr marL="0" indent="0" algn="ctr">
              <a:lnSpc>
                <a:spcPts val="2300"/>
              </a:lnSpc>
              <a:buNone/>
            </a:pPr>
            <a:r>
              <a:rPr lang="en-US" sz="2000" dirty="0">
                <a:solidFill>
                  <a:srgbClr val="404155"/>
                </a:solidFill>
                <a:latin typeface="Times New Roman" panose="02020603050405020304" pitchFamily="18" charset="0"/>
                <a:ea typeface="Corben" pitchFamily="34" charset="-122"/>
                <a:cs typeface="Times New Roman" panose="02020603050405020304" pitchFamily="18" charset="0"/>
              </a:rPr>
              <a:t>5</a:t>
            </a:r>
            <a:endParaRPr lang="en-US" sz="2000" dirty="0">
              <a:latin typeface="Times New Roman" panose="02020603050405020304" pitchFamily="18" charset="0"/>
              <a:cs typeface="Times New Roman" panose="02020603050405020304" pitchFamily="18" charset="0"/>
            </a:endParaRPr>
          </a:p>
        </p:txBody>
      </p:sp>
      <p:sp>
        <p:nvSpPr>
          <p:cNvPr id="39" name="Text 16">
            <a:extLst>
              <a:ext uri="{FF2B5EF4-FFF2-40B4-BE49-F238E27FC236}">
                <a16:creationId xmlns:a16="http://schemas.microsoft.com/office/drawing/2014/main" id="{05EC2072-3084-B604-FC0B-D8C1475EB88B}"/>
              </a:ext>
            </a:extLst>
          </p:cNvPr>
          <p:cNvSpPr/>
          <p:nvPr/>
        </p:nvSpPr>
        <p:spPr>
          <a:xfrm>
            <a:off x="1048347" y="4818358"/>
            <a:ext cx="4828578" cy="1909524"/>
          </a:xfrm>
          <a:prstGeom prst="rect">
            <a:avLst/>
          </a:prstGeom>
          <a:noFill/>
          <a:ln/>
        </p:spPr>
        <p:txBody>
          <a:bodyPr wrap="square" lIns="0" tIns="0" rIns="0" bIns="0" rtlCol="0" anchor="t"/>
          <a:lstStyle/>
          <a:p>
            <a:pPr marL="0" indent="0" algn="just">
              <a:lnSpc>
                <a:spcPts val="2500"/>
              </a:lnSpc>
              <a:buNone/>
            </a:pPr>
            <a:r>
              <a:rPr lang="en-US" dirty="0">
                <a:solidFill>
                  <a:srgbClr val="404155"/>
                </a:solidFill>
                <a:latin typeface="Times New Roman" panose="02020603050405020304" pitchFamily="18" charset="0"/>
                <a:ea typeface="Nobile" pitchFamily="34" charset="-122"/>
                <a:cs typeface="Times New Roman" panose="02020603050405020304" pitchFamily="18" charset="0"/>
              </a:rPr>
              <a:t>Ưu đãi thuế đối với hàng hóa, dịch vụ được mua bán, cung ứng trong Khu TMTD; giữa nội địa và nước ngoài với các khu trong KTMTD được áp dụng theo quy định của pháp luật về thuế xuất khẩu, thuế nhập khẩu, thuế giá trị gia tăng, thuế tiêu thụ đặc biệt như khu phi thuế quan trong khu kinh tế;</a:t>
            </a:r>
            <a:endParaRPr lang="en-US" dirty="0">
              <a:latin typeface="Times New Roman" panose="02020603050405020304" pitchFamily="18" charset="0"/>
              <a:cs typeface="Times New Roman" panose="02020603050405020304" pitchFamily="18" charset="0"/>
            </a:endParaRPr>
          </a:p>
        </p:txBody>
      </p:sp>
      <p:sp>
        <p:nvSpPr>
          <p:cNvPr id="40" name="Shape 17">
            <a:extLst>
              <a:ext uri="{FF2B5EF4-FFF2-40B4-BE49-F238E27FC236}">
                <a16:creationId xmlns:a16="http://schemas.microsoft.com/office/drawing/2014/main" id="{82C4DF61-8966-C6A0-D7EB-81FB5AEC5DBC}"/>
              </a:ext>
            </a:extLst>
          </p:cNvPr>
          <p:cNvSpPr/>
          <p:nvPr/>
        </p:nvSpPr>
        <p:spPr>
          <a:xfrm>
            <a:off x="6096000" y="4818358"/>
            <a:ext cx="447556" cy="447556"/>
          </a:xfrm>
          <a:prstGeom prst="roundRect">
            <a:avLst>
              <a:gd name="adj" fmla="val 18671"/>
            </a:avLst>
          </a:prstGeom>
          <a:solidFill>
            <a:srgbClr val="D2D9F9"/>
          </a:solidFill>
          <a:ln w="7620">
            <a:solidFill>
              <a:srgbClr val="B8BFDF"/>
            </a:solidFill>
            <a:prstDash val="solid"/>
          </a:ln>
        </p:spPr>
      </p:sp>
      <p:sp>
        <p:nvSpPr>
          <p:cNvPr id="41" name="Text 18">
            <a:extLst>
              <a:ext uri="{FF2B5EF4-FFF2-40B4-BE49-F238E27FC236}">
                <a16:creationId xmlns:a16="http://schemas.microsoft.com/office/drawing/2014/main" id="{3D12AC50-AC0A-49BE-46AB-B759D2FC965C}"/>
              </a:ext>
            </a:extLst>
          </p:cNvPr>
          <p:cNvSpPr/>
          <p:nvPr/>
        </p:nvSpPr>
        <p:spPr>
          <a:xfrm>
            <a:off x="6170533" y="4855565"/>
            <a:ext cx="298371" cy="373023"/>
          </a:xfrm>
          <a:prstGeom prst="rect">
            <a:avLst/>
          </a:prstGeom>
          <a:noFill/>
          <a:ln/>
        </p:spPr>
        <p:txBody>
          <a:bodyPr wrap="none" lIns="0" tIns="0" rIns="0" bIns="0" rtlCol="0" anchor="t"/>
          <a:lstStyle/>
          <a:p>
            <a:pPr marL="0" indent="0" algn="ctr">
              <a:lnSpc>
                <a:spcPts val="2300"/>
              </a:lnSpc>
              <a:buNone/>
            </a:pPr>
            <a:r>
              <a:rPr lang="en-US" sz="2000" dirty="0">
                <a:solidFill>
                  <a:srgbClr val="404155"/>
                </a:solidFill>
                <a:latin typeface="Times New Roman" panose="02020603050405020304" pitchFamily="18" charset="0"/>
                <a:ea typeface="Corben" pitchFamily="34" charset="-122"/>
                <a:cs typeface="Times New Roman" panose="02020603050405020304" pitchFamily="18" charset="0"/>
              </a:rPr>
              <a:t>6</a:t>
            </a:r>
            <a:endParaRPr lang="en-US" sz="2000" dirty="0">
              <a:latin typeface="Times New Roman" panose="02020603050405020304" pitchFamily="18" charset="0"/>
              <a:cs typeface="Times New Roman" panose="02020603050405020304" pitchFamily="18" charset="0"/>
            </a:endParaRPr>
          </a:p>
        </p:txBody>
      </p:sp>
      <p:sp>
        <p:nvSpPr>
          <p:cNvPr id="42" name="Text 19">
            <a:extLst>
              <a:ext uri="{FF2B5EF4-FFF2-40B4-BE49-F238E27FC236}">
                <a16:creationId xmlns:a16="http://schemas.microsoft.com/office/drawing/2014/main" id="{7F4A2003-3ED7-772D-274F-E8ECE9EEC171}"/>
              </a:ext>
            </a:extLst>
          </p:cNvPr>
          <p:cNvSpPr/>
          <p:nvPr/>
        </p:nvSpPr>
        <p:spPr>
          <a:xfrm>
            <a:off x="6742510" y="4818357"/>
            <a:ext cx="5164871" cy="1130721"/>
          </a:xfrm>
          <a:prstGeom prst="rect">
            <a:avLst/>
          </a:prstGeom>
          <a:noFill/>
          <a:ln/>
        </p:spPr>
        <p:txBody>
          <a:bodyPr wrap="square" lIns="0" tIns="0" rIns="0" bIns="0" rtlCol="0" anchor="t"/>
          <a:lstStyle/>
          <a:p>
            <a:pPr marL="0" indent="0" algn="just">
              <a:lnSpc>
                <a:spcPts val="2500"/>
              </a:lnSpc>
              <a:buNone/>
            </a:pPr>
            <a:r>
              <a:rPr lang="en-US" dirty="0">
                <a:solidFill>
                  <a:srgbClr val="404155"/>
                </a:solidFill>
                <a:latin typeface="Times New Roman" panose="02020603050405020304" pitchFamily="18" charset="0"/>
                <a:ea typeface="Nobile" pitchFamily="34" charset="-122"/>
                <a:cs typeface="Times New Roman" panose="02020603050405020304" pitchFamily="18" charset="0"/>
              </a:rPr>
              <a:t>Ưu đãi về thuế, đất đai, tín dụng, kế toán tương tự như ưu đãi cho các dự án trong khu kinh tế Ưu tiên xử lý hải quan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4483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84463"/>
            <a:ext cx="5673577" cy="1434912"/>
            <a:chOff x="0" y="-76200"/>
            <a:chExt cx="2571878" cy="1320207"/>
          </a:xfrm>
        </p:grpSpPr>
        <p:sp>
          <p:nvSpPr>
            <p:cNvPr id="3" name="Freeform 3"/>
            <p:cNvSpPr/>
            <p:nvPr/>
          </p:nvSpPr>
          <p:spPr>
            <a:xfrm>
              <a:off x="0" y="-32315"/>
              <a:ext cx="2571878" cy="1276322"/>
            </a:xfrm>
            <a:custGeom>
              <a:avLst/>
              <a:gdLst/>
              <a:ahLst/>
              <a:cxnLst/>
              <a:rect l="l" t="t" r="r" b="b"/>
              <a:pathLst>
                <a:path w="2571878" h="1156283">
                  <a:moveTo>
                    <a:pt x="0" y="0"/>
                  </a:moveTo>
                  <a:lnTo>
                    <a:pt x="2571878" y="0"/>
                  </a:lnTo>
                  <a:lnTo>
                    <a:pt x="2571878" y="1156283"/>
                  </a:lnTo>
                  <a:lnTo>
                    <a:pt x="0" y="1156283"/>
                  </a:lnTo>
                  <a:close/>
                </a:path>
              </a:pathLst>
            </a:custGeom>
            <a:solidFill>
              <a:srgbClr val="EFEFEF"/>
            </a:solidFill>
          </p:spPr>
          <p:txBody>
            <a:bodyPr/>
            <a:lstStyle/>
            <a:p>
              <a:pPr defTabSz="914354"/>
              <a:endParaRPr lang="vi-VN" dirty="0">
                <a:solidFill>
                  <a:prstClr val="black"/>
                </a:solidFill>
                <a:latin typeface="+mj-lt"/>
              </a:endParaRPr>
            </a:p>
          </p:txBody>
        </p:sp>
        <p:sp>
          <p:nvSpPr>
            <p:cNvPr id="4" name="TextBox 4"/>
            <p:cNvSpPr txBox="1"/>
            <p:nvPr/>
          </p:nvSpPr>
          <p:spPr>
            <a:xfrm>
              <a:off x="0" y="-76200"/>
              <a:ext cx="2571878" cy="1232483"/>
            </a:xfrm>
            <a:prstGeom prst="rect">
              <a:avLst/>
            </a:prstGeom>
          </p:spPr>
          <p:txBody>
            <a:bodyPr lIns="33867" tIns="33867" rIns="33867" bIns="33867" rtlCol="0" anchor="ctr"/>
            <a:lstStyle/>
            <a:p>
              <a:pPr algn="ctr" defTabSz="914354">
                <a:lnSpc>
                  <a:spcPts val="2800"/>
                </a:lnSpc>
              </a:pPr>
              <a:r>
                <a:rPr lang="vi" sz="2000" b="1" dirty="0">
                  <a:solidFill>
                    <a:prstClr val="black"/>
                  </a:solidFill>
                  <a:latin typeface="Times New Roman" panose="02020603050405020304" pitchFamily="18" charset="0"/>
                  <a:ea typeface="Roboto"/>
                  <a:cs typeface="Times New Roman" panose="02020603050405020304" pitchFamily="18" charset="0"/>
                  <a:sym typeface="Roboto"/>
                </a:rPr>
                <a:t>Vốn điều lệ</a:t>
              </a:r>
            </a:p>
            <a:p>
              <a:pPr algn="ctr" defTabSz="914354">
                <a:lnSpc>
                  <a:spcPts val="3360"/>
                </a:lnSpc>
              </a:pPr>
              <a:r>
                <a:rPr lang="vi" b="1" dirty="0">
                  <a:solidFill>
                    <a:srgbClr val="C00000"/>
                  </a:solidFill>
                  <a:latin typeface="Times New Roman" panose="02020603050405020304" pitchFamily="18" charset="0"/>
                  <a:ea typeface="Roboto Bold"/>
                  <a:cs typeface="Times New Roman" panose="02020603050405020304" pitchFamily="18" charset="0"/>
                  <a:sym typeface="Roboto Bold"/>
                </a:rPr>
                <a:t>&gt; 1.000 tỷ đồng (40 triệu </a:t>
              </a:r>
              <a:r>
                <a:rPr lang="en-US" b="1" dirty="0">
                  <a:solidFill>
                    <a:srgbClr val="C00000"/>
                  </a:solidFill>
                  <a:latin typeface="Times New Roman" panose="02020603050405020304" pitchFamily="18" charset="0"/>
                  <a:ea typeface="Roboto Bold"/>
                  <a:cs typeface="Times New Roman" panose="02020603050405020304" pitchFamily="18" charset="0"/>
                  <a:sym typeface="Roboto Bold"/>
                </a:rPr>
                <a:t>USD</a:t>
              </a:r>
              <a:r>
                <a:rPr lang="vi" b="1" dirty="0">
                  <a:solidFill>
                    <a:srgbClr val="C00000"/>
                  </a:solidFill>
                  <a:latin typeface="Times New Roman" panose="02020603050405020304" pitchFamily="18" charset="0"/>
                  <a:ea typeface="Roboto Bold"/>
                  <a:cs typeface="Times New Roman" panose="02020603050405020304" pitchFamily="18" charset="0"/>
                  <a:sym typeface="Roboto Bold"/>
                </a:rPr>
                <a:t>)</a:t>
              </a:r>
              <a:endParaRPr lang="en-US" dirty="0">
                <a:solidFill>
                  <a:srgbClr val="ED1B24"/>
                </a:solidFill>
                <a:latin typeface="Roboto Bold"/>
                <a:ea typeface="Roboto Bold"/>
                <a:cs typeface="Roboto Bold"/>
                <a:sym typeface="Roboto Bold"/>
              </a:endParaRPr>
            </a:p>
          </p:txBody>
        </p:sp>
      </p:grpSp>
      <p:grpSp>
        <p:nvGrpSpPr>
          <p:cNvPr id="5" name="Group 5"/>
          <p:cNvGrpSpPr/>
          <p:nvPr/>
        </p:nvGrpSpPr>
        <p:grpSpPr>
          <a:xfrm>
            <a:off x="12096" y="2515674"/>
            <a:ext cx="5661481" cy="2977769"/>
            <a:chOff x="0" y="-9448"/>
            <a:chExt cx="2571878" cy="1165731"/>
          </a:xfrm>
        </p:grpSpPr>
        <p:sp>
          <p:nvSpPr>
            <p:cNvPr id="6" name="Freeform 6"/>
            <p:cNvSpPr/>
            <p:nvPr/>
          </p:nvSpPr>
          <p:spPr>
            <a:xfrm>
              <a:off x="0" y="0"/>
              <a:ext cx="2571878" cy="1156283"/>
            </a:xfrm>
            <a:custGeom>
              <a:avLst/>
              <a:gdLst/>
              <a:ahLst/>
              <a:cxnLst/>
              <a:rect l="l" t="t" r="r" b="b"/>
              <a:pathLst>
                <a:path w="2571878" h="1156283">
                  <a:moveTo>
                    <a:pt x="0" y="0"/>
                  </a:moveTo>
                  <a:lnTo>
                    <a:pt x="2571878" y="0"/>
                  </a:lnTo>
                  <a:lnTo>
                    <a:pt x="2571878" y="1156283"/>
                  </a:lnTo>
                  <a:lnTo>
                    <a:pt x="0" y="1156283"/>
                  </a:lnTo>
                  <a:close/>
                </a:path>
              </a:pathLst>
            </a:custGeom>
          </p:spPr>
          <p:style>
            <a:lnRef idx="1">
              <a:schemeClr val="accent1"/>
            </a:lnRef>
            <a:fillRef idx="2">
              <a:schemeClr val="accent1"/>
            </a:fillRef>
            <a:effectRef idx="1">
              <a:schemeClr val="accent1"/>
            </a:effectRef>
            <a:fontRef idx="minor">
              <a:schemeClr val="dk1"/>
            </a:fontRef>
          </p:style>
          <p:txBody>
            <a:bodyPr/>
            <a:lstStyle/>
            <a:p>
              <a:pPr defTabSz="914354"/>
              <a:endParaRPr lang="vi-VN" sz="2200">
                <a:solidFill>
                  <a:prstClr val="black"/>
                </a:solidFill>
                <a:latin typeface="+mj-lt"/>
              </a:endParaRPr>
            </a:p>
          </p:txBody>
        </p:sp>
        <p:sp>
          <p:nvSpPr>
            <p:cNvPr id="7" name="TextBox 7"/>
            <p:cNvSpPr txBox="1"/>
            <p:nvPr/>
          </p:nvSpPr>
          <p:spPr>
            <a:xfrm>
              <a:off x="0" y="-9448"/>
              <a:ext cx="2571878" cy="1165731"/>
            </a:xfrm>
            <a:prstGeom prst="rect">
              <a:avLst/>
            </a:prstGeom>
          </p:spPr>
          <p:style>
            <a:lnRef idx="1">
              <a:schemeClr val="accent1"/>
            </a:lnRef>
            <a:fillRef idx="2">
              <a:schemeClr val="accent1"/>
            </a:fillRef>
            <a:effectRef idx="1">
              <a:schemeClr val="accent1"/>
            </a:effectRef>
            <a:fontRef idx="minor">
              <a:schemeClr val="dk1"/>
            </a:fontRef>
          </p:style>
          <p:txBody>
            <a:bodyPr lIns="33867" tIns="33867" rIns="33867" bIns="33867" rtlCol="0" anchor="ctr"/>
            <a:lstStyle/>
            <a:p>
              <a:pPr algn="ctr" defTabSz="914354">
                <a:lnSpc>
                  <a:spcPts val="2800"/>
                </a:lnSpc>
              </a:pPr>
              <a:endParaRPr lang="en-US" sz="2200" dirty="0">
                <a:solidFill>
                  <a:srgbClr val="FFFFFF"/>
                </a:solidFill>
                <a:latin typeface="+mj-lt"/>
                <a:ea typeface="Roboto"/>
                <a:cs typeface="Roboto"/>
                <a:sym typeface="Roboto"/>
              </a:endParaRPr>
            </a:p>
            <a:p>
              <a:pPr algn="ctr" defTabSz="914354">
                <a:lnSpc>
                  <a:spcPts val="2800"/>
                </a:lnSpc>
              </a:pPr>
              <a:endParaRPr lang="en-US" sz="2200" dirty="0">
                <a:solidFill>
                  <a:srgbClr val="FFFFFF"/>
                </a:solidFill>
                <a:latin typeface="+mj-lt"/>
                <a:ea typeface="Roboto"/>
                <a:cs typeface="Roboto"/>
                <a:sym typeface="Roboto"/>
              </a:endParaRPr>
            </a:p>
            <a:p>
              <a:pPr algn="ctr" defTabSz="914354">
                <a:lnSpc>
                  <a:spcPts val="2800"/>
                </a:lnSpc>
              </a:pPr>
              <a:r>
                <a:rPr lang="vi" sz="2200" dirty="0">
                  <a:solidFill>
                    <a:srgbClr val="FFFFFF"/>
                  </a:solidFill>
                  <a:latin typeface="+mj-lt"/>
                  <a:ea typeface="Roboto"/>
                  <a:cs typeface="Roboto"/>
                  <a:sym typeface="Roboto"/>
                </a:rPr>
                <a:t>Có kinh nghiệm đầu tư vào dự án tương tự với tổng vốn đầu tư</a:t>
              </a:r>
            </a:p>
            <a:p>
              <a:pPr algn="ctr" defTabSz="914354">
                <a:lnSpc>
                  <a:spcPts val="3360"/>
                </a:lnSpc>
              </a:pPr>
              <a:r>
                <a:rPr lang="vi" sz="2200" dirty="0">
                  <a:solidFill>
                    <a:srgbClr val="FFFFFF"/>
                  </a:solidFill>
                  <a:latin typeface="+mj-lt"/>
                  <a:ea typeface="Roboto Bold"/>
                  <a:cs typeface="Roboto Bold"/>
                  <a:sym typeface="Roboto Bold"/>
                </a:rPr>
                <a:t>&gt;2.000 tỷ VND (80 </a:t>
              </a:r>
              <a:r>
                <a:rPr lang="vi" sz="2200" dirty="0" err="1">
                  <a:solidFill>
                    <a:srgbClr val="FFFFFF"/>
                  </a:solidFill>
                  <a:latin typeface="+mj-lt"/>
                  <a:ea typeface="Roboto Bold"/>
                  <a:cs typeface="Roboto Bold"/>
                  <a:sym typeface="Roboto Bold"/>
                </a:rPr>
                <a:t>triệu </a:t>
              </a:r>
              <a:r>
                <a:rPr lang="vi" sz="2200" dirty="0">
                  <a:solidFill>
                    <a:srgbClr val="FFFFFF"/>
                  </a:solidFill>
                  <a:latin typeface="+mj-lt"/>
                  <a:ea typeface="Roboto Bold"/>
                  <a:cs typeface="Roboto Bold"/>
                  <a:sym typeface="Roboto Bold"/>
                </a:rPr>
                <a:t>USD)</a:t>
              </a:r>
            </a:p>
          </p:txBody>
        </p:sp>
      </p:grpSp>
      <p:sp>
        <p:nvSpPr>
          <p:cNvPr id="18" name="TextBox 18"/>
          <p:cNvSpPr txBox="1"/>
          <p:nvPr/>
        </p:nvSpPr>
        <p:spPr>
          <a:xfrm>
            <a:off x="-93221" y="316187"/>
            <a:ext cx="4927580" cy="333040"/>
          </a:xfrm>
          <a:prstGeom prst="rect">
            <a:avLst/>
          </a:prstGeom>
        </p:spPr>
        <p:txBody>
          <a:bodyPr wrap="square" lIns="0" tIns="0" rIns="0" bIns="0" rtlCol="0" anchor="t">
            <a:spAutoFit/>
          </a:bodyPr>
          <a:lstStyle/>
          <a:p>
            <a:pPr algn="ctr" defTabSz="914354">
              <a:lnSpc>
                <a:spcPts val="2933"/>
              </a:lnSpc>
            </a:pPr>
            <a:r>
              <a:rPr lang="en-US" b="1" dirty="0">
                <a:latin typeface="Times New Roman" panose="02020603050405020304" pitchFamily="18" charset="0"/>
                <a:ea typeface="Roboto Bold"/>
                <a:cs typeface="Times New Roman" panose="02020603050405020304" pitchFamily="18" charset="0"/>
                <a:sym typeface="Roboto Bold"/>
              </a:rPr>
              <a:t>III. </a:t>
            </a:r>
            <a:r>
              <a:rPr lang="vi" b="1" dirty="0">
                <a:latin typeface="Times New Roman" panose="02020603050405020304" pitchFamily="18" charset="0"/>
                <a:ea typeface="Roboto Bold"/>
                <a:cs typeface="Times New Roman" panose="02020603050405020304" pitchFamily="18" charset="0"/>
                <a:sym typeface="Roboto Bold"/>
              </a:rPr>
              <a:t>NHÀ ĐẦU TƯ CHIẾN LƯỢC</a:t>
            </a:r>
            <a:endParaRPr lang="en-US" b="1" dirty="0">
              <a:latin typeface="Times New Roman" panose="02020603050405020304" pitchFamily="18" charset="0"/>
              <a:ea typeface="Roboto Bold"/>
              <a:cs typeface="Times New Roman" panose="02020603050405020304" pitchFamily="18" charset="0"/>
              <a:sym typeface="Roboto Bold"/>
            </a:endParaRPr>
          </a:p>
        </p:txBody>
      </p:sp>
      <p:grpSp>
        <p:nvGrpSpPr>
          <p:cNvPr id="19" name="Group 19"/>
          <p:cNvGrpSpPr/>
          <p:nvPr/>
        </p:nvGrpSpPr>
        <p:grpSpPr>
          <a:xfrm>
            <a:off x="2370569" y="2205327"/>
            <a:ext cx="1231233" cy="1231233"/>
            <a:chOff x="0" y="0"/>
            <a:chExt cx="2462466" cy="2462466"/>
          </a:xfrm>
        </p:grpSpPr>
        <p:grpSp>
          <p:nvGrpSpPr>
            <p:cNvPr id="20" name="Group 20"/>
            <p:cNvGrpSpPr/>
            <p:nvPr/>
          </p:nvGrpSpPr>
          <p:grpSpPr>
            <a:xfrm>
              <a:off x="0" y="0"/>
              <a:ext cx="2462466" cy="246246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914354"/>
                <a:endParaRPr lang="vi-VN">
                  <a:solidFill>
                    <a:prstClr val="black"/>
                  </a:solidFill>
                </a:endParaRPr>
              </a:p>
            </p:txBody>
          </p:sp>
          <p:sp>
            <p:nvSpPr>
              <p:cNvPr id="22" name="TextBox 22"/>
              <p:cNvSpPr txBox="1"/>
              <p:nvPr/>
            </p:nvSpPr>
            <p:spPr>
              <a:xfrm>
                <a:off x="76200" y="-28575"/>
                <a:ext cx="660400" cy="765175"/>
              </a:xfrm>
              <a:prstGeom prst="rect">
                <a:avLst/>
              </a:prstGeom>
            </p:spPr>
            <p:txBody>
              <a:bodyPr lIns="33867" tIns="33867" rIns="33867" bIns="33867" rtlCol="0" anchor="ctr"/>
              <a:lstStyle/>
              <a:p>
                <a:pPr algn="ctr" defTabSz="914354">
                  <a:lnSpc>
                    <a:spcPts val="2715"/>
                  </a:lnSpc>
                </a:pPr>
                <a:endParaRPr sz="900">
                  <a:solidFill>
                    <a:prstClr val="black"/>
                  </a:solidFill>
                </a:endParaRPr>
              </a:p>
            </p:txBody>
          </p:sp>
        </p:grpSp>
        <p:sp>
          <p:nvSpPr>
            <p:cNvPr id="23" name="Freeform 23"/>
            <p:cNvSpPr/>
            <p:nvPr/>
          </p:nvSpPr>
          <p:spPr>
            <a:xfrm>
              <a:off x="376789" y="620694"/>
              <a:ext cx="1708887" cy="1221078"/>
            </a:xfrm>
            <a:custGeom>
              <a:avLst/>
              <a:gdLst/>
              <a:ahLst/>
              <a:cxnLst/>
              <a:rect l="l" t="t" r="r" b="b"/>
              <a:pathLst>
                <a:path w="1708887" h="1221078">
                  <a:moveTo>
                    <a:pt x="0" y="0"/>
                  </a:moveTo>
                  <a:lnTo>
                    <a:pt x="1708888" y="0"/>
                  </a:lnTo>
                  <a:lnTo>
                    <a:pt x="1708888" y="1221078"/>
                  </a:lnTo>
                  <a:lnTo>
                    <a:pt x="0" y="12210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354"/>
              <a:endParaRPr lang="vi-VN">
                <a:solidFill>
                  <a:prstClr val="black"/>
                </a:solidFill>
              </a:endParaRPr>
            </a:p>
          </p:txBody>
        </p:sp>
      </p:grpSp>
      <p:grpSp>
        <p:nvGrpSpPr>
          <p:cNvPr id="28" name="Group 19">
            <a:extLst>
              <a:ext uri="{FF2B5EF4-FFF2-40B4-BE49-F238E27FC236}">
                <a16:creationId xmlns:a16="http://schemas.microsoft.com/office/drawing/2014/main" id="{730756EE-5C36-6C8A-643B-F3E1900B1A99}"/>
              </a:ext>
            </a:extLst>
          </p:cNvPr>
          <p:cNvGrpSpPr/>
          <p:nvPr/>
        </p:nvGrpSpPr>
        <p:grpSpPr>
          <a:xfrm>
            <a:off x="5746544" y="2195433"/>
            <a:ext cx="6445456" cy="1387213"/>
            <a:chOff x="122448" y="-530423"/>
            <a:chExt cx="13610938" cy="1926539"/>
          </a:xfrm>
        </p:grpSpPr>
        <p:grpSp>
          <p:nvGrpSpPr>
            <p:cNvPr id="29" name="Group 20">
              <a:extLst>
                <a:ext uri="{FF2B5EF4-FFF2-40B4-BE49-F238E27FC236}">
                  <a16:creationId xmlns:a16="http://schemas.microsoft.com/office/drawing/2014/main" id="{C46F7B4C-5124-FBD0-3A23-FC0F7B7AF1CA}"/>
                </a:ext>
              </a:extLst>
            </p:cNvPr>
            <p:cNvGrpSpPr/>
            <p:nvPr/>
          </p:nvGrpSpPr>
          <p:grpSpPr>
            <a:xfrm>
              <a:off x="567082" y="-530423"/>
              <a:ext cx="13166304" cy="1926539"/>
              <a:chOff x="0" y="-104775"/>
              <a:chExt cx="2600751" cy="380551"/>
            </a:xfrm>
          </p:grpSpPr>
          <p:sp>
            <p:nvSpPr>
              <p:cNvPr id="31" name="Freeform 21">
                <a:extLst>
                  <a:ext uri="{FF2B5EF4-FFF2-40B4-BE49-F238E27FC236}">
                    <a16:creationId xmlns:a16="http://schemas.microsoft.com/office/drawing/2014/main" id="{7368DB1E-4504-C0EC-33D1-5525C29F19AE}"/>
                  </a:ext>
                </a:extLst>
              </p:cNvPr>
              <p:cNvSpPr/>
              <p:nvPr/>
            </p:nvSpPr>
            <p:spPr>
              <a:xfrm>
                <a:off x="0" y="0"/>
                <a:ext cx="2543897" cy="275776"/>
              </a:xfrm>
              <a:custGeom>
                <a:avLst/>
                <a:gdLst/>
                <a:ahLst/>
                <a:cxnLst/>
                <a:rect l="l" t="t" r="r" b="b"/>
                <a:pathLst>
                  <a:path w="2600751" h="275776">
                    <a:moveTo>
                      <a:pt x="39985" y="0"/>
                    </a:moveTo>
                    <a:lnTo>
                      <a:pt x="2560767" y="0"/>
                    </a:lnTo>
                    <a:cubicBezTo>
                      <a:pt x="2571371" y="0"/>
                      <a:pt x="2581541" y="4213"/>
                      <a:pt x="2589040" y="11711"/>
                    </a:cubicBezTo>
                    <a:cubicBezTo>
                      <a:pt x="2596539" y="19210"/>
                      <a:pt x="2600751" y="29380"/>
                      <a:pt x="2600751" y="39985"/>
                    </a:cubicBezTo>
                    <a:lnTo>
                      <a:pt x="2600751" y="235791"/>
                    </a:lnTo>
                    <a:cubicBezTo>
                      <a:pt x="2600751" y="246396"/>
                      <a:pt x="2596539" y="256566"/>
                      <a:pt x="2589040" y="264065"/>
                    </a:cubicBezTo>
                    <a:cubicBezTo>
                      <a:pt x="2581541" y="271563"/>
                      <a:pt x="2571371" y="275776"/>
                      <a:pt x="2560767" y="275776"/>
                    </a:cubicBezTo>
                    <a:lnTo>
                      <a:pt x="39985" y="275776"/>
                    </a:lnTo>
                    <a:cubicBezTo>
                      <a:pt x="29380" y="275776"/>
                      <a:pt x="19210" y="271563"/>
                      <a:pt x="11711" y="264065"/>
                    </a:cubicBezTo>
                    <a:cubicBezTo>
                      <a:pt x="4213" y="256566"/>
                      <a:pt x="0" y="246396"/>
                      <a:pt x="0" y="235791"/>
                    </a:cubicBezTo>
                    <a:lnTo>
                      <a:pt x="0" y="39985"/>
                    </a:lnTo>
                    <a:cubicBezTo>
                      <a:pt x="0" y="29380"/>
                      <a:pt x="4213" y="19210"/>
                      <a:pt x="11711" y="11711"/>
                    </a:cubicBezTo>
                    <a:cubicBezTo>
                      <a:pt x="19210" y="4213"/>
                      <a:pt x="29380" y="0"/>
                      <a:pt x="39985" y="0"/>
                    </a:cubicBezTo>
                    <a:close/>
                  </a:path>
                </a:pathLst>
              </a:custGeom>
              <a:solidFill>
                <a:srgbClr val="FFFFFF"/>
              </a:solidFill>
              <a:ln w="38100" cap="rnd">
                <a:gradFill>
                  <a:gsLst>
                    <a:gs pos="0">
                      <a:srgbClr val="ED1B24">
                        <a:alpha val="100000"/>
                      </a:srgbClr>
                    </a:gs>
                    <a:gs pos="100000">
                      <a:srgbClr val="FF7F7F">
                        <a:alpha val="100000"/>
                      </a:srgbClr>
                    </a:gs>
                  </a:gsLst>
                  <a:lin ang="5400000"/>
                </a:gradFill>
                <a:prstDash val="solid"/>
                <a:round/>
              </a:ln>
            </p:spPr>
            <p:txBody>
              <a:bodyPr/>
              <a:lstStyle/>
              <a:p>
                <a:pPr defTabSz="914354"/>
                <a:endParaRPr lang="vi-VN">
                  <a:solidFill>
                    <a:prstClr val="black"/>
                  </a:solidFill>
                </a:endParaRPr>
              </a:p>
            </p:txBody>
          </p:sp>
          <p:sp>
            <p:nvSpPr>
              <p:cNvPr id="32" name="TextBox 22">
                <a:extLst>
                  <a:ext uri="{FF2B5EF4-FFF2-40B4-BE49-F238E27FC236}">
                    <a16:creationId xmlns:a16="http://schemas.microsoft.com/office/drawing/2014/main" id="{61DFDE5C-6D60-35B3-EDF6-0E0C1224DA4B}"/>
                  </a:ext>
                </a:extLst>
              </p:cNvPr>
              <p:cNvSpPr txBox="1"/>
              <p:nvPr/>
            </p:nvSpPr>
            <p:spPr>
              <a:xfrm>
                <a:off x="0" y="-104775"/>
                <a:ext cx="2600751" cy="380551"/>
              </a:xfrm>
              <a:prstGeom prst="rect">
                <a:avLst/>
              </a:prstGeom>
            </p:spPr>
            <p:txBody>
              <a:bodyPr lIns="33867" tIns="33867" rIns="33867" bIns="33867" rtlCol="0" anchor="ctr"/>
              <a:lstStyle/>
              <a:p>
                <a:pPr algn="ctr" defTabSz="914354">
                  <a:lnSpc>
                    <a:spcPts val="2715"/>
                  </a:lnSpc>
                </a:pPr>
                <a:endParaRPr sz="900">
                  <a:solidFill>
                    <a:prstClr val="black"/>
                  </a:solidFill>
                </a:endParaRPr>
              </a:p>
            </p:txBody>
          </p:sp>
        </p:grpSp>
        <p:sp>
          <p:nvSpPr>
            <p:cNvPr id="30" name="TextBox 25">
              <a:extLst>
                <a:ext uri="{FF2B5EF4-FFF2-40B4-BE49-F238E27FC236}">
                  <a16:creationId xmlns:a16="http://schemas.microsoft.com/office/drawing/2014/main" id="{D2D85112-BF27-8435-E66E-6AB091B9F54C}"/>
                </a:ext>
              </a:extLst>
            </p:cNvPr>
            <p:cNvSpPr txBox="1"/>
            <p:nvPr/>
          </p:nvSpPr>
          <p:spPr>
            <a:xfrm>
              <a:off x="122448" y="101246"/>
              <a:ext cx="1061224" cy="1145337"/>
            </a:xfrm>
            <a:prstGeom prst="rect">
              <a:avLst/>
            </a:prstGeom>
          </p:spPr>
          <p:txBody>
            <a:bodyPr lIns="33867" tIns="33867" rIns="33867" bIns="33867" rtlCol="0" anchor="ctr"/>
            <a:lstStyle/>
            <a:p>
              <a:pPr algn="ctr" defTabSz="914354">
                <a:lnSpc>
                  <a:spcPts val="2715"/>
                </a:lnSpc>
              </a:pPr>
              <a:r>
                <a:rPr lang="vi" sz="1700" dirty="0">
                  <a:solidFill>
                    <a:srgbClr val="FFFFFF"/>
                  </a:solidFill>
                  <a:latin typeface="Roboto Bold"/>
                  <a:ea typeface="Roboto Bold"/>
                  <a:cs typeface="Roboto Bold"/>
                  <a:sym typeface="Roboto Bold"/>
                </a:rPr>
                <a:t>03</a:t>
              </a:r>
            </a:p>
          </p:txBody>
        </p:sp>
      </p:grpSp>
      <p:grpSp>
        <p:nvGrpSpPr>
          <p:cNvPr id="33" name="Group 26">
            <a:extLst>
              <a:ext uri="{FF2B5EF4-FFF2-40B4-BE49-F238E27FC236}">
                <a16:creationId xmlns:a16="http://schemas.microsoft.com/office/drawing/2014/main" id="{1AE2C382-3E4E-F12C-3DF5-331BA8B9023F}"/>
              </a:ext>
            </a:extLst>
          </p:cNvPr>
          <p:cNvGrpSpPr/>
          <p:nvPr/>
        </p:nvGrpSpPr>
        <p:grpSpPr>
          <a:xfrm>
            <a:off x="5945004" y="3608917"/>
            <a:ext cx="6110697" cy="1749140"/>
            <a:chOff x="96662" y="-530423"/>
            <a:chExt cx="13722703" cy="2563456"/>
          </a:xfrm>
        </p:grpSpPr>
        <p:grpSp>
          <p:nvGrpSpPr>
            <p:cNvPr id="34" name="Group 27">
              <a:extLst>
                <a:ext uri="{FF2B5EF4-FFF2-40B4-BE49-F238E27FC236}">
                  <a16:creationId xmlns:a16="http://schemas.microsoft.com/office/drawing/2014/main" id="{5783949A-64CE-2366-F800-34A1B1EFAE53}"/>
                </a:ext>
              </a:extLst>
            </p:cNvPr>
            <p:cNvGrpSpPr/>
            <p:nvPr/>
          </p:nvGrpSpPr>
          <p:grpSpPr>
            <a:xfrm>
              <a:off x="96662" y="-530423"/>
              <a:ext cx="13722703" cy="2563456"/>
              <a:chOff x="-109906" y="-104775"/>
              <a:chExt cx="2710657" cy="506362"/>
            </a:xfrm>
          </p:grpSpPr>
          <p:sp>
            <p:nvSpPr>
              <p:cNvPr id="36" name="Freeform 28">
                <a:extLst>
                  <a:ext uri="{FF2B5EF4-FFF2-40B4-BE49-F238E27FC236}">
                    <a16:creationId xmlns:a16="http://schemas.microsoft.com/office/drawing/2014/main" id="{A9CCF380-0AD3-BB1C-1C8F-64CE86FCEFBC}"/>
                  </a:ext>
                </a:extLst>
              </p:cNvPr>
              <p:cNvSpPr/>
              <p:nvPr/>
            </p:nvSpPr>
            <p:spPr>
              <a:xfrm>
                <a:off x="-104812" y="0"/>
                <a:ext cx="2705563" cy="401587"/>
              </a:xfrm>
              <a:custGeom>
                <a:avLst/>
                <a:gdLst/>
                <a:ahLst/>
                <a:cxnLst/>
                <a:rect l="l" t="t" r="r" b="b"/>
                <a:pathLst>
                  <a:path w="2600751" h="401587">
                    <a:moveTo>
                      <a:pt x="39985" y="0"/>
                    </a:moveTo>
                    <a:lnTo>
                      <a:pt x="2560767" y="0"/>
                    </a:lnTo>
                    <a:cubicBezTo>
                      <a:pt x="2571371" y="0"/>
                      <a:pt x="2581541" y="4213"/>
                      <a:pt x="2589040" y="11711"/>
                    </a:cubicBezTo>
                    <a:cubicBezTo>
                      <a:pt x="2596539" y="19210"/>
                      <a:pt x="2600751" y="29380"/>
                      <a:pt x="2600751" y="39985"/>
                    </a:cubicBezTo>
                    <a:lnTo>
                      <a:pt x="2600751" y="361602"/>
                    </a:lnTo>
                    <a:cubicBezTo>
                      <a:pt x="2600751" y="372207"/>
                      <a:pt x="2596539" y="382377"/>
                      <a:pt x="2589040" y="389875"/>
                    </a:cubicBezTo>
                    <a:cubicBezTo>
                      <a:pt x="2581541" y="397374"/>
                      <a:pt x="2571371" y="401587"/>
                      <a:pt x="2560767" y="401587"/>
                    </a:cubicBezTo>
                    <a:lnTo>
                      <a:pt x="39985" y="401587"/>
                    </a:lnTo>
                    <a:cubicBezTo>
                      <a:pt x="29380" y="401587"/>
                      <a:pt x="19210" y="397374"/>
                      <a:pt x="11711" y="389875"/>
                    </a:cubicBezTo>
                    <a:cubicBezTo>
                      <a:pt x="4213" y="382377"/>
                      <a:pt x="0" y="372207"/>
                      <a:pt x="0" y="361602"/>
                    </a:cubicBezTo>
                    <a:lnTo>
                      <a:pt x="0" y="39985"/>
                    </a:lnTo>
                    <a:cubicBezTo>
                      <a:pt x="0" y="29380"/>
                      <a:pt x="4213" y="19210"/>
                      <a:pt x="11711" y="11711"/>
                    </a:cubicBezTo>
                    <a:cubicBezTo>
                      <a:pt x="19210" y="4213"/>
                      <a:pt x="29380" y="0"/>
                      <a:pt x="39985" y="0"/>
                    </a:cubicBezTo>
                    <a:close/>
                  </a:path>
                </a:pathLst>
              </a:custGeom>
              <a:solidFill>
                <a:srgbClr val="FFFFFF"/>
              </a:solidFill>
              <a:ln w="38100" cap="rnd">
                <a:gradFill>
                  <a:gsLst>
                    <a:gs pos="0">
                      <a:srgbClr val="ED1B24">
                        <a:alpha val="100000"/>
                      </a:srgbClr>
                    </a:gs>
                    <a:gs pos="100000">
                      <a:srgbClr val="FF7F7F">
                        <a:alpha val="100000"/>
                      </a:srgbClr>
                    </a:gs>
                  </a:gsLst>
                  <a:lin ang="5400000"/>
                </a:gradFill>
                <a:prstDash val="solid"/>
                <a:round/>
              </a:ln>
            </p:spPr>
            <p:txBody>
              <a:bodyPr/>
              <a:lstStyle/>
              <a:p>
                <a:pPr defTabSz="914354"/>
                <a:endParaRPr lang="vi-VN">
                  <a:solidFill>
                    <a:prstClr val="black"/>
                  </a:solidFill>
                </a:endParaRPr>
              </a:p>
            </p:txBody>
          </p:sp>
          <p:sp>
            <p:nvSpPr>
              <p:cNvPr id="37" name="TextBox 29">
                <a:extLst>
                  <a:ext uri="{FF2B5EF4-FFF2-40B4-BE49-F238E27FC236}">
                    <a16:creationId xmlns:a16="http://schemas.microsoft.com/office/drawing/2014/main" id="{1B17F60F-27B7-3038-9003-3D292E7108DF}"/>
                  </a:ext>
                </a:extLst>
              </p:cNvPr>
              <p:cNvSpPr txBox="1"/>
              <p:nvPr/>
            </p:nvSpPr>
            <p:spPr>
              <a:xfrm>
                <a:off x="-109906" y="-104775"/>
                <a:ext cx="2710657" cy="506362"/>
              </a:xfrm>
              <a:prstGeom prst="rect">
                <a:avLst/>
              </a:prstGeom>
            </p:spPr>
            <p:txBody>
              <a:bodyPr lIns="33867" tIns="33867" rIns="33867" bIns="33867" rtlCol="0" anchor="ctr"/>
              <a:lstStyle/>
              <a:p>
                <a:pPr algn="ctr" defTabSz="914354">
                  <a:lnSpc>
                    <a:spcPts val="2715"/>
                  </a:lnSpc>
                </a:pPr>
                <a:endParaRPr sz="900">
                  <a:solidFill>
                    <a:prstClr val="black"/>
                  </a:solidFill>
                </a:endParaRPr>
              </a:p>
            </p:txBody>
          </p:sp>
        </p:grpSp>
        <p:sp>
          <p:nvSpPr>
            <p:cNvPr id="35" name="TextBox 32">
              <a:extLst>
                <a:ext uri="{FF2B5EF4-FFF2-40B4-BE49-F238E27FC236}">
                  <a16:creationId xmlns:a16="http://schemas.microsoft.com/office/drawing/2014/main" id="{872BE3DB-D3E5-BBF9-BB99-51825A20F82A}"/>
                </a:ext>
              </a:extLst>
            </p:cNvPr>
            <p:cNvSpPr txBox="1"/>
            <p:nvPr/>
          </p:nvSpPr>
          <p:spPr>
            <a:xfrm>
              <a:off x="122448" y="359368"/>
              <a:ext cx="1061224" cy="1145338"/>
            </a:xfrm>
            <a:prstGeom prst="rect">
              <a:avLst/>
            </a:prstGeom>
          </p:spPr>
          <p:txBody>
            <a:bodyPr lIns="33867" tIns="33867" rIns="33867" bIns="33867" rtlCol="0" anchor="ctr"/>
            <a:lstStyle/>
            <a:p>
              <a:pPr algn="ctr" defTabSz="914354">
                <a:lnSpc>
                  <a:spcPts val="2715"/>
                </a:lnSpc>
              </a:pPr>
              <a:r>
                <a:rPr lang="vi" sz="1700" dirty="0">
                  <a:solidFill>
                    <a:srgbClr val="FFFFFF"/>
                  </a:solidFill>
                  <a:latin typeface="Roboto Bold"/>
                  <a:ea typeface="Roboto Bold"/>
                  <a:cs typeface="Roboto Bold"/>
                  <a:sym typeface="Roboto Bold"/>
                </a:rPr>
                <a:t>04</a:t>
              </a:r>
            </a:p>
          </p:txBody>
        </p:sp>
      </p:grpSp>
      <p:sp>
        <p:nvSpPr>
          <p:cNvPr id="38" name="TextBox 53">
            <a:extLst>
              <a:ext uri="{FF2B5EF4-FFF2-40B4-BE49-F238E27FC236}">
                <a16:creationId xmlns:a16="http://schemas.microsoft.com/office/drawing/2014/main" id="{08DB5D9D-EF24-B45D-680D-C66B93D37EB4}"/>
              </a:ext>
            </a:extLst>
          </p:cNvPr>
          <p:cNvSpPr txBox="1"/>
          <p:nvPr/>
        </p:nvSpPr>
        <p:spPr>
          <a:xfrm>
            <a:off x="6322053" y="2750205"/>
            <a:ext cx="5615300" cy="807913"/>
          </a:xfrm>
          <a:prstGeom prst="rect">
            <a:avLst/>
          </a:prstGeom>
        </p:spPr>
        <p:txBody>
          <a:bodyPr wrap="square" lIns="0" tIns="0" rIns="0" bIns="0" rtlCol="0" anchor="t">
            <a:spAutoFit/>
          </a:bodyPr>
          <a:lstStyle/>
          <a:p>
            <a:pPr algn="just" defTabSz="914354">
              <a:lnSpc>
                <a:spcPts val="2053"/>
              </a:lnSpc>
            </a:pPr>
            <a:r>
              <a:rPr lang="vi" sz="2000" dirty="0">
                <a:solidFill>
                  <a:prstClr val="black"/>
                </a:solidFill>
                <a:latin typeface="Times New Roman" panose="02020603050405020304" pitchFamily="18" charset="0"/>
                <a:ea typeface="Roboto"/>
                <a:cs typeface="Times New Roman" panose="02020603050405020304" pitchFamily="18" charset="0"/>
                <a:sym typeface="Roboto"/>
              </a:rPr>
              <a:t>Được hưởng chế độ ưu tiên về thủ tục hải quan, thủ tục thuế đối với hàng hóa xuất khẩu, nhập khẩu của dự án.</a:t>
            </a:r>
          </a:p>
          <a:p>
            <a:pPr defTabSz="914354">
              <a:lnSpc>
                <a:spcPts val="2053"/>
              </a:lnSpc>
            </a:pPr>
            <a:endParaRPr lang="en-US" sz="2000" dirty="0">
              <a:solidFill>
                <a:prstClr val="black"/>
              </a:solidFill>
              <a:latin typeface="Times New Roman" panose="02020603050405020304" pitchFamily="18" charset="0"/>
              <a:ea typeface="Roboto"/>
              <a:cs typeface="Times New Roman" panose="02020603050405020304" pitchFamily="18" charset="0"/>
              <a:sym typeface="Roboto"/>
            </a:endParaRPr>
          </a:p>
        </p:txBody>
      </p:sp>
      <p:sp>
        <p:nvSpPr>
          <p:cNvPr id="39" name="TextBox 54">
            <a:extLst>
              <a:ext uri="{FF2B5EF4-FFF2-40B4-BE49-F238E27FC236}">
                <a16:creationId xmlns:a16="http://schemas.microsoft.com/office/drawing/2014/main" id="{6FD59E3A-61E4-AFE4-9EF5-FAAF614859FC}"/>
              </a:ext>
            </a:extLst>
          </p:cNvPr>
          <p:cNvSpPr txBox="1"/>
          <p:nvPr/>
        </p:nvSpPr>
        <p:spPr>
          <a:xfrm>
            <a:off x="6322053" y="4072441"/>
            <a:ext cx="5615300" cy="1077218"/>
          </a:xfrm>
          <a:prstGeom prst="rect">
            <a:avLst/>
          </a:prstGeom>
        </p:spPr>
        <p:txBody>
          <a:bodyPr wrap="square" lIns="0" tIns="0" rIns="0" bIns="0" rtlCol="0" anchor="t">
            <a:spAutoFit/>
          </a:bodyPr>
          <a:lstStyle/>
          <a:p>
            <a:pPr algn="just" defTabSz="914354">
              <a:lnSpc>
                <a:spcPts val="2053"/>
              </a:lnSpc>
            </a:pPr>
            <a:r>
              <a:rPr lang="vi-VN" sz="2000" dirty="0">
                <a:latin typeface="Times New Roman" panose="02020603050405020304" pitchFamily="18" charset="0"/>
                <a:cs typeface="Times New Roman" panose="02020603050405020304" pitchFamily="18" charset="0"/>
              </a:rPr>
              <a:t>Được tính vào chi phí được trừ để xác định thu nhập chịu thuế đối với hoạt động nghiên cứu và phát triển (R&amp;D) bằng 150% chi phí thực tế của hoạt động này khi tính thuế thu nhập doanh nghiệp</a:t>
            </a:r>
            <a:endParaRPr lang="en-US" sz="2000" dirty="0">
              <a:solidFill>
                <a:prstClr val="black"/>
              </a:solidFill>
              <a:latin typeface="Times New Roman" panose="02020603050405020304" pitchFamily="18" charset="0"/>
              <a:ea typeface="Roboto"/>
              <a:cs typeface="Times New Roman" panose="02020603050405020304" pitchFamily="18" charset="0"/>
              <a:sym typeface="Roboto"/>
            </a:endParaRPr>
          </a:p>
        </p:txBody>
      </p:sp>
      <p:sp>
        <p:nvSpPr>
          <p:cNvPr id="40" name="Freeform 44">
            <a:extLst>
              <a:ext uri="{FF2B5EF4-FFF2-40B4-BE49-F238E27FC236}">
                <a16:creationId xmlns:a16="http://schemas.microsoft.com/office/drawing/2014/main" id="{6F805FBC-FB4C-1BCF-8B4F-9236BCDE3969}"/>
              </a:ext>
            </a:extLst>
          </p:cNvPr>
          <p:cNvSpPr/>
          <p:nvPr/>
        </p:nvSpPr>
        <p:spPr>
          <a:xfrm>
            <a:off x="5734448" y="2857792"/>
            <a:ext cx="496066" cy="491993"/>
          </a:xfrm>
          <a:custGeom>
            <a:avLst/>
            <a:gdLst/>
            <a:ahLst/>
            <a:cxnLst/>
            <a:rect l="l" t="t" r="r" b="b"/>
            <a:pathLst>
              <a:path w="872592" h="812800">
                <a:moveTo>
                  <a:pt x="436296" y="0"/>
                </a:moveTo>
                <a:cubicBezTo>
                  <a:pt x="195336" y="0"/>
                  <a:pt x="0" y="181951"/>
                  <a:pt x="0" y="406400"/>
                </a:cubicBezTo>
                <a:cubicBezTo>
                  <a:pt x="0" y="630849"/>
                  <a:pt x="195336" y="812800"/>
                  <a:pt x="436296" y="812800"/>
                </a:cubicBezTo>
                <a:cubicBezTo>
                  <a:pt x="677255" y="812800"/>
                  <a:pt x="872592" y="630849"/>
                  <a:pt x="872592" y="406400"/>
                </a:cubicBezTo>
                <a:cubicBezTo>
                  <a:pt x="872592" y="181951"/>
                  <a:pt x="677255" y="0"/>
                  <a:pt x="436296" y="0"/>
                </a:cubicBezTo>
                <a:close/>
              </a:path>
            </a:pathLst>
          </a:custGeom>
          <a:solidFill>
            <a:srgbClr val="C00000"/>
          </a:solidFill>
        </p:spPr>
        <p:txBody>
          <a:bodyPr lIns="91436" tIns="45718" rIns="91436" bIns="45718"/>
          <a:lstStyle/>
          <a:p>
            <a:pPr defTabSz="914354"/>
            <a:endParaRPr lang="vi-VN">
              <a:solidFill>
                <a:prstClr val="black"/>
              </a:solidFill>
            </a:endParaRPr>
          </a:p>
        </p:txBody>
      </p:sp>
      <p:sp>
        <p:nvSpPr>
          <p:cNvPr id="41" name="Freeform 44">
            <a:extLst>
              <a:ext uri="{FF2B5EF4-FFF2-40B4-BE49-F238E27FC236}">
                <a16:creationId xmlns:a16="http://schemas.microsoft.com/office/drawing/2014/main" id="{D4504AE4-32B6-55A1-BC32-9B464BD07B1C}"/>
              </a:ext>
            </a:extLst>
          </p:cNvPr>
          <p:cNvSpPr/>
          <p:nvPr/>
        </p:nvSpPr>
        <p:spPr>
          <a:xfrm>
            <a:off x="5713122" y="4418453"/>
            <a:ext cx="496066" cy="491993"/>
          </a:xfrm>
          <a:custGeom>
            <a:avLst/>
            <a:gdLst/>
            <a:ahLst/>
            <a:cxnLst/>
            <a:rect l="l" t="t" r="r" b="b"/>
            <a:pathLst>
              <a:path w="872592" h="812800">
                <a:moveTo>
                  <a:pt x="436296" y="0"/>
                </a:moveTo>
                <a:cubicBezTo>
                  <a:pt x="195336" y="0"/>
                  <a:pt x="0" y="181951"/>
                  <a:pt x="0" y="406400"/>
                </a:cubicBezTo>
                <a:cubicBezTo>
                  <a:pt x="0" y="630849"/>
                  <a:pt x="195336" y="812800"/>
                  <a:pt x="436296" y="812800"/>
                </a:cubicBezTo>
                <a:cubicBezTo>
                  <a:pt x="677255" y="812800"/>
                  <a:pt x="872592" y="630849"/>
                  <a:pt x="872592" y="406400"/>
                </a:cubicBezTo>
                <a:cubicBezTo>
                  <a:pt x="872592" y="181951"/>
                  <a:pt x="677255" y="0"/>
                  <a:pt x="436296" y="0"/>
                </a:cubicBezTo>
                <a:close/>
              </a:path>
            </a:pathLst>
          </a:custGeom>
          <a:solidFill>
            <a:srgbClr val="C00000"/>
          </a:solidFill>
        </p:spPr>
        <p:txBody>
          <a:bodyPr lIns="91436" tIns="45718" rIns="91436" bIns="45718"/>
          <a:lstStyle/>
          <a:p>
            <a:pPr defTabSz="914354"/>
            <a:endParaRPr lang="vi-VN" dirty="0">
              <a:solidFill>
                <a:prstClr val="black"/>
              </a:solidFill>
            </a:endParaRPr>
          </a:p>
        </p:txBody>
      </p:sp>
      <p:sp>
        <p:nvSpPr>
          <p:cNvPr id="43" name="TextBox 42">
            <a:extLst>
              <a:ext uri="{FF2B5EF4-FFF2-40B4-BE49-F238E27FC236}">
                <a16:creationId xmlns:a16="http://schemas.microsoft.com/office/drawing/2014/main" id="{1ED9C807-D18D-0859-CB2E-4995B5A0FA87}"/>
              </a:ext>
            </a:extLst>
          </p:cNvPr>
          <p:cNvSpPr txBox="1"/>
          <p:nvPr/>
        </p:nvSpPr>
        <p:spPr>
          <a:xfrm>
            <a:off x="6648834" y="1609359"/>
            <a:ext cx="4703036" cy="744884"/>
          </a:xfrm>
          <a:prstGeom prst="rect">
            <a:avLst/>
          </a:prstGeom>
          <a:noFill/>
        </p:spPr>
        <p:txBody>
          <a:bodyPr wrap="square">
            <a:spAutoFit/>
          </a:bodyPr>
          <a:lstStyle/>
          <a:p>
            <a:pPr algn="ctr" defTabSz="914354">
              <a:lnSpc>
                <a:spcPct val="110000"/>
              </a:lnSpc>
            </a:pPr>
            <a:r>
              <a:rPr lang="vi" sz="2000" b="1" dirty="0">
                <a:latin typeface="Times New Roman" panose="02020603050405020304" pitchFamily="18" charset="0"/>
                <a:ea typeface="Roboto Bold"/>
                <a:cs typeface="Times New Roman" panose="02020603050405020304" pitchFamily="18" charset="0"/>
                <a:sym typeface="Roboto Bold"/>
              </a:rPr>
              <a:t>KHUYẾN KHÍCH ĐẦU TƯ CHO CÁC NHÀ ĐẦU TƯ CHIẾN LƯỢC</a:t>
            </a:r>
          </a:p>
        </p:txBody>
      </p:sp>
    </p:spTree>
    <p:extLst>
      <p:ext uri="{BB962C8B-B14F-4D97-AF65-F5344CB8AC3E}">
        <p14:creationId xmlns:p14="http://schemas.microsoft.com/office/powerpoint/2010/main" val="1302663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B81FF82A-0248-40AD-B758-2661ACC264A7}"/>
              </a:ext>
            </a:extLst>
          </p:cNvPr>
          <p:cNvSpPr txBox="1"/>
          <p:nvPr/>
        </p:nvSpPr>
        <p:spPr>
          <a:xfrm>
            <a:off x="7665894" y="1992515"/>
            <a:ext cx="4113771" cy="3200876"/>
          </a:xfrm>
          <a:prstGeom prst="rect">
            <a:avLst/>
          </a:prstGeom>
          <a:noFill/>
        </p:spPr>
        <p:txBody>
          <a:bodyPr wrap="square" lIns="0" tIns="0" rIns="0" bIns="0" rtlCol="0">
            <a:spAutoFit/>
          </a:bodyPr>
          <a:lstStyle/>
          <a:p>
            <a:pPr marL="285750" indent="-285750" algn="just">
              <a:spcAft>
                <a:spcPts val="300"/>
              </a:spcAft>
              <a:buFont typeface="Arial" panose="020B0604020202020204" pitchFamily="34" charset="0"/>
              <a:buChar char="•"/>
            </a:pPr>
            <a:r>
              <a:rPr lang="en-GB" b="1" dirty="0" err="1">
                <a:solidFill>
                  <a:srgbClr val="C00000"/>
                </a:solidFill>
                <a:latin typeface="Times New Roman" panose="02020603050405020304" pitchFamily="18" charset="0"/>
                <a:cs typeface="Times New Roman" panose="02020603050405020304" pitchFamily="18" charset="0"/>
              </a:rPr>
              <a:t>Vị</a:t>
            </a:r>
            <a:r>
              <a:rPr lang="en-GB" b="1" dirty="0">
                <a:solidFill>
                  <a:srgbClr val="C00000"/>
                </a:solidFill>
                <a:latin typeface="Times New Roman" panose="02020603050405020304" pitchFamily="18" charset="0"/>
                <a:cs typeface="Times New Roman" panose="02020603050405020304" pitchFamily="18" charset="0"/>
              </a:rPr>
              <a:t> </a:t>
            </a:r>
            <a:r>
              <a:rPr lang="en-GB" b="1" dirty="0" err="1">
                <a:solidFill>
                  <a:srgbClr val="C00000"/>
                </a:solidFill>
                <a:latin typeface="Times New Roman" panose="02020603050405020304" pitchFamily="18" charset="0"/>
                <a:cs typeface="Times New Roman" panose="02020603050405020304" pitchFamily="18" charset="0"/>
              </a:rPr>
              <a:t>trí</a:t>
            </a:r>
            <a:r>
              <a:rPr lang="en-GB" b="1" dirty="0">
                <a:solidFill>
                  <a:srgbClr val="C00000"/>
                </a:solidFill>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Xã</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Hòa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Liên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Huyện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Hòa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Vang</a:t>
            </a:r>
            <a:endParaRPr lang="en-GB" dirty="0">
              <a:latin typeface="Times New Roman" panose="02020603050405020304" pitchFamily="18" charset="0"/>
              <a:cs typeface="Times New Roman" panose="02020603050405020304" pitchFamily="18" charset="0"/>
            </a:endParaRPr>
          </a:p>
          <a:p>
            <a:pPr marL="285750" indent="-285750" algn="just">
              <a:spcAft>
                <a:spcPts val="300"/>
              </a:spcAft>
              <a:buFont typeface="Arial" panose="020B0604020202020204" pitchFamily="34" charset="0"/>
              <a:buChar char="•"/>
            </a:pPr>
            <a:r>
              <a:rPr lang="en-GB" b="1" dirty="0">
                <a:solidFill>
                  <a:srgbClr val="C00000"/>
                </a:solidFill>
                <a:latin typeface="Times New Roman" panose="02020603050405020304" pitchFamily="18" charset="0"/>
                <a:cs typeface="Times New Roman" panose="02020603050405020304" pitchFamily="18" charset="0"/>
              </a:rPr>
              <a:t> </a:t>
            </a:r>
            <a:r>
              <a:rPr lang="en-GB" b="1" dirty="0" err="1">
                <a:solidFill>
                  <a:srgbClr val="C00000"/>
                </a:solidFill>
                <a:latin typeface="Times New Roman" panose="02020603050405020304" pitchFamily="18" charset="0"/>
                <a:cs typeface="Times New Roman" panose="02020603050405020304" pitchFamily="18" charset="0"/>
              </a:rPr>
              <a:t>Diện</a:t>
            </a:r>
            <a:r>
              <a:rPr lang="en-GB" b="1" dirty="0">
                <a:solidFill>
                  <a:srgbClr val="C00000"/>
                </a:solidFill>
                <a:latin typeface="Times New Roman" panose="02020603050405020304" pitchFamily="18" charset="0"/>
                <a:cs typeface="Times New Roman" panose="02020603050405020304" pitchFamily="18" charset="0"/>
              </a:rPr>
              <a:t> </a:t>
            </a:r>
            <a:r>
              <a:rPr lang="en-GB" b="1" dirty="0" err="1">
                <a:solidFill>
                  <a:srgbClr val="C00000"/>
                </a:solidFill>
                <a:latin typeface="Times New Roman" panose="02020603050405020304" pitchFamily="18" charset="0"/>
                <a:cs typeface="Times New Roman" panose="02020603050405020304" pitchFamily="18" charset="0"/>
              </a:rPr>
              <a:t>tích</a:t>
            </a:r>
            <a:r>
              <a:rPr lang="en-GB" b="1" dirty="0">
                <a:solidFill>
                  <a:srgbClr val="C00000"/>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131 ha (</a:t>
            </a:r>
            <a:r>
              <a:rPr lang="en-GB" dirty="0" err="1">
                <a:latin typeface="Times New Roman" panose="02020603050405020304" pitchFamily="18" charset="0"/>
                <a:cs typeface="Times New Roman" panose="02020603050405020304" pitchFamily="18" charset="0"/>
              </a:rPr>
              <a:t>Giai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đoạn</a:t>
            </a:r>
            <a:r>
              <a:rPr lang="en-GB" dirty="0">
                <a:latin typeface="Times New Roman" panose="02020603050405020304" pitchFamily="18" charset="0"/>
                <a:cs typeface="Times New Roman" panose="02020603050405020304" pitchFamily="18" charset="0"/>
              </a:rPr>
              <a:t> 1)</a:t>
            </a:r>
          </a:p>
          <a:p>
            <a:pPr marL="285750" indent="-285750" algn="just">
              <a:spcAft>
                <a:spcPts val="300"/>
              </a:spcAft>
              <a:buFont typeface="Arial" panose="020B0604020202020204" pitchFamily="34" charset="0"/>
              <a:buChar char="•"/>
            </a:pPr>
            <a:r>
              <a:rPr lang="en-GB" b="1" dirty="0">
                <a:solidFill>
                  <a:srgbClr val="C00000"/>
                </a:solidFill>
                <a:latin typeface="Times New Roman" panose="02020603050405020304" pitchFamily="18" charset="0"/>
                <a:cs typeface="Times New Roman" panose="02020603050405020304" pitchFamily="18" charset="0"/>
              </a:rPr>
              <a:t> </a:t>
            </a:r>
            <a:r>
              <a:rPr lang="en-GB" b="1" dirty="0" err="1">
                <a:solidFill>
                  <a:srgbClr val="C00000"/>
                </a:solidFill>
                <a:latin typeface="Times New Roman" panose="02020603050405020304" pitchFamily="18" charset="0"/>
                <a:cs typeface="Times New Roman" panose="02020603050405020304" pitchFamily="18" charset="0"/>
              </a:rPr>
              <a:t>Tổng</a:t>
            </a:r>
            <a:r>
              <a:rPr lang="en-GB" b="1" dirty="0">
                <a:solidFill>
                  <a:srgbClr val="C00000"/>
                </a:solidFill>
                <a:latin typeface="Times New Roman" panose="02020603050405020304" pitchFamily="18" charset="0"/>
                <a:cs typeface="Times New Roman" panose="02020603050405020304" pitchFamily="18" charset="0"/>
              </a:rPr>
              <a:t> </a:t>
            </a:r>
            <a:r>
              <a:rPr lang="en-GB" b="1" dirty="0" err="1">
                <a:solidFill>
                  <a:srgbClr val="C00000"/>
                </a:solidFill>
                <a:latin typeface="Times New Roman" panose="02020603050405020304" pitchFamily="18" charset="0"/>
                <a:cs typeface="Times New Roman" panose="02020603050405020304" pitchFamily="18" charset="0"/>
              </a:rPr>
              <a:t>vốn</a:t>
            </a:r>
            <a:r>
              <a:rPr lang="en-GB" b="1" dirty="0">
                <a:solidFill>
                  <a:srgbClr val="C00000"/>
                </a:solidFill>
                <a:latin typeface="Times New Roman" panose="02020603050405020304" pitchFamily="18" charset="0"/>
                <a:cs typeface="Times New Roman" panose="02020603050405020304" pitchFamily="18" charset="0"/>
              </a:rPr>
              <a:t> </a:t>
            </a:r>
            <a:r>
              <a:rPr lang="en-GB" b="1" dirty="0" err="1">
                <a:solidFill>
                  <a:srgbClr val="C00000"/>
                </a:solidFill>
                <a:latin typeface="Times New Roman" panose="02020603050405020304" pitchFamily="18" charset="0"/>
                <a:cs typeface="Times New Roman" panose="02020603050405020304" pitchFamily="18" charset="0"/>
              </a:rPr>
              <a:t>đầu</a:t>
            </a:r>
            <a:r>
              <a:rPr lang="en-GB" b="1" dirty="0">
                <a:solidFill>
                  <a:srgbClr val="C00000"/>
                </a:solidFill>
                <a:latin typeface="Times New Roman" panose="02020603050405020304" pitchFamily="18" charset="0"/>
                <a:cs typeface="Times New Roman" panose="02020603050405020304" pitchFamily="18" charset="0"/>
              </a:rPr>
              <a:t> </a:t>
            </a:r>
            <a:r>
              <a:rPr lang="en-GB" b="1" dirty="0" err="1">
                <a:solidFill>
                  <a:srgbClr val="C00000"/>
                </a:solidFill>
                <a:latin typeface="Times New Roman" panose="02020603050405020304" pitchFamily="18" charset="0"/>
                <a:cs typeface="Times New Roman" panose="02020603050405020304" pitchFamily="18" charset="0"/>
              </a:rPr>
              <a:t>tư</a:t>
            </a:r>
            <a:r>
              <a:rPr lang="en-GB" b="1" dirty="0">
                <a:solidFill>
                  <a:srgbClr val="C00000"/>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47 </a:t>
            </a:r>
            <a:r>
              <a:rPr lang="en-GB" dirty="0" err="1">
                <a:latin typeface="Times New Roman" panose="02020603050405020304" pitchFamily="18" charset="0"/>
                <a:cs typeface="Times New Roman" panose="02020603050405020304" pitchFamily="18" charset="0"/>
              </a:rPr>
              <a:t>triệu</a:t>
            </a:r>
            <a:r>
              <a:rPr lang="en-GB" dirty="0">
                <a:latin typeface="Times New Roman" panose="02020603050405020304" pitchFamily="18" charset="0"/>
                <a:cs typeface="Times New Roman" panose="02020603050405020304" pitchFamily="18" charset="0"/>
              </a:rPr>
              <a:t> USD (</a:t>
            </a:r>
            <a:r>
              <a:rPr lang="en-GB" dirty="0" err="1">
                <a:latin typeface="Times New Roman" panose="02020603050405020304" pitchFamily="18" charset="0"/>
                <a:cs typeface="Times New Roman" panose="02020603050405020304" pitchFamily="18" charset="0"/>
              </a:rPr>
              <a:t>Giai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đoạn</a:t>
            </a:r>
            <a:r>
              <a:rPr lang="en-GB" dirty="0">
                <a:latin typeface="Times New Roman" panose="02020603050405020304" pitchFamily="18" charset="0"/>
                <a:cs typeface="Times New Roman" panose="02020603050405020304" pitchFamily="18" charset="0"/>
              </a:rPr>
              <a:t> 1)</a:t>
            </a:r>
          </a:p>
          <a:p>
            <a:pPr marL="285750" indent="-285750" algn="just">
              <a:spcAft>
                <a:spcPts val="300"/>
              </a:spcAft>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 </a:t>
            </a:r>
            <a:r>
              <a:rPr lang="en-GB" b="1" dirty="0" err="1">
                <a:solidFill>
                  <a:srgbClr val="C00000"/>
                </a:solidFill>
                <a:latin typeface="Times New Roman" panose="02020603050405020304" pitchFamily="18" charset="0"/>
                <a:cs typeface="Times New Roman" panose="02020603050405020304" pitchFamily="18" charset="0"/>
              </a:rPr>
              <a:t>Tầm</a:t>
            </a:r>
            <a:r>
              <a:rPr lang="en-GB" b="1" dirty="0">
                <a:solidFill>
                  <a:srgbClr val="C00000"/>
                </a:solidFill>
                <a:latin typeface="Times New Roman" panose="02020603050405020304" pitchFamily="18" charset="0"/>
                <a:cs typeface="Times New Roman" panose="02020603050405020304" pitchFamily="18" charset="0"/>
              </a:rPr>
              <a:t> </a:t>
            </a:r>
            <a:r>
              <a:rPr lang="en-GB" b="1" dirty="0" err="1">
                <a:solidFill>
                  <a:srgbClr val="C00000"/>
                </a:solidFill>
                <a:latin typeface="Times New Roman" panose="02020603050405020304" pitchFamily="18" charset="0"/>
                <a:cs typeface="Times New Roman" panose="02020603050405020304" pitchFamily="18" charset="0"/>
              </a:rPr>
              <a:t>nhìn</a:t>
            </a:r>
            <a:r>
              <a:rPr lang="en-GB" b="1" dirty="0">
                <a:solidFill>
                  <a:srgbClr val="C00000"/>
                </a:solidFill>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DITP sẽ trở thành một trong những cộng đồng phát triển CNTT tốt nhất Châu Á tại Thành phố Đà Nẵng theo mô hình Thung lũng Silicon của Hoa Kỳ</a:t>
            </a:r>
            <a:r>
              <a:rPr lang="en-GB" dirty="0">
                <a:latin typeface="Times New Roman" panose="02020603050405020304" pitchFamily="18" charset="0"/>
                <a:cs typeface="Times New Roman" panose="02020603050405020304" pitchFamily="18" charset="0"/>
              </a:rPr>
              <a:t>.</a:t>
            </a:r>
          </a:p>
          <a:p>
            <a:pPr marL="285750" indent="-285750" algn="just">
              <a:spcAft>
                <a:spcPts val="300"/>
              </a:spcAft>
              <a:buFont typeface="Arial" panose="020B0604020202020204" pitchFamily="34" charset="0"/>
              <a:buChar char="•"/>
            </a:pPr>
            <a:r>
              <a:rPr lang="en-GB" b="1" dirty="0" err="1">
                <a:solidFill>
                  <a:srgbClr val="C00000"/>
                </a:solidFill>
                <a:latin typeface="Times New Roman" panose="02020603050405020304" pitchFamily="18" charset="0"/>
                <a:cs typeface="Times New Roman" panose="02020603050405020304" pitchFamily="18" charset="0"/>
              </a:rPr>
              <a:t>Tình</a:t>
            </a:r>
            <a:r>
              <a:rPr lang="en-GB" b="1" dirty="0">
                <a:solidFill>
                  <a:srgbClr val="C00000"/>
                </a:solidFill>
                <a:latin typeface="Times New Roman" panose="02020603050405020304" pitchFamily="18" charset="0"/>
                <a:cs typeface="Times New Roman" panose="02020603050405020304" pitchFamily="18" charset="0"/>
              </a:rPr>
              <a:t> </a:t>
            </a:r>
            <a:r>
              <a:rPr lang="en-GB" b="1" dirty="0" err="1">
                <a:solidFill>
                  <a:srgbClr val="C00000"/>
                </a:solidFill>
                <a:latin typeface="Times New Roman" panose="02020603050405020304" pitchFamily="18" charset="0"/>
                <a:cs typeface="Times New Roman" panose="02020603050405020304" pitchFamily="18" charset="0"/>
              </a:rPr>
              <a:t>hình</a:t>
            </a:r>
            <a:r>
              <a:rPr lang="en-GB" b="1" dirty="0">
                <a:solidFill>
                  <a:srgbClr val="C00000"/>
                </a:solidFill>
                <a:latin typeface="Times New Roman" panose="02020603050405020304" pitchFamily="18" charset="0"/>
                <a:cs typeface="Times New Roman" panose="02020603050405020304" pitchFamily="18" charset="0"/>
              </a:rPr>
              <a:t> </a:t>
            </a:r>
            <a:r>
              <a:rPr lang="en-GB" b="1" dirty="0" err="1">
                <a:solidFill>
                  <a:srgbClr val="C00000"/>
                </a:solidFill>
                <a:latin typeface="Times New Roman" panose="02020603050405020304" pitchFamily="18" charset="0"/>
                <a:cs typeface="Times New Roman" panose="02020603050405020304" pitchFamily="18" charset="0"/>
              </a:rPr>
              <a:t>thu</a:t>
            </a:r>
            <a:r>
              <a:rPr lang="en-GB" b="1" dirty="0">
                <a:solidFill>
                  <a:srgbClr val="C00000"/>
                </a:solidFill>
                <a:latin typeface="Times New Roman" panose="02020603050405020304" pitchFamily="18" charset="0"/>
                <a:cs typeface="Times New Roman" panose="02020603050405020304" pitchFamily="18" charset="0"/>
              </a:rPr>
              <a:t> </a:t>
            </a:r>
            <a:r>
              <a:rPr lang="en-GB" b="1" dirty="0" err="1">
                <a:solidFill>
                  <a:srgbClr val="C00000"/>
                </a:solidFill>
                <a:latin typeface="Times New Roman" panose="02020603050405020304" pitchFamily="18" charset="0"/>
                <a:cs typeface="Times New Roman" panose="02020603050405020304" pitchFamily="18" charset="0"/>
              </a:rPr>
              <a:t>hút</a:t>
            </a:r>
            <a:r>
              <a:rPr lang="en-GB" b="1" dirty="0">
                <a:solidFill>
                  <a:srgbClr val="C00000"/>
                </a:solidFill>
                <a:latin typeface="Times New Roman" panose="02020603050405020304" pitchFamily="18" charset="0"/>
                <a:cs typeface="Times New Roman" panose="02020603050405020304" pitchFamily="18" charset="0"/>
              </a:rPr>
              <a:t> </a:t>
            </a:r>
            <a:r>
              <a:rPr lang="en-GB" b="1" dirty="0" err="1">
                <a:solidFill>
                  <a:srgbClr val="C00000"/>
                </a:solidFill>
                <a:latin typeface="Times New Roman" panose="02020603050405020304" pitchFamily="18" charset="0"/>
                <a:cs typeface="Times New Roman" panose="02020603050405020304" pitchFamily="18" charset="0"/>
              </a:rPr>
              <a:t>đầu</a:t>
            </a:r>
            <a:r>
              <a:rPr lang="en-GB" b="1" dirty="0">
                <a:solidFill>
                  <a:srgbClr val="C00000"/>
                </a:solidFill>
                <a:latin typeface="Times New Roman" panose="02020603050405020304" pitchFamily="18" charset="0"/>
                <a:cs typeface="Times New Roman" panose="02020603050405020304" pitchFamily="18" charset="0"/>
              </a:rPr>
              <a:t> </a:t>
            </a:r>
            <a:r>
              <a:rPr lang="en-GB" b="1" dirty="0" err="1">
                <a:solidFill>
                  <a:srgbClr val="C00000"/>
                </a:solidFill>
                <a:latin typeface="Times New Roman" panose="02020603050405020304" pitchFamily="18" charset="0"/>
                <a:cs typeface="Times New Roman" panose="02020603050405020304" pitchFamily="18" charset="0"/>
              </a:rPr>
              <a:t>tư</a:t>
            </a:r>
            <a:r>
              <a:rPr lang="en-GB" b="1" dirty="0">
                <a:solidFill>
                  <a:srgbClr val="C00000"/>
                </a:solidFill>
                <a:latin typeface="Times New Roman" panose="02020603050405020304" pitchFamily="18" charset="0"/>
                <a:cs typeface="Times New Roman" panose="02020603050405020304" pitchFamily="18" charset="0"/>
              </a:rPr>
              <a:t>: </a:t>
            </a:r>
            <a:r>
              <a:rPr lang="vi-VN" spc="50" dirty="0">
                <a:latin typeface="Times New Roman" panose="02020603050405020304" pitchFamily="18" charset="0"/>
                <a:cs typeface="Times New Roman" panose="02020603050405020304" pitchFamily="18" charset="0"/>
              </a:rPr>
              <a:t>05 dự án trong nước có vốn đăng ký 2.719 tỷ đồng </a:t>
            </a:r>
            <a:r>
              <a:rPr lang="vi-VN" i="1" spc="50" dirty="0">
                <a:latin typeface="Times New Roman" panose="02020603050405020304" pitchFamily="18" charset="0"/>
                <a:cs typeface="Times New Roman" panose="02020603050405020304" pitchFamily="18" charset="0"/>
              </a:rPr>
              <a:t>(116 triệu USD)</a:t>
            </a:r>
            <a:endParaRPr lang="en-GB" i="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998E752-6750-B6AF-8DC7-57912C0E81A9}"/>
              </a:ext>
            </a:extLst>
          </p:cNvPr>
          <p:cNvGrpSpPr/>
          <p:nvPr/>
        </p:nvGrpSpPr>
        <p:grpSpPr>
          <a:xfrm>
            <a:off x="609600" y="1115682"/>
            <a:ext cx="7004050" cy="4716016"/>
            <a:chOff x="184150" y="1230893"/>
            <a:chExt cx="7004050" cy="4716016"/>
          </a:xfrm>
        </p:grpSpPr>
        <p:pic>
          <p:nvPicPr>
            <p:cNvPr id="7" name="Picture 6">
              <a:extLst>
                <a:ext uri="{FF2B5EF4-FFF2-40B4-BE49-F238E27FC236}">
                  <a16:creationId xmlns:a16="http://schemas.microsoft.com/office/drawing/2014/main" id="{49E2EADF-7987-4D1E-A838-87695E925F16}"/>
                </a:ext>
              </a:extLst>
            </p:cNvPr>
            <p:cNvPicPr>
              <a:picLocks noChangeAspect="1"/>
            </p:cNvPicPr>
            <p:nvPr/>
          </p:nvPicPr>
          <p:blipFill rotWithShape="1">
            <a:blip r:embed="rId3">
              <a:extLst>
                <a:ext uri="{28A0092B-C50C-407E-A947-70E740481C1C}">
                  <a14:useLocalDpi xmlns:a14="http://schemas.microsoft.com/office/drawing/2010/main" val="0"/>
                </a:ext>
              </a:extLst>
            </a:blip>
            <a:srcRect l="5639" r="7435" b="8674"/>
            <a:stretch/>
          </p:blipFill>
          <p:spPr>
            <a:xfrm>
              <a:off x="236394" y="1275584"/>
              <a:ext cx="6899563" cy="4626635"/>
            </a:xfrm>
            <a:prstGeom prst="rect">
              <a:avLst/>
            </a:prstGeom>
          </p:spPr>
        </p:pic>
        <p:grpSp>
          <p:nvGrpSpPr>
            <p:cNvPr id="8" name="Group 7">
              <a:extLst>
                <a:ext uri="{FF2B5EF4-FFF2-40B4-BE49-F238E27FC236}">
                  <a16:creationId xmlns:a16="http://schemas.microsoft.com/office/drawing/2014/main" id="{05FF2891-E5F9-42AA-890E-CCD976A73140}"/>
                </a:ext>
              </a:extLst>
            </p:cNvPr>
            <p:cNvGrpSpPr/>
            <p:nvPr/>
          </p:nvGrpSpPr>
          <p:grpSpPr>
            <a:xfrm>
              <a:off x="184150" y="1230893"/>
              <a:ext cx="7004050" cy="4716016"/>
              <a:chOff x="400050" y="1115682"/>
              <a:chExt cx="7004050" cy="4716016"/>
            </a:xfrm>
          </p:grpSpPr>
          <p:cxnSp>
            <p:nvCxnSpPr>
              <p:cNvPr id="9" name="Straight Connector 8">
                <a:extLst>
                  <a:ext uri="{FF2B5EF4-FFF2-40B4-BE49-F238E27FC236}">
                    <a16:creationId xmlns:a16="http://schemas.microsoft.com/office/drawing/2014/main" id="{D485B575-31D7-49E0-B9C3-4AF0F28BEE79}"/>
                  </a:ext>
                </a:extLst>
              </p:cNvPr>
              <p:cNvCxnSpPr/>
              <p:nvPr/>
            </p:nvCxnSpPr>
            <p:spPr>
              <a:xfrm>
                <a:off x="400050" y="1115682"/>
                <a:ext cx="7004050"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A4658B2C-547B-4DB0-B280-68CEFE7FD520}"/>
                  </a:ext>
                </a:extLst>
              </p:cNvPr>
              <p:cNvCxnSpPr/>
              <p:nvPr/>
            </p:nvCxnSpPr>
            <p:spPr>
              <a:xfrm>
                <a:off x="7404100" y="1115682"/>
                <a:ext cx="0" cy="4716016"/>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7BA4237-2698-498C-A0C1-296B08676E9A}"/>
                  </a:ext>
                </a:extLst>
              </p:cNvPr>
              <p:cNvCxnSpPr/>
              <p:nvPr/>
            </p:nvCxnSpPr>
            <p:spPr>
              <a:xfrm flipH="1">
                <a:off x="400050" y="5831698"/>
                <a:ext cx="700405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BC983BE-83EC-4A66-82AE-237CFCBA9334}"/>
                  </a:ext>
                </a:extLst>
              </p:cNvPr>
              <p:cNvCxnSpPr/>
              <p:nvPr/>
            </p:nvCxnSpPr>
            <p:spPr>
              <a:xfrm flipV="1">
                <a:off x="400050" y="1115682"/>
                <a:ext cx="0" cy="4716016"/>
              </a:xfrm>
              <a:prstGeom prst="line">
                <a:avLst/>
              </a:prstGeom>
            </p:spPr>
            <p:style>
              <a:lnRef idx="1">
                <a:schemeClr val="dk1"/>
              </a:lnRef>
              <a:fillRef idx="0">
                <a:schemeClr val="dk1"/>
              </a:fillRef>
              <a:effectRef idx="0">
                <a:schemeClr val="dk1"/>
              </a:effectRef>
              <a:fontRef idx="minor">
                <a:schemeClr val="tx1"/>
              </a:fontRef>
            </p:style>
          </p:cxnSp>
        </p:grpSp>
      </p:grpSp>
      <p:sp>
        <p:nvSpPr>
          <p:cNvPr id="2" name="Title 1">
            <a:extLst>
              <a:ext uri="{FF2B5EF4-FFF2-40B4-BE49-F238E27FC236}">
                <a16:creationId xmlns:a16="http://schemas.microsoft.com/office/drawing/2014/main" id="{5B5E439D-E314-1986-F251-4C5A58253179}"/>
              </a:ext>
            </a:extLst>
          </p:cNvPr>
          <p:cNvSpPr>
            <a:spLocks noGrp="1"/>
          </p:cNvSpPr>
          <p:nvPr>
            <p:ph type="title"/>
          </p:nvPr>
        </p:nvSpPr>
        <p:spPr>
          <a:xfrm>
            <a:off x="609600" y="298773"/>
            <a:ext cx="9941781" cy="816908"/>
          </a:xfrm>
        </p:spPr>
        <p:txBody>
          <a:bodyPr>
            <a:normAutofit/>
          </a:bodyPr>
          <a:lstStyle/>
          <a:p>
            <a:r>
              <a:rPr lang="en-US" sz="1800" dirty="0">
                <a:solidFill>
                  <a:schemeClr val="tx1"/>
                </a:solidFill>
                <a:latin typeface="Times New Roman" panose="02020603050405020304" pitchFamily="18" charset="0"/>
                <a:cs typeface="Times New Roman" panose="02020603050405020304" pitchFamily="18" charset="0"/>
              </a:rPr>
              <a:t>C. KHU CÔNG NGHỆ THÔNG TIN TẬP TRUNG</a:t>
            </a:r>
          </a:p>
        </p:txBody>
      </p:sp>
      <p:sp>
        <p:nvSpPr>
          <p:cNvPr id="3" name="Rectangle 2">
            <a:extLst>
              <a:ext uri="{FF2B5EF4-FFF2-40B4-BE49-F238E27FC236}">
                <a16:creationId xmlns:a16="http://schemas.microsoft.com/office/drawing/2014/main" id="{C30D1D7A-3D37-AD98-3302-7B54D57E68D6}"/>
              </a:ext>
            </a:extLst>
          </p:cNvPr>
          <p:cNvSpPr/>
          <p:nvPr/>
        </p:nvSpPr>
        <p:spPr>
          <a:xfrm>
            <a:off x="10936941" y="322729"/>
            <a:ext cx="779930" cy="64545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250264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54D0A16-973D-42DD-9366-089FE0DC342E}"/>
              </a:ext>
            </a:extLst>
          </p:cNvPr>
          <p:cNvGrpSpPr/>
          <p:nvPr/>
        </p:nvGrpSpPr>
        <p:grpSpPr>
          <a:xfrm>
            <a:off x="1213201" y="4955522"/>
            <a:ext cx="9765598" cy="1579366"/>
            <a:chOff x="1166563" y="5258860"/>
            <a:chExt cx="9765598" cy="1579366"/>
          </a:xfrm>
        </p:grpSpPr>
        <p:sp>
          <p:nvSpPr>
            <p:cNvPr id="70" name="object 41">
              <a:extLst>
                <a:ext uri="{FF2B5EF4-FFF2-40B4-BE49-F238E27FC236}">
                  <a16:creationId xmlns:a16="http://schemas.microsoft.com/office/drawing/2014/main" id="{1142B6A6-C722-4E7D-8D09-FDE4CD0D0100}"/>
                </a:ext>
              </a:extLst>
            </p:cNvPr>
            <p:cNvSpPr/>
            <p:nvPr/>
          </p:nvSpPr>
          <p:spPr>
            <a:xfrm>
              <a:off x="1166563" y="5258860"/>
              <a:ext cx="9749875" cy="138948"/>
            </a:xfrm>
            <a:custGeom>
              <a:avLst/>
              <a:gdLst/>
              <a:ahLst/>
              <a:cxnLst/>
              <a:rect l="l" t="t" r="r" b="b"/>
              <a:pathLst>
                <a:path w="1978660">
                  <a:moveTo>
                    <a:pt x="0" y="0"/>
                  </a:moveTo>
                  <a:lnTo>
                    <a:pt x="1978101"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400">
                <a:latin typeface="Calibri" panose="020F0502020204030204" pitchFamily="34" charset="0"/>
                <a:cs typeface="Calibri" panose="020F0502020204030204" pitchFamily="34" charset="0"/>
              </a:endParaRPr>
            </a:p>
          </p:txBody>
        </p:sp>
        <p:sp>
          <p:nvSpPr>
            <p:cNvPr id="71" name="object 41">
              <a:extLst>
                <a:ext uri="{FF2B5EF4-FFF2-40B4-BE49-F238E27FC236}">
                  <a16:creationId xmlns:a16="http://schemas.microsoft.com/office/drawing/2014/main" id="{36818ABD-673E-4294-AFE5-6A3F8E9B94D4}"/>
                </a:ext>
              </a:extLst>
            </p:cNvPr>
            <p:cNvSpPr/>
            <p:nvPr/>
          </p:nvSpPr>
          <p:spPr>
            <a:xfrm>
              <a:off x="1182286" y="6699278"/>
              <a:ext cx="9749875" cy="138948"/>
            </a:xfrm>
            <a:custGeom>
              <a:avLst/>
              <a:gdLst/>
              <a:ahLst/>
              <a:cxnLst/>
              <a:rect l="l" t="t" r="r" b="b"/>
              <a:pathLst>
                <a:path w="1978660">
                  <a:moveTo>
                    <a:pt x="0" y="0"/>
                  </a:moveTo>
                  <a:lnTo>
                    <a:pt x="1978101"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400">
                <a:latin typeface="Calibri" panose="020F0502020204030204" pitchFamily="34" charset="0"/>
                <a:cs typeface="Calibri" panose="020F0502020204030204" pitchFamily="34" charset="0"/>
              </a:endParaRPr>
            </a:p>
          </p:txBody>
        </p:sp>
        <p:pic>
          <p:nvPicPr>
            <p:cNvPr id="1026" name="Picture 2" descr="CÔNG TY KEY TRONIC VIET NAM">
              <a:extLst>
                <a:ext uri="{FF2B5EF4-FFF2-40B4-BE49-F238E27FC236}">
                  <a16:creationId xmlns:a16="http://schemas.microsoft.com/office/drawing/2014/main" id="{7FABDFC4-749A-4F81-9949-CF85B1F5A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286" y="5439413"/>
              <a:ext cx="1826019" cy="4387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à Nẵng/Quảng Nam] Nhà Máy Bia Heineken Tuyển Dụng Planning Team ...">
              <a:extLst>
                <a:ext uri="{FF2B5EF4-FFF2-40B4-BE49-F238E27FC236}">
                  <a16:creationId xmlns:a16="http://schemas.microsoft.com/office/drawing/2014/main" id="{7DE9D2C4-44F9-4B73-8B3C-2D7D02B956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9034" y="5895979"/>
              <a:ext cx="1663339" cy="6930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DE7FBC7-764E-4981-B476-EDBFF7684E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7992" y="5471820"/>
              <a:ext cx="2231608" cy="3364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ào tạo hệ thống quản lý năng lượng tiêu chuẩn ISO 50001:2011 ...">
              <a:extLst>
                <a:ext uri="{FF2B5EF4-FFF2-40B4-BE49-F238E27FC236}">
                  <a16:creationId xmlns:a16="http://schemas.microsoft.com/office/drawing/2014/main" id="{D0DAB122-1890-4156-968A-2EA8D07330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2375" y="5920387"/>
              <a:ext cx="597079" cy="5970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94EFCB53-2C9D-4BB8-8139-06C698B718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3152" y="5893814"/>
              <a:ext cx="1350619" cy="7503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186E4B7-8233-470D-A305-CD5F88026C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5990" y="5426610"/>
              <a:ext cx="1275562" cy="451549"/>
            </a:xfrm>
            <a:prstGeom prst="rect">
              <a:avLst/>
            </a:prstGeom>
          </p:spPr>
        </p:pic>
        <p:pic>
          <p:nvPicPr>
            <p:cNvPr id="8" name="Picture 6" descr="Working at Tan Chong Industrial Equipment | Glassdoor">
              <a:extLst>
                <a:ext uri="{FF2B5EF4-FFF2-40B4-BE49-F238E27FC236}">
                  <a16:creationId xmlns:a16="http://schemas.microsoft.com/office/drawing/2014/main" id="{6A9D6E64-8CDC-4AB5-9F25-0660AA09FC3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2171" b="30785"/>
            <a:stretch/>
          </p:blipFill>
          <p:spPr bwMode="auto">
            <a:xfrm>
              <a:off x="8481209" y="5416501"/>
              <a:ext cx="1431757" cy="5303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ông ty cổ phần Thủy Sản và Thương Mại Thuận Phước tuyển dụng 6424 ...">
              <a:extLst>
                <a:ext uri="{FF2B5EF4-FFF2-40B4-BE49-F238E27FC236}">
                  <a16:creationId xmlns:a16="http://schemas.microsoft.com/office/drawing/2014/main" id="{21297DD0-5675-4736-8836-75460B378C0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45414" y="5871378"/>
              <a:ext cx="608429" cy="6084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ập đoàn Công nghiệp Cao su Việt Nam – Wikipedia tiếng Việt">
              <a:extLst>
                <a:ext uri="{FF2B5EF4-FFF2-40B4-BE49-F238E27FC236}">
                  <a16:creationId xmlns:a16="http://schemas.microsoft.com/office/drawing/2014/main" id="{7E968B31-73B6-4C74-8327-1EE9D68ADB3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53319" y="5878159"/>
              <a:ext cx="608429" cy="608429"/>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0" name="Table 29">
            <a:extLst>
              <a:ext uri="{FF2B5EF4-FFF2-40B4-BE49-F238E27FC236}">
                <a16:creationId xmlns:a16="http://schemas.microsoft.com/office/drawing/2014/main" id="{1DDBB8AE-0287-48E2-AE64-6DF232B03F4E}"/>
              </a:ext>
            </a:extLst>
          </p:cNvPr>
          <p:cNvGraphicFramePr>
            <a:graphicFrameLocks noGrp="1"/>
          </p:cNvGraphicFramePr>
          <p:nvPr>
            <p:extLst>
              <p:ext uri="{D42A27DB-BD31-4B8C-83A1-F6EECF244321}">
                <p14:modId xmlns:p14="http://schemas.microsoft.com/office/powerpoint/2010/main" val="1700511999"/>
              </p:ext>
            </p:extLst>
          </p:nvPr>
        </p:nvGraphicFramePr>
        <p:xfrm>
          <a:off x="623640" y="1296887"/>
          <a:ext cx="7900311" cy="2863177"/>
        </p:xfrm>
        <a:graphic>
          <a:graphicData uri="http://schemas.openxmlformats.org/drawingml/2006/table">
            <a:tbl>
              <a:tblPr firstRow="1" firstCol="1" bandRow="1">
                <a:tableStyleId>{5940675A-B579-460E-94D1-54222C63F5DA}</a:tableStyleId>
              </a:tblPr>
              <a:tblGrid>
                <a:gridCol w="590550">
                  <a:extLst>
                    <a:ext uri="{9D8B030D-6E8A-4147-A177-3AD203B41FA5}">
                      <a16:colId xmlns:a16="http://schemas.microsoft.com/office/drawing/2014/main" val="4257803014"/>
                    </a:ext>
                  </a:extLst>
                </a:gridCol>
                <a:gridCol w="3025301">
                  <a:extLst>
                    <a:ext uri="{9D8B030D-6E8A-4147-A177-3AD203B41FA5}">
                      <a16:colId xmlns:a16="http://schemas.microsoft.com/office/drawing/2014/main" val="2416003220"/>
                    </a:ext>
                  </a:extLst>
                </a:gridCol>
                <a:gridCol w="1929647">
                  <a:extLst>
                    <a:ext uri="{9D8B030D-6E8A-4147-A177-3AD203B41FA5}">
                      <a16:colId xmlns:a16="http://schemas.microsoft.com/office/drawing/2014/main" val="2595943387"/>
                    </a:ext>
                  </a:extLst>
                </a:gridCol>
                <a:gridCol w="2354813">
                  <a:extLst>
                    <a:ext uri="{9D8B030D-6E8A-4147-A177-3AD203B41FA5}">
                      <a16:colId xmlns:a16="http://schemas.microsoft.com/office/drawing/2014/main" val="1735792787"/>
                    </a:ext>
                  </a:extLst>
                </a:gridCol>
              </a:tblGrid>
              <a:tr h="508960">
                <a:tc>
                  <a:txBody>
                    <a:bodyPr/>
                    <a:lstStyle/>
                    <a:p>
                      <a:pPr algn="ctr">
                        <a:lnSpc>
                          <a:spcPct val="107000"/>
                        </a:lnSpc>
                        <a:spcBef>
                          <a:spcPts val="100"/>
                        </a:spcBef>
                        <a:spcAft>
                          <a:spcPts val="10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TT</a:t>
                      </a:r>
                      <a:endParaRPr lang="en-GB"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07000"/>
                        </a:lnSpc>
                        <a:spcBef>
                          <a:spcPts val="100"/>
                        </a:spcBef>
                        <a:spcAft>
                          <a:spcPts val="100"/>
                        </a:spcAft>
                      </a:pPr>
                      <a:r>
                        <a:rPr lang="en-US" sz="1800" b="1" dirty="0" err="1">
                          <a:solidFill>
                            <a:schemeClr val="tx1"/>
                          </a:solidFill>
                          <a:effectLst/>
                          <a:latin typeface="Times New Roman" panose="02020603050405020304" pitchFamily="18" charset="0"/>
                          <a:cs typeface="Times New Roman" panose="02020603050405020304" pitchFamily="18" charset="0"/>
                        </a:rPr>
                        <a:t>Tên</a:t>
                      </a:r>
                      <a:r>
                        <a:rPr lang="en-US" sz="1800" b="1" baseline="0" dirty="0">
                          <a:solidFill>
                            <a:schemeClr val="tx1"/>
                          </a:solidFill>
                          <a:effectLst/>
                          <a:latin typeface="Times New Roman" panose="02020603050405020304" pitchFamily="18" charset="0"/>
                          <a:cs typeface="Times New Roman" panose="02020603050405020304" pitchFamily="18" charset="0"/>
                        </a:rPr>
                        <a:t> </a:t>
                      </a:r>
                      <a:r>
                        <a:rPr lang="en-US" sz="1800" b="1" baseline="0" dirty="0" err="1">
                          <a:solidFill>
                            <a:schemeClr val="tx1"/>
                          </a:solidFill>
                          <a:effectLst/>
                          <a:latin typeface="Times New Roman" panose="02020603050405020304" pitchFamily="18" charset="0"/>
                          <a:cs typeface="Times New Roman" panose="02020603050405020304" pitchFamily="18" charset="0"/>
                        </a:rPr>
                        <a:t>Khu</a:t>
                      </a:r>
                      <a:r>
                        <a:rPr lang="en-US" sz="1800" b="1" baseline="0" dirty="0">
                          <a:solidFill>
                            <a:schemeClr val="tx1"/>
                          </a:solidFill>
                          <a:effectLst/>
                          <a:latin typeface="Times New Roman" panose="02020603050405020304" pitchFamily="18" charset="0"/>
                          <a:cs typeface="Times New Roman" panose="02020603050405020304" pitchFamily="18" charset="0"/>
                        </a:rPr>
                        <a:t> </a:t>
                      </a:r>
                      <a:r>
                        <a:rPr lang="en-US" sz="1800" b="1" baseline="0" dirty="0" err="1">
                          <a:solidFill>
                            <a:schemeClr val="tx1"/>
                          </a:solidFill>
                          <a:effectLst/>
                          <a:latin typeface="Times New Roman" panose="02020603050405020304" pitchFamily="18" charset="0"/>
                          <a:cs typeface="Times New Roman" panose="02020603050405020304" pitchFamily="18" charset="0"/>
                        </a:rPr>
                        <a:t>công</a:t>
                      </a:r>
                      <a:r>
                        <a:rPr lang="en-US" sz="1800" b="1" baseline="0" dirty="0">
                          <a:solidFill>
                            <a:schemeClr val="tx1"/>
                          </a:solidFill>
                          <a:effectLst/>
                          <a:latin typeface="Times New Roman" panose="02020603050405020304" pitchFamily="18" charset="0"/>
                          <a:cs typeface="Times New Roman" panose="02020603050405020304" pitchFamily="18" charset="0"/>
                        </a:rPr>
                        <a:t> </a:t>
                      </a:r>
                      <a:r>
                        <a:rPr lang="en-US" sz="1800" b="1" baseline="0" dirty="0" err="1">
                          <a:solidFill>
                            <a:schemeClr val="tx1"/>
                          </a:solidFill>
                          <a:effectLst/>
                          <a:latin typeface="Times New Roman" panose="02020603050405020304" pitchFamily="18" charset="0"/>
                          <a:cs typeface="Times New Roman" panose="02020603050405020304" pitchFamily="18" charset="0"/>
                        </a:rPr>
                        <a:t>nghiệp</a:t>
                      </a:r>
                      <a:endParaRPr lang="en-US" sz="1800" b="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07000"/>
                        </a:lnSpc>
                        <a:spcBef>
                          <a:spcPts val="100"/>
                        </a:spcBef>
                        <a:spcAft>
                          <a:spcPts val="100"/>
                        </a:spcAft>
                      </a:pPr>
                      <a:r>
                        <a:rPr lang="en-US" sz="1800" b="1" dirty="0" err="1">
                          <a:solidFill>
                            <a:schemeClr val="tx1"/>
                          </a:solidFill>
                          <a:effectLst/>
                          <a:latin typeface="Times New Roman" panose="02020603050405020304" pitchFamily="18" charset="0"/>
                          <a:cs typeface="Times New Roman" panose="02020603050405020304" pitchFamily="18" charset="0"/>
                        </a:rPr>
                        <a:t>Tổng</a:t>
                      </a:r>
                      <a:r>
                        <a:rPr lang="en-US" sz="1800" b="1" baseline="0" dirty="0">
                          <a:solidFill>
                            <a:schemeClr val="tx1"/>
                          </a:solidFill>
                          <a:effectLst/>
                          <a:latin typeface="Times New Roman" panose="02020603050405020304" pitchFamily="18" charset="0"/>
                          <a:cs typeface="Times New Roman" panose="02020603050405020304" pitchFamily="18" charset="0"/>
                        </a:rPr>
                        <a:t> </a:t>
                      </a:r>
                      <a:r>
                        <a:rPr lang="en-US" sz="1800" b="1" baseline="0" dirty="0" err="1">
                          <a:solidFill>
                            <a:schemeClr val="tx1"/>
                          </a:solidFill>
                          <a:effectLst/>
                          <a:latin typeface="Times New Roman" panose="02020603050405020304" pitchFamily="18" charset="0"/>
                          <a:cs typeface="Times New Roman" panose="02020603050405020304" pitchFamily="18" charset="0"/>
                        </a:rPr>
                        <a:t>diện</a:t>
                      </a:r>
                      <a:r>
                        <a:rPr lang="en-US" sz="1800" b="1" baseline="0" dirty="0">
                          <a:solidFill>
                            <a:schemeClr val="tx1"/>
                          </a:solidFill>
                          <a:effectLst/>
                          <a:latin typeface="Times New Roman" panose="02020603050405020304" pitchFamily="18" charset="0"/>
                          <a:cs typeface="Times New Roman" panose="02020603050405020304" pitchFamily="18" charset="0"/>
                        </a:rPr>
                        <a:t> </a:t>
                      </a:r>
                      <a:r>
                        <a:rPr lang="en-US" sz="1800" b="1" baseline="0" dirty="0" err="1">
                          <a:solidFill>
                            <a:schemeClr val="tx1"/>
                          </a:solidFill>
                          <a:effectLst/>
                          <a:latin typeface="Times New Roman" panose="02020603050405020304" pitchFamily="18" charset="0"/>
                          <a:cs typeface="Times New Roman" panose="02020603050405020304" pitchFamily="18" charset="0"/>
                        </a:rPr>
                        <a:t>tích</a:t>
                      </a:r>
                      <a:r>
                        <a:rPr lang="en-US" sz="1800" b="1" dirty="0">
                          <a:solidFill>
                            <a:schemeClr val="tx1"/>
                          </a:solidFill>
                          <a:effectLst/>
                          <a:latin typeface="Times New Roman" panose="02020603050405020304" pitchFamily="18" charset="0"/>
                          <a:cs typeface="Times New Roman" panose="02020603050405020304" pitchFamily="18" charset="0"/>
                        </a:rPr>
                        <a:t> (ha)</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07000"/>
                        </a:lnSpc>
                        <a:spcBef>
                          <a:spcPts val="100"/>
                        </a:spcBef>
                        <a:spcAft>
                          <a:spcPts val="100"/>
                        </a:spcAft>
                      </a:pPr>
                      <a:r>
                        <a:rPr lang="en-US" sz="1800" b="1" dirty="0" err="1">
                          <a:solidFill>
                            <a:schemeClr val="tx1"/>
                          </a:solidFill>
                          <a:effectLst/>
                          <a:latin typeface="Times New Roman" panose="02020603050405020304" pitchFamily="18" charset="0"/>
                          <a:cs typeface="Times New Roman" panose="02020603050405020304" pitchFamily="18" charset="0"/>
                        </a:rPr>
                        <a:t>Tỷ</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lệ</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lấp</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đầy</a:t>
                      </a:r>
                      <a:r>
                        <a:rPr lang="en-US" sz="1800" b="1" dirty="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10796904"/>
                  </a:ext>
                </a:extLst>
              </a:tr>
              <a:tr h="312374">
                <a:tc>
                  <a:txBody>
                    <a:bodyPr/>
                    <a:lstStyle/>
                    <a:p>
                      <a:pPr algn="ctr">
                        <a:lnSpc>
                          <a:spcPct val="107000"/>
                        </a:lnSpc>
                        <a:spcBef>
                          <a:spcPts val="100"/>
                        </a:spcBef>
                        <a:spcAft>
                          <a:spcPts val="100"/>
                        </a:spcAft>
                      </a:pPr>
                      <a:r>
                        <a:rPr lang="en-US" sz="1800">
                          <a:effectLst/>
                          <a:latin typeface="Times New Roman" panose="02020603050405020304" pitchFamily="18" charset="0"/>
                          <a:cs typeface="Times New Roman" panose="02020603050405020304" pitchFamily="18" charset="0"/>
                        </a:rPr>
                        <a:t>1</a:t>
                      </a:r>
                      <a:endParaRPr lang="en-GB"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100"/>
                        </a:spcBef>
                        <a:spcAft>
                          <a:spcPts val="100"/>
                        </a:spcAft>
                      </a:pPr>
                      <a:r>
                        <a:rPr lang="en-US" sz="1800" dirty="0" err="1">
                          <a:effectLst/>
                          <a:latin typeface="Times New Roman" panose="02020603050405020304" pitchFamily="18" charset="0"/>
                          <a:ea typeface="+mn-ea"/>
                          <a:cs typeface="Times New Roman" panose="02020603050405020304" pitchFamily="18" charset="0"/>
                        </a:rPr>
                        <a:t>Đà</a:t>
                      </a:r>
                      <a:r>
                        <a:rPr lang="en-US" sz="1800" baseline="0" dirty="0">
                          <a:effectLst/>
                          <a:latin typeface="Times New Roman" panose="02020603050405020304" pitchFamily="18" charset="0"/>
                          <a:ea typeface="+mn-ea"/>
                          <a:cs typeface="Times New Roman" panose="02020603050405020304" pitchFamily="18" charset="0"/>
                        </a:rPr>
                        <a:t> </a:t>
                      </a:r>
                      <a:r>
                        <a:rPr lang="en-US" sz="1800" baseline="0" dirty="0" err="1">
                          <a:effectLst/>
                          <a:latin typeface="Times New Roman" panose="02020603050405020304" pitchFamily="18" charset="0"/>
                          <a:ea typeface="+mn-ea"/>
                          <a:cs typeface="Times New Roman" panose="02020603050405020304" pitchFamily="18" charset="0"/>
                        </a:rPr>
                        <a:t>Nẵng</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100"/>
                        </a:spcBef>
                        <a:spcAft>
                          <a:spcPts val="100"/>
                        </a:spcAft>
                      </a:pPr>
                      <a:r>
                        <a:rPr lang="en-US" sz="1800" dirty="0">
                          <a:effectLst/>
                          <a:latin typeface="Times New Roman" panose="02020603050405020304" pitchFamily="18" charset="0"/>
                          <a:cs typeface="Times New Roman" panose="02020603050405020304" pitchFamily="18" charset="0"/>
                        </a:rPr>
                        <a:t>50.1</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100"/>
                        </a:spcBef>
                        <a:spcAft>
                          <a:spcPts val="100"/>
                        </a:spcAft>
                      </a:pPr>
                      <a:r>
                        <a:rPr lang="en-US" sz="1800">
                          <a:effectLst/>
                          <a:latin typeface="Times New Roman" panose="02020603050405020304" pitchFamily="18" charset="0"/>
                          <a:cs typeface="Times New Roman" panose="02020603050405020304" pitchFamily="18" charset="0"/>
                        </a:rPr>
                        <a:t>100</a:t>
                      </a:r>
                      <a:endParaRPr lang="en-GB"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41889718"/>
                  </a:ext>
                </a:extLst>
              </a:tr>
              <a:tr h="312374">
                <a:tc>
                  <a:txBody>
                    <a:bodyPr/>
                    <a:lstStyle/>
                    <a:p>
                      <a:pPr algn="ctr">
                        <a:lnSpc>
                          <a:spcPct val="107000"/>
                        </a:lnSpc>
                        <a:spcBef>
                          <a:spcPts val="100"/>
                        </a:spcBef>
                        <a:spcAft>
                          <a:spcPts val="100"/>
                        </a:spcAft>
                      </a:pPr>
                      <a:r>
                        <a:rPr lang="en-US" sz="1800">
                          <a:effectLst/>
                          <a:latin typeface="Times New Roman" panose="02020603050405020304" pitchFamily="18" charset="0"/>
                          <a:cs typeface="Times New Roman" panose="02020603050405020304" pitchFamily="18" charset="0"/>
                        </a:rPr>
                        <a:t>2</a:t>
                      </a:r>
                      <a:endParaRPr lang="en-GB"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100"/>
                        </a:spcBef>
                        <a:spcAft>
                          <a:spcPts val="100"/>
                        </a:spcAft>
                      </a:pPr>
                      <a:r>
                        <a:rPr lang="en-US" sz="1800" dirty="0" err="1">
                          <a:effectLst/>
                          <a:latin typeface="Times New Roman" panose="02020603050405020304" pitchFamily="18" charset="0"/>
                          <a:cs typeface="Times New Roman" panose="02020603050405020304" pitchFamily="18" charset="0"/>
                        </a:rPr>
                        <a:t>Hòa</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Khánh</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100"/>
                        </a:spcBef>
                        <a:spcAft>
                          <a:spcPts val="100"/>
                        </a:spcAft>
                      </a:pPr>
                      <a:r>
                        <a:rPr lang="en-US" sz="1800" dirty="0">
                          <a:effectLst/>
                          <a:latin typeface="Times New Roman" panose="02020603050405020304" pitchFamily="18" charset="0"/>
                          <a:cs typeface="Times New Roman" panose="02020603050405020304" pitchFamily="18" charset="0"/>
                        </a:rPr>
                        <a:t>394</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100"/>
                        </a:spcBef>
                        <a:spcAft>
                          <a:spcPts val="100"/>
                        </a:spcAft>
                      </a:pPr>
                      <a:r>
                        <a:rPr lang="en-US" sz="1800">
                          <a:effectLst/>
                          <a:latin typeface="Times New Roman" panose="02020603050405020304" pitchFamily="18" charset="0"/>
                          <a:cs typeface="Times New Roman" panose="02020603050405020304" pitchFamily="18" charset="0"/>
                        </a:rPr>
                        <a:t>100</a:t>
                      </a:r>
                      <a:endParaRPr lang="en-GB"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2385957"/>
                  </a:ext>
                </a:extLst>
              </a:tr>
              <a:tr h="312374">
                <a:tc>
                  <a:txBody>
                    <a:bodyPr/>
                    <a:lstStyle/>
                    <a:p>
                      <a:pPr algn="ctr">
                        <a:lnSpc>
                          <a:spcPct val="107000"/>
                        </a:lnSpc>
                        <a:spcBef>
                          <a:spcPts val="100"/>
                        </a:spcBef>
                        <a:spcAft>
                          <a:spcPts val="100"/>
                        </a:spcAft>
                      </a:pPr>
                      <a:r>
                        <a:rPr lang="en-US" sz="1800">
                          <a:effectLst/>
                          <a:latin typeface="Times New Roman" panose="02020603050405020304" pitchFamily="18" charset="0"/>
                          <a:cs typeface="Times New Roman" panose="02020603050405020304" pitchFamily="18" charset="0"/>
                        </a:rPr>
                        <a:t>3</a:t>
                      </a:r>
                      <a:endParaRPr lang="en-GB"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100"/>
                        </a:spcBef>
                        <a:spcAft>
                          <a:spcPts val="100"/>
                        </a:spcAft>
                      </a:pPr>
                      <a:r>
                        <a:rPr lang="en-US" sz="1800" dirty="0" err="1">
                          <a:effectLst/>
                          <a:latin typeface="Times New Roman" panose="02020603050405020304" pitchFamily="18" charset="0"/>
                          <a:cs typeface="Times New Roman" panose="02020603050405020304" pitchFamily="18" charset="0"/>
                        </a:rPr>
                        <a:t>Liên</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Chiểu</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100"/>
                        </a:spcBef>
                        <a:spcAft>
                          <a:spcPts val="100"/>
                        </a:spcAft>
                      </a:pPr>
                      <a:r>
                        <a:rPr lang="en-US" sz="1800" dirty="0">
                          <a:effectLst/>
                          <a:latin typeface="Times New Roman" panose="02020603050405020304" pitchFamily="18" charset="0"/>
                          <a:cs typeface="Times New Roman" panose="02020603050405020304" pitchFamily="18" charset="0"/>
                        </a:rPr>
                        <a:t>289.35</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100"/>
                        </a:spcBef>
                        <a:spcAft>
                          <a:spcPts val="100"/>
                        </a:spcAft>
                      </a:pPr>
                      <a:r>
                        <a:rPr lang="en-US" sz="1800" dirty="0">
                          <a:effectLst/>
                          <a:latin typeface="Times New Roman" panose="02020603050405020304" pitchFamily="18" charset="0"/>
                          <a:cs typeface="Times New Roman" panose="02020603050405020304" pitchFamily="18" charset="0"/>
                        </a:rPr>
                        <a:t>60</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92306032"/>
                  </a:ext>
                </a:extLst>
              </a:tr>
              <a:tr h="312374">
                <a:tc>
                  <a:txBody>
                    <a:bodyPr/>
                    <a:lstStyle/>
                    <a:p>
                      <a:pPr algn="ctr">
                        <a:lnSpc>
                          <a:spcPct val="107000"/>
                        </a:lnSpc>
                        <a:spcBef>
                          <a:spcPts val="100"/>
                        </a:spcBef>
                        <a:spcAft>
                          <a:spcPts val="100"/>
                        </a:spcAft>
                      </a:pPr>
                      <a:r>
                        <a:rPr lang="en-US" sz="1800">
                          <a:effectLst/>
                          <a:latin typeface="Times New Roman" panose="02020603050405020304" pitchFamily="18" charset="0"/>
                          <a:cs typeface="Times New Roman" panose="02020603050405020304" pitchFamily="18" charset="0"/>
                        </a:rPr>
                        <a:t>4</a:t>
                      </a:r>
                      <a:endParaRPr lang="en-GB"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100"/>
                        </a:spcBef>
                        <a:spcAft>
                          <a:spcPts val="100"/>
                        </a:spcAft>
                      </a:pPr>
                      <a:r>
                        <a:rPr lang="en-US" sz="1800" dirty="0" err="1">
                          <a:effectLst/>
                          <a:latin typeface="Times New Roman" panose="02020603050405020304" pitchFamily="18" charset="0"/>
                          <a:cs typeface="Times New Roman" panose="02020603050405020304" pitchFamily="18" charset="0"/>
                        </a:rPr>
                        <a:t>Hòa</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Cầm</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100"/>
                        </a:spcBef>
                        <a:spcAft>
                          <a:spcPts val="100"/>
                        </a:spcAft>
                      </a:pPr>
                      <a:r>
                        <a:rPr lang="en-US" sz="1800">
                          <a:effectLst/>
                          <a:latin typeface="Times New Roman" panose="02020603050405020304" pitchFamily="18" charset="0"/>
                          <a:cs typeface="Times New Roman" panose="02020603050405020304" pitchFamily="18" charset="0"/>
                        </a:rPr>
                        <a:t>149.84</a:t>
                      </a:r>
                      <a:endParaRPr lang="en-GB"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100"/>
                        </a:spcBef>
                        <a:spcAft>
                          <a:spcPts val="100"/>
                        </a:spcAft>
                      </a:pPr>
                      <a:r>
                        <a:rPr lang="en-US" sz="1800" dirty="0">
                          <a:effectLst/>
                          <a:latin typeface="Times New Roman" panose="02020603050405020304" pitchFamily="18" charset="0"/>
                          <a:cs typeface="Times New Roman" panose="02020603050405020304" pitchFamily="18" charset="0"/>
                        </a:rPr>
                        <a:t>87.27</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51194578"/>
                  </a:ext>
                </a:extLst>
              </a:tr>
              <a:tr h="312374">
                <a:tc>
                  <a:txBody>
                    <a:bodyPr/>
                    <a:lstStyle/>
                    <a:p>
                      <a:pPr algn="ctr">
                        <a:lnSpc>
                          <a:spcPct val="107000"/>
                        </a:lnSpc>
                        <a:spcBef>
                          <a:spcPts val="100"/>
                        </a:spcBef>
                        <a:spcAft>
                          <a:spcPts val="100"/>
                        </a:spcAft>
                      </a:pPr>
                      <a:r>
                        <a:rPr lang="en-US" sz="1800">
                          <a:effectLst/>
                          <a:latin typeface="Times New Roman" panose="02020603050405020304" pitchFamily="18" charset="0"/>
                          <a:cs typeface="Times New Roman" panose="02020603050405020304" pitchFamily="18" charset="0"/>
                        </a:rPr>
                        <a:t>5</a:t>
                      </a:r>
                      <a:endParaRPr lang="en-GB"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100"/>
                        </a:spcBef>
                        <a:spcAft>
                          <a:spcPts val="10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a:effectLst/>
                          <a:latin typeface="Times New Roman" panose="02020603050405020304" pitchFamily="18" charset="0"/>
                          <a:ea typeface="Calibri" panose="020F0502020204030204" pitchFamily="34" charset="0"/>
                          <a:cs typeface="Times New Roman" panose="02020603050405020304" pitchFamily="18" charset="0"/>
                        </a:rPr>
                        <a:t>Khánh</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a:effectLst/>
                          <a:latin typeface="Times New Roman" panose="02020603050405020304" pitchFamily="18" charset="0"/>
                          <a:ea typeface="Calibri" panose="020F0502020204030204" pitchFamily="34" charset="0"/>
                          <a:cs typeface="Times New Roman" panose="02020603050405020304" pitchFamily="18" charset="0"/>
                        </a:rPr>
                        <a:t>rộng</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100"/>
                        </a:spcBef>
                        <a:spcAft>
                          <a:spcPts val="100"/>
                        </a:spcAft>
                      </a:pPr>
                      <a:r>
                        <a:rPr lang="en-US" sz="1800" dirty="0">
                          <a:effectLst/>
                          <a:latin typeface="Times New Roman" panose="02020603050405020304" pitchFamily="18" charset="0"/>
                          <a:cs typeface="Times New Roman" panose="02020603050405020304" pitchFamily="18" charset="0"/>
                        </a:rPr>
                        <a:t>132.6</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100"/>
                        </a:spcBef>
                        <a:spcAft>
                          <a:spcPts val="100"/>
                        </a:spcAft>
                      </a:pPr>
                      <a:r>
                        <a:rPr lang="en-US" sz="1800" dirty="0">
                          <a:effectLst/>
                          <a:latin typeface="Times New Roman" panose="02020603050405020304" pitchFamily="18" charset="0"/>
                          <a:cs typeface="Times New Roman" panose="02020603050405020304" pitchFamily="18" charset="0"/>
                        </a:rPr>
                        <a:t>100</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31875739"/>
                  </a:ext>
                </a:extLst>
              </a:tr>
              <a:tr h="312374">
                <a:tc>
                  <a:txBody>
                    <a:bodyPr/>
                    <a:lstStyle/>
                    <a:p>
                      <a:pPr algn="ctr">
                        <a:lnSpc>
                          <a:spcPct val="107000"/>
                        </a:lnSpc>
                        <a:spcBef>
                          <a:spcPts val="100"/>
                        </a:spcBef>
                        <a:spcAft>
                          <a:spcPts val="100"/>
                        </a:spcAft>
                      </a:pPr>
                      <a:r>
                        <a:rPr lang="en-US" sz="1800">
                          <a:effectLst/>
                          <a:latin typeface="Times New Roman" panose="02020603050405020304" pitchFamily="18" charset="0"/>
                          <a:cs typeface="Times New Roman" panose="02020603050405020304" pitchFamily="18" charset="0"/>
                        </a:rPr>
                        <a:t>6</a:t>
                      </a:r>
                      <a:endParaRPr lang="en-GB"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100"/>
                        </a:spcBef>
                        <a:spcAft>
                          <a:spcPts val="100"/>
                        </a:spcAft>
                      </a:pPr>
                      <a:r>
                        <a:rPr lang="en-US" sz="1800" dirty="0" err="1">
                          <a:effectLst/>
                          <a:latin typeface="Times New Roman" panose="02020603050405020304" pitchFamily="18" charset="0"/>
                          <a:cs typeface="Times New Roman" panose="02020603050405020304" pitchFamily="18" charset="0"/>
                        </a:rPr>
                        <a:t>Dịch</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vụ</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Thủy</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sản</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Đà</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Nẵng</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100"/>
                        </a:spcBef>
                        <a:spcAft>
                          <a:spcPts val="100"/>
                        </a:spcAft>
                      </a:pPr>
                      <a:r>
                        <a:rPr lang="en-US" sz="1800">
                          <a:effectLst/>
                          <a:latin typeface="Times New Roman" panose="02020603050405020304" pitchFamily="18" charset="0"/>
                          <a:cs typeface="Times New Roman" panose="02020603050405020304" pitchFamily="18" charset="0"/>
                        </a:rPr>
                        <a:t>50.63</a:t>
                      </a:r>
                      <a:endParaRPr lang="en-GB"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100"/>
                        </a:spcBef>
                        <a:spcAft>
                          <a:spcPts val="100"/>
                        </a:spcAft>
                      </a:pPr>
                      <a:r>
                        <a:rPr lang="en-US" sz="1800" dirty="0">
                          <a:effectLst/>
                          <a:latin typeface="Times New Roman" panose="02020603050405020304" pitchFamily="18" charset="0"/>
                          <a:cs typeface="Times New Roman" panose="02020603050405020304" pitchFamily="18" charset="0"/>
                        </a:rPr>
                        <a:t>100</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0303046"/>
                  </a:ext>
                </a:extLst>
              </a:tr>
              <a:tr h="421687">
                <a:tc>
                  <a:txBody>
                    <a:bodyPr/>
                    <a:lstStyle/>
                    <a:p>
                      <a:pPr algn="ctr">
                        <a:lnSpc>
                          <a:spcPct val="107000"/>
                        </a:lnSpc>
                        <a:spcBef>
                          <a:spcPts val="100"/>
                        </a:spcBef>
                        <a:spcAft>
                          <a:spcPts val="100"/>
                        </a:spcAft>
                      </a:pPr>
                      <a:r>
                        <a:rPr lang="en-US" sz="1800">
                          <a:effectLst/>
                          <a:latin typeface="Times New Roman" panose="02020603050405020304" pitchFamily="18" charset="0"/>
                          <a:cs typeface="Times New Roman" panose="02020603050405020304" pitchFamily="18" charset="0"/>
                        </a:rPr>
                        <a:t> </a:t>
                      </a:r>
                      <a:endParaRPr lang="en-GB"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100"/>
                        </a:spcBef>
                        <a:spcAft>
                          <a:spcPts val="100"/>
                        </a:spcAft>
                      </a:pPr>
                      <a:r>
                        <a:rPr lang="en-US" sz="1800" b="1">
                          <a:effectLst/>
                          <a:latin typeface="Times New Roman" panose="02020603050405020304" pitchFamily="18" charset="0"/>
                          <a:cs typeface="Times New Roman" panose="02020603050405020304" pitchFamily="18" charset="0"/>
                        </a:rPr>
                        <a:t>TOTAL</a:t>
                      </a:r>
                      <a:endParaRPr lang="en-GB"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100"/>
                        </a:spcBef>
                        <a:spcAft>
                          <a:spcPts val="100"/>
                        </a:spcAft>
                      </a:pPr>
                      <a:r>
                        <a:rPr lang="en-US" sz="1800" b="1">
                          <a:effectLst/>
                          <a:latin typeface="Times New Roman" panose="02020603050405020304" pitchFamily="18" charset="0"/>
                          <a:cs typeface="Times New Roman" panose="02020603050405020304" pitchFamily="18" charset="0"/>
                        </a:rPr>
                        <a:t>1066.52</a:t>
                      </a:r>
                      <a:endParaRPr lang="en-GB"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100"/>
                        </a:spcBef>
                        <a:spcAft>
                          <a:spcPts val="100"/>
                        </a:spcAft>
                      </a:pPr>
                      <a:r>
                        <a:rPr lang="en-US" sz="1800" b="1" dirty="0">
                          <a:effectLst/>
                          <a:latin typeface="Times New Roman" panose="02020603050405020304" pitchFamily="18" charset="0"/>
                          <a:cs typeface="Times New Roman" panose="02020603050405020304" pitchFamily="18" charset="0"/>
                        </a:rPr>
                        <a:t>87.89</a:t>
                      </a:r>
                      <a:endParaRPr lang="en-GB"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57734591"/>
                  </a:ext>
                </a:extLst>
              </a:tr>
            </a:tbl>
          </a:graphicData>
        </a:graphic>
      </p:graphicFrame>
      <p:grpSp>
        <p:nvGrpSpPr>
          <p:cNvPr id="31" name="Group 30">
            <a:extLst>
              <a:ext uri="{FF2B5EF4-FFF2-40B4-BE49-F238E27FC236}">
                <a16:creationId xmlns:a16="http://schemas.microsoft.com/office/drawing/2014/main" id="{2596BC03-C501-407F-B966-F9398C6E9EA2}"/>
              </a:ext>
            </a:extLst>
          </p:cNvPr>
          <p:cNvGrpSpPr/>
          <p:nvPr/>
        </p:nvGrpSpPr>
        <p:grpSpPr>
          <a:xfrm>
            <a:off x="8654737" y="1489188"/>
            <a:ext cx="2927662" cy="2487862"/>
            <a:chOff x="7214317" y="1897993"/>
            <a:chExt cx="3725041" cy="1837713"/>
          </a:xfrm>
        </p:grpSpPr>
        <p:sp>
          <p:nvSpPr>
            <p:cNvPr id="32" name="object 30">
              <a:extLst>
                <a:ext uri="{FF2B5EF4-FFF2-40B4-BE49-F238E27FC236}">
                  <a16:creationId xmlns:a16="http://schemas.microsoft.com/office/drawing/2014/main" id="{5D4DD5EE-837E-4F62-9B47-EA9AB4EDD16D}"/>
                </a:ext>
              </a:extLst>
            </p:cNvPr>
            <p:cNvSpPr/>
            <p:nvPr/>
          </p:nvSpPr>
          <p:spPr>
            <a:xfrm>
              <a:off x="7214317" y="1897993"/>
              <a:ext cx="332208" cy="1837713"/>
            </a:xfrm>
            <a:custGeom>
              <a:avLst/>
              <a:gdLst/>
              <a:ahLst/>
              <a:cxnLst/>
              <a:rect l="l" t="t" r="r" b="b"/>
              <a:pathLst>
                <a:path w="304800" h="1174750">
                  <a:moveTo>
                    <a:pt x="304774" y="0"/>
                  </a:moveTo>
                  <a:lnTo>
                    <a:pt x="231265" y="7376"/>
                  </a:lnTo>
                  <a:lnTo>
                    <a:pt x="194820" y="19758"/>
                  </a:lnTo>
                  <a:lnTo>
                    <a:pt x="162004" y="40746"/>
                  </a:lnTo>
                  <a:lnTo>
                    <a:pt x="135386" y="72449"/>
                  </a:lnTo>
                  <a:lnTo>
                    <a:pt x="117532" y="116973"/>
                  </a:lnTo>
                  <a:lnTo>
                    <a:pt x="111010" y="176428"/>
                  </a:lnTo>
                  <a:lnTo>
                    <a:pt x="111984" y="229354"/>
                  </a:lnTo>
                  <a:lnTo>
                    <a:pt x="114305" y="284529"/>
                  </a:lnTo>
                  <a:lnTo>
                    <a:pt x="117075" y="340667"/>
                  </a:lnTo>
                  <a:lnTo>
                    <a:pt x="119397" y="396485"/>
                  </a:lnTo>
                  <a:lnTo>
                    <a:pt x="120370" y="450697"/>
                  </a:lnTo>
                  <a:lnTo>
                    <a:pt x="103819" y="523944"/>
                  </a:lnTo>
                  <a:lnTo>
                    <a:pt x="67896" y="552292"/>
                  </a:lnTo>
                  <a:lnTo>
                    <a:pt x="0" y="567093"/>
                  </a:lnTo>
                  <a:lnTo>
                    <a:pt x="0" y="607047"/>
                  </a:lnTo>
                  <a:lnTo>
                    <a:pt x="67896" y="621848"/>
                  </a:lnTo>
                  <a:lnTo>
                    <a:pt x="103819" y="650197"/>
                  </a:lnTo>
                  <a:lnTo>
                    <a:pt x="117925" y="686073"/>
                  </a:lnTo>
                  <a:lnTo>
                    <a:pt x="120370" y="723455"/>
                  </a:lnTo>
                  <a:lnTo>
                    <a:pt x="119387" y="775639"/>
                  </a:lnTo>
                  <a:lnTo>
                    <a:pt x="117064" y="830459"/>
                  </a:lnTo>
                  <a:lnTo>
                    <a:pt x="114298" y="887016"/>
                  </a:lnTo>
                  <a:lnTo>
                    <a:pt x="111981" y="944408"/>
                  </a:lnTo>
                  <a:lnTo>
                    <a:pt x="111010" y="1001737"/>
                  </a:lnTo>
                  <a:lnTo>
                    <a:pt x="117532" y="1060126"/>
                  </a:lnTo>
                  <a:lnTo>
                    <a:pt x="135386" y="1103749"/>
                  </a:lnTo>
                  <a:lnTo>
                    <a:pt x="162004" y="1134715"/>
                  </a:lnTo>
                  <a:lnTo>
                    <a:pt x="194820" y="1155130"/>
                  </a:lnTo>
                  <a:lnTo>
                    <a:pt x="231265" y="1167103"/>
                  </a:lnTo>
                  <a:lnTo>
                    <a:pt x="304774" y="1174153"/>
                  </a:lnTo>
                  <a:lnTo>
                    <a:pt x="304774" y="1136865"/>
                  </a:lnTo>
                  <a:lnTo>
                    <a:pt x="244899" y="1119032"/>
                  </a:lnTo>
                  <a:lnTo>
                    <a:pt x="210983" y="1089534"/>
                  </a:lnTo>
                  <a:lnTo>
                    <a:pt x="195877" y="1051256"/>
                  </a:lnTo>
                  <a:lnTo>
                    <a:pt x="192430" y="1007084"/>
                  </a:lnTo>
                  <a:lnTo>
                    <a:pt x="194248" y="956179"/>
                  </a:lnTo>
                  <a:lnTo>
                    <a:pt x="198561" y="904569"/>
                  </a:lnTo>
                  <a:lnTo>
                    <a:pt x="203704" y="852188"/>
                  </a:lnTo>
                  <a:lnTo>
                    <a:pt x="208010" y="798972"/>
                  </a:lnTo>
                  <a:lnTo>
                    <a:pt x="209816" y="744854"/>
                  </a:lnTo>
                  <a:lnTo>
                    <a:pt x="203578" y="692008"/>
                  </a:lnTo>
                  <a:lnTo>
                    <a:pt x="183945" y="646193"/>
                  </a:lnTo>
                  <a:lnTo>
                    <a:pt x="149535" y="610929"/>
                  </a:lnTo>
                  <a:lnTo>
                    <a:pt x="98971" y="589737"/>
                  </a:lnTo>
                  <a:lnTo>
                    <a:pt x="98971" y="584415"/>
                  </a:lnTo>
                  <a:lnTo>
                    <a:pt x="150098" y="562653"/>
                  </a:lnTo>
                  <a:lnTo>
                    <a:pt x="184445" y="527448"/>
                  </a:lnTo>
                  <a:lnTo>
                    <a:pt x="203766" y="481944"/>
                  </a:lnTo>
                  <a:lnTo>
                    <a:pt x="209816" y="429285"/>
                  </a:lnTo>
                  <a:lnTo>
                    <a:pt x="208008" y="375907"/>
                  </a:lnTo>
                  <a:lnTo>
                    <a:pt x="203696" y="322080"/>
                  </a:lnTo>
                  <a:lnTo>
                    <a:pt x="198550" y="268318"/>
                  </a:lnTo>
                  <a:lnTo>
                    <a:pt x="194238" y="215134"/>
                  </a:lnTo>
                  <a:lnTo>
                    <a:pt x="192430" y="163042"/>
                  </a:lnTo>
                  <a:lnTo>
                    <a:pt x="195877" y="119872"/>
                  </a:lnTo>
                  <a:lnTo>
                    <a:pt x="210983" y="82600"/>
                  </a:lnTo>
                  <a:lnTo>
                    <a:pt x="244899" y="54111"/>
                  </a:lnTo>
                  <a:lnTo>
                    <a:pt x="304774" y="37287"/>
                  </a:lnTo>
                  <a:lnTo>
                    <a:pt x="304774" y="0"/>
                  </a:lnTo>
                  <a:close/>
                </a:path>
              </a:pathLst>
            </a:custGeom>
            <a:solidFill>
              <a:schemeClr val="accent1">
                <a:lumMod val="50000"/>
              </a:schemeClr>
            </a:solidFill>
          </p:spPr>
          <p:txBody>
            <a:bodyPr wrap="square" lIns="0" tIns="0" rIns="0" bIns="0" rtlCol="0"/>
            <a:lstStyle/>
            <a:p>
              <a:endParaRPr>
                <a:solidFill>
                  <a:srgbClr val="006600"/>
                </a:solidFill>
              </a:endParaRPr>
            </a:p>
          </p:txBody>
        </p:sp>
        <p:sp>
          <p:nvSpPr>
            <p:cNvPr id="33" name="object 34">
              <a:extLst>
                <a:ext uri="{FF2B5EF4-FFF2-40B4-BE49-F238E27FC236}">
                  <a16:creationId xmlns:a16="http://schemas.microsoft.com/office/drawing/2014/main" id="{5D505398-46D5-421A-82E2-8D58721D2F86}"/>
                </a:ext>
              </a:extLst>
            </p:cNvPr>
            <p:cNvSpPr txBox="1"/>
            <p:nvPr/>
          </p:nvSpPr>
          <p:spPr>
            <a:xfrm>
              <a:off x="7644259" y="2158262"/>
              <a:ext cx="3295099" cy="1460696"/>
            </a:xfrm>
            <a:prstGeom prst="rect">
              <a:avLst/>
            </a:prstGeom>
          </p:spPr>
          <p:txBody>
            <a:bodyPr vert="horz" wrap="square" lIns="0" tIns="12700" rIns="0" bIns="0" rtlCol="0">
              <a:spAutoFit/>
            </a:bodyPr>
            <a:lstStyle/>
            <a:p>
              <a:pPr marL="12700" marR="5080">
                <a:spcBef>
                  <a:spcPts val="100"/>
                </a:spcBef>
              </a:pPr>
              <a:r>
                <a:rPr lang="en-US" b="1" spc="50">
                  <a:solidFill>
                    <a:schemeClr val="accent1">
                      <a:lumMod val="50000"/>
                    </a:schemeClr>
                  </a:solidFill>
                  <a:latin typeface="Times New Roman" panose="02020603050405020304" pitchFamily="18" charset="0"/>
                  <a:cs typeface="Times New Roman" panose="02020603050405020304" pitchFamily="18" charset="0"/>
                </a:rPr>
                <a:t>490</a:t>
              </a:r>
              <a:r>
                <a:rPr b="1" spc="50">
                  <a:solidFill>
                    <a:schemeClr val="accent1">
                      <a:lumMod val="50000"/>
                    </a:schemeClr>
                  </a:solidFill>
                  <a:latin typeface="Times New Roman" panose="02020603050405020304" pitchFamily="18" charset="0"/>
                  <a:cs typeface="Times New Roman" panose="02020603050405020304" pitchFamily="18" charset="0"/>
                </a:rPr>
                <a:t> </a:t>
              </a:r>
              <a:r>
                <a:rPr lang="en-US" spc="65" dirty="0" err="1">
                  <a:solidFill>
                    <a:schemeClr val="accent1">
                      <a:lumMod val="50000"/>
                    </a:schemeClr>
                  </a:solidFill>
                  <a:latin typeface="Times New Roman" panose="02020603050405020304" pitchFamily="18" charset="0"/>
                  <a:cs typeface="Times New Roman" panose="02020603050405020304" pitchFamily="18" charset="0"/>
                </a:rPr>
                <a:t>dự</a:t>
              </a:r>
              <a:r>
                <a:rPr lang="en-US" spc="65" dirty="0">
                  <a:solidFill>
                    <a:schemeClr val="accent1">
                      <a:lumMod val="50000"/>
                    </a:schemeClr>
                  </a:solidFill>
                  <a:latin typeface="Times New Roman" panose="02020603050405020304" pitchFamily="18" charset="0"/>
                  <a:cs typeface="Times New Roman" panose="02020603050405020304" pitchFamily="18" charset="0"/>
                </a:rPr>
                <a:t> </a:t>
              </a:r>
              <a:r>
                <a:rPr lang="en-US" spc="65" dirty="0" err="1">
                  <a:solidFill>
                    <a:schemeClr val="accent1">
                      <a:lumMod val="50000"/>
                    </a:schemeClr>
                  </a:solidFill>
                  <a:latin typeface="Times New Roman" panose="02020603050405020304" pitchFamily="18" charset="0"/>
                  <a:cs typeface="Times New Roman" panose="02020603050405020304" pitchFamily="18" charset="0"/>
                </a:rPr>
                <a:t>án</a:t>
              </a:r>
              <a:r>
                <a:rPr lang="en-US" spc="65" dirty="0">
                  <a:solidFill>
                    <a:schemeClr val="accent1">
                      <a:lumMod val="50000"/>
                    </a:schemeClr>
                  </a:solidFill>
                  <a:latin typeface="Times New Roman" panose="02020603050405020304" pitchFamily="18" charset="0"/>
                  <a:cs typeface="Times New Roman" panose="02020603050405020304" pitchFamily="18" charset="0"/>
                </a:rPr>
                <a:t> bao </a:t>
              </a:r>
              <a:r>
                <a:rPr lang="en-US" spc="65" dirty="0" err="1">
                  <a:solidFill>
                    <a:schemeClr val="accent1">
                      <a:lumMod val="50000"/>
                    </a:schemeClr>
                  </a:solidFill>
                  <a:latin typeface="Times New Roman" panose="02020603050405020304" pitchFamily="18" charset="0"/>
                  <a:cs typeface="Times New Roman" panose="02020603050405020304" pitchFamily="18" charset="0"/>
                </a:rPr>
                <a:t>gồm</a:t>
              </a:r>
              <a:r>
                <a:rPr lang="en-US" spc="65" dirty="0">
                  <a:solidFill>
                    <a:schemeClr val="accent1">
                      <a:lumMod val="50000"/>
                    </a:schemeClr>
                  </a:solidFill>
                  <a:latin typeface="Times New Roman" panose="02020603050405020304" pitchFamily="18" charset="0"/>
                  <a:cs typeface="Times New Roman" panose="02020603050405020304" pitchFamily="18" charset="0"/>
                </a:rPr>
                <a:t>:</a:t>
              </a:r>
            </a:p>
            <a:p>
              <a:pPr marL="12700" marR="5080">
                <a:spcBef>
                  <a:spcPts val="100"/>
                </a:spcBef>
              </a:pPr>
              <a:r>
                <a:rPr lang="en-US" b="1" spc="40" dirty="0">
                  <a:solidFill>
                    <a:schemeClr val="accent1">
                      <a:lumMod val="50000"/>
                    </a:schemeClr>
                  </a:solidFill>
                  <a:latin typeface="Times New Roman" panose="02020603050405020304" pitchFamily="18" charset="0"/>
                  <a:cs typeface="Times New Roman" panose="02020603050405020304" pitchFamily="18" charset="0"/>
                </a:rPr>
                <a:t>+ </a:t>
              </a:r>
              <a:r>
                <a:rPr lang="en-US" spc="40" dirty="0">
                  <a:solidFill>
                    <a:schemeClr val="accent1">
                      <a:lumMod val="50000"/>
                    </a:schemeClr>
                  </a:solidFill>
                  <a:latin typeface="Times New Roman" panose="02020603050405020304" pitchFamily="18" charset="0"/>
                  <a:cs typeface="Times New Roman" panose="02020603050405020304" pitchFamily="18" charset="0"/>
                </a:rPr>
                <a:t>376 </a:t>
              </a:r>
              <a:r>
                <a:rPr lang="vi-VN" spc="80" dirty="0">
                  <a:solidFill>
                    <a:schemeClr val="accent1">
                      <a:lumMod val="50000"/>
                    </a:schemeClr>
                  </a:solidFill>
                  <a:latin typeface="Times New Roman" panose="02020603050405020304" pitchFamily="18" charset="0"/>
                  <a:cs typeface="Times New Roman" panose="02020603050405020304" pitchFamily="18" charset="0"/>
                </a:rPr>
                <a:t>dự án trong nước có vốn đăng ký là </a:t>
              </a:r>
              <a:r>
                <a:rPr lang="en-US" spc="80" dirty="0">
                  <a:solidFill>
                    <a:schemeClr val="accent1">
                      <a:lumMod val="50000"/>
                    </a:schemeClr>
                  </a:solidFill>
                  <a:latin typeface="Times New Roman" panose="02020603050405020304" pitchFamily="18" charset="0"/>
                  <a:cs typeface="Times New Roman" panose="02020603050405020304" pitchFamily="18" charset="0"/>
                </a:rPr>
                <a:t>23</a:t>
              </a:r>
              <a:r>
                <a:rPr lang="vi-VN" spc="80" dirty="0">
                  <a:solidFill>
                    <a:schemeClr val="accent1">
                      <a:lumMod val="50000"/>
                    </a:schemeClr>
                  </a:solidFill>
                  <a:latin typeface="Times New Roman" panose="02020603050405020304" pitchFamily="18" charset="0"/>
                  <a:cs typeface="Times New Roman" panose="02020603050405020304" pitchFamily="18" charset="0"/>
                </a:rPr>
                <a:t>.</a:t>
              </a:r>
              <a:r>
                <a:rPr lang="en-US" spc="80" dirty="0">
                  <a:solidFill>
                    <a:schemeClr val="accent1">
                      <a:lumMod val="50000"/>
                    </a:schemeClr>
                  </a:solidFill>
                  <a:latin typeface="Times New Roman" panose="02020603050405020304" pitchFamily="18" charset="0"/>
                  <a:cs typeface="Times New Roman" panose="02020603050405020304" pitchFamily="18" charset="0"/>
                </a:rPr>
                <a:t>912</a:t>
              </a:r>
              <a:r>
                <a:rPr lang="vi-VN" spc="80" dirty="0">
                  <a:solidFill>
                    <a:schemeClr val="accent1">
                      <a:lumMod val="50000"/>
                    </a:schemeClr>
                  </a:solidFill>
                  <a:latin typeface="Times New Roman" panose="02020603050405020304" pitchFamily="18" charset="0"/>
                  <a:cs typeface="Times New Roman" panose="02020603050405020304" pitchFamily="18" charset="0"/>
                </a:rPr>
                <a:t>,</a:t>
              </a:r>
              <a:r>
                <a:rPr lang="en-US" spc="80" dirty="0">
                  <a:solidFill>
                    <a:schemeClr val="accent1">
                      <a:lumMod val="50000"/>
                    </a:schemeClr>
                  </a:solidFill>
                  <a:latin typeface="Times New Roman" panose="02020603050405020304" pitchFamily="18" charset="0"/>
                  <a:cs typeface="Times New Roman" panose="02020603050405020304" pitchFamily="18" charset="0"/>
                </a:rPr>
                <a:t>18</a:t>
              </a:r>
              <a:r>
                <a:rPr lang="vi-VN" spc="80" dirty="0">
                  <a:solidFill>
                    <a:schemeClr val="accent1">
                      <a:lumMod val="50000"/>
                    </a:schemeClr>
                  </a:solidFill>
                  <a:latin typeface="Times New Roman" panose="02020603050405020304" pitchFamily="18" charset="0"/>
                  <a:cs typeface="Times New Roman" panose="02020603050405020304" pitchFamily="18" charset="0"/>
                </a:rPr>
                <a:t> tỷ đồng </a:t>
              </a:r>
              <a:r>
                <a:rPr lang="vi-VN" b="1" spc="80" dirty="0">
                  <a:solidFill>
                    <a:schemeClr val="accent1">
                      <a:lumMod val="50000"/>
                    </a:schemeClr>
                  </a:solidFill>
                  <a:latin typeface="Times New Roman" panose="02020603050405020304" pitchFamily="18" charset="0"/>
                  <a:cs typeface="Times New Roman" panose="02020603050405020304" pitchFamily="18" charset="0"/>
                </a:rPr>
                <a:t>(</a:t>
              </a:r>
              <a:r>
                <a:rPr lang="en-US" b="1" spc="80" dirty="0">
                  <a:solidFill>
                    <a:schemeClr val="accent1">
                      <a:lumMod val="50000"/>
                    </a:schemeClr>
                  </a:solidFill>
                  <a:latin typeface="Times New Roman" panose="02020603050405020304" pitchFamily="18" charset="0"/>
                  <a:cs typeface="Times New Roman" panose="02020603050405020304" pitchFamily="18" charset="0"/>
                </a:rPr>
                <a:t>927.26</a:t>
              </a:r>
              <a:r>
                <a:rPr lang="vi-VN" b="1" spc="80" dirty="0">
                  <a:solidFill>
                    <a:schemeClr val="accent1">
                      <a:lumMod val="50000"/>
                    </a:schemeClr>
                  </a:solidFill>
                  <a:latin typeface="Times New Roman" panose="02020603050405020304" pitchFamily="18" charset="0"/>
                  <a:cs typeface="Times New Roman" panose="02020603050405020304" pitchFamily="18" charset="0"/>
                </a:rPr>
                <a:t> triệu USD).</a:t>
              </a:r>
              <a:endParaRPr lang="en-US" b="1" spc="80" dirty="0">
                <a:solidFill>
                  <a:schemeClr val="accent1">
                    <a:lumMod val="50000"/>
                  </a:schemeClr>
                </a:solidFill>
                <a:latin typeface="Times New Roman" panose="02020603050405020304" pitchFamily="18" charset="0"/>
                <a:cs typeface="Times New Roman" panose="02020603050405020304" pitchFamily="18" charset="0"/>
              </a:endParaRPr>
            </a:p>
            <a:p>
              <a:pPr marL="12700" marR="5080">
                <a:spcBef>
                  <a:spcPts val="100"/>
                </a:spcBef>
              </a:pPr>
              <a:r>
                <a:rPr lang="en-US" b="1" spc="45" dirty="0">
                  <a:solidFill>
                    <a:schemeClr val="accent1">
                      <a:lumMod val="50000"/>
                    </a:schemeClr>
                  </a:solidFill>
                  <a:latin typeface="Times New Roman" panose="02020603050405020304" pitchFamily="18" charset="0"/>
                  <a:cs typeface="Times New Roman" panose="02020603050405020304" pitchFamily="18" charset="0"/>
                </a:rPr>
                <a:t>+ </a:t>
              </a:r>
              <a:r>
                <a:rPr lang="en-US" b="1" spc="-75" dirty="0">
                  <a:solidFill>
                    <a:schemeClr val="accent1">
                      <a:lumMod val="50000"/>
                    </a:schemeClr>
                  </a:solidFill>
                  <a:latin typeface="Times New Roman" panose="02020603050405020304" pitchFamily="18" charset="0"/>
                  <a:cs typeface="Times New Roman" panose="02020603050405020304" pitchFamily="18" charset="0"/>
                </a:rPr>
                <a:t>114 </a:t>
              </a:r>
              <a:r>
                <a:rPr lang="en-US" spc="-75" dirty="0" err="1">
                  <a:solidFill>
                    <a:schemeClr val="accent1">
                      <a:lumMod val="50000"/>
                    </a:schemeClr>
                  </a:solidFill>
                  <a:latin typeface="Times New Roman" panose="02020603050405020304" pitchFamily="18" charset="0"/>
                  <a:cs typeface="Times New Roman" panose="02020603050405020304" pitchFamily="18" charset="0"/>
                </a:rPr>
                <a:t>dự</a:t>
              </a:r>
              <a:r>
                <a:rPr lang="en-US" spc="-75" dirty="0">
                  <a:solidFill>
                    <a:schemeClr val="accent1">
                      <a:lumMod val="50000"/>
                    </a:schemeClr>
                  </a:solidFill>
                  <a:latin typeface="Times New Roman" panose="02020603050405020304" pitchFamily="18" charset="0"/>
                  <a:cs typeface="Times New Roman" panose="02020603050405020304" pitchFamily="18" charset="0"/>
                </a:rPr>
                <a:t> </a:t>
              </a:r>
              <a:r>
                <a:rPr lang="en-US" spc="-75" dirty="0" err="1">
                  <a:solidFill>
                    <a:schemeClr val="accent1">
                      <a:lumMod val="50000"/>
                    </a:schemeClr>
                  </a:solidFill>
                  <a:latin typeface="Times New Roman" panose="02020603050405020304" pitchFamily="18" charset="0"/>
                  <a:cs typeface="Times New Roman" panose="02020603050405020304" pitchFamily="18" charset="0"/>
                </a:rPr>
                <a:t>án</a:t>
              </a:r>
              <a:r>
                <a:rPr lang="en-US" spc="-75" dirty="0">
                  <a:solidFill>
                    <a:schemeClr val="accent1">
                      <a:lumMod val="50000"/>
                    </a:schemeClr>
                  </a:solidFill>
                  <a:latin typeface="Times New Roman" panose="02020603050405020304" pitchFamily="18" charset="0"/>
                  <a:cs typeface="Times New Roman" panose="02020603050405020304" pitchFamily="18" charset="0"/>
                </a:rPr>
                <a:t> FDI </a:t>
              </a:r>
              <a:r>
                <a:rPr lang="en-US" spc="-75" dirty="0" err="1">
                  <a:solidFill>
                    <a:schemeClr val="accent1">
                      <a:lumMod val="50000"/>
                    </a:schemeClr>
                  </a:solidFill>
                  <a:latin typeface="Times New Roman" panose="02020603050405020304" pitchFamily="18" charset="0"/>
                  <a:cs typeface="Times New Roman" panose="02020603050405020304" pitchFamily="18" charset="0"/>
                </a:rPr>
                <a:t>với</a:t>
              </a:r>
              <a:r>
                <a:rPr lang="en-US" spc="-75" dirty="0">
                  <a:solidFill>
                    <a:schemeClr val="accent1">
                      <a:lumMod val="50000"/>
                    </a:schemeClr>
                  </a:solidFill>
                  <a:latin typeface="Times New Roman" panose="02020603050405020304" pitchFamily="18" charset="0"/>
                  <a:cs typeface="Times New Roman" panose="02020603050405020304" pitchFamily="18" charset="0"/>
                </a:rPr>
                <a:t> </a:t>
              </a:r>
              <a:r>
                <a:rPr lang="en-US" spc="-75" dirty="0" err="1">
                  <a:solidFill>
                    <a:schemeClr val="accent1">
                      <a:lumMod val="50000"/>
                    </a:schemeClr>
                  </a:solidFill>
                  <a:latin typeface="Times New Roman" panose="02020603050405020304" pitchFamily="18" charset="0"/>
                  <a:cs typeface="Times New Roman" panose="02020603050405020304" pitchFamily="18" charset="0"/>
                </a:rPr>
                <a:t>tổng</a:t>
              </a:r>
              <a:r>
                <a:rPr lang="en-US" spc="-75" dirty="0">
                  <a:solidFill>
                    <a:schemeClr val="accent1">
                      <a:lumMod val="50000"/>
                    </a:schemeClr>
                  </a:solidFill>
                  <a:latin typeface="Times New Roman" panose="02020603050405020304" pitchFamily="18" charset="0"/>
                  <a:cs typeface="Times New Roman" panose="02020603050405020304" pitchFamily="18" charset="0"/>
                </a:rPr>
                <a:t> </a:t>
              </a:r>
              <a:r>
                <a:rPr lang="en-US" spc="-75" dirty="0" err="1">
                  <a:solidFill>
                    <a:schemeClr val="accent1">
                      <a:lumMod val="50000"/>
                    </a:schemeClr>
                  </a:solidFill>
                  <a:latin typeface="Times New Roman" panose="02020603050405020304" pitchFamily="18" charset="0"/>
                  <a:cs typeface="Times New Roman" panose="02020603050405020304" pitchFamily="18" charset="0"/>
                </a:rPr>
                <a:t>vốn</a:t>
              </a:r>
              <a:r>
                <a:rPr lang="en-US" spc="-75" dirty="0">
                  <a:solidFill>
                    <a:schemeClr val="accent1">
                      <a:lumMod val="50000"/>
                    </a:schemeClr>
                  </a:solidFill>
                  <a:latin typeface="Times New Roman" panose="02020603050405020304" pitchFamily="18" charset="0"/>
                  <a:cs typeface="Times New Roman" panose="02020603050405020304" pitchFamily="18" charset="0"/>
                </a:rPr>
                <a:t> </a:t>
              </a:r>
              <a:r>
                <a:rPr lang="en-US" b="1" spc="-75" dirty="0">
                  <a:solidFill>
                    <a:schemeClr val="accent1">
                      <a:lumMod val="50000"/>
                    </a:schemeClr>
                  </a:solidFill>
                  <a:latin typeface="Times New Roman" panose="02020603050405020304" pitchFamily="18" charset="0"/>
                  <a:cs typeface="Times New Roman" panose="02020603050405020304" pitchFamily="18" charset="0"/>
                </a:rPr>
                <a:t>1.288,59 </a:t>
              </a:r>
              <a:r>
                <a:rPr lang="en-US" b="1" spc="-75" dirty="0" err="1">
                  <a:solidFill>
                    <a:schemeClr val="accent1">
                      <a:lumMod val="50000"/>
                    </a:schemeClr>
                  </a:solidFill>
                  <a:latin typeface="Times New Roman" panose="02020603050405020304" pitchFamily="18" charset="0"/>
                  <a:cs typeface="Times New Roman" panose="02020603050405020304" pitchFamily="18" charset="0"/>
                </a:rPr>
                <a:t>triệu</a:t>
              </a:r>
              <a:r>
                <a:rPr lang="en-US" b="1" spc="-75" dirty="0">
                  <a:solidFill>
                    <a:schemeClr val="accent1">
                      <a:lumMod val="50000"/>
                    </a:schemeClr>
                  </a:solidFill>
                  <a:latin typeface="Times New Roman" panose="02020603050405020304" pitchFamily="18" charset="0"/>
                  <a:cs typeface="Times New Roman" panose="02020603050405020304" pitchFamily="18" charset="0"/>
                </a:rPr>
                <a:t> USD</a:t>
              </a:r>
              <a:endParaRPr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4" name="object 36">
              <a:extLst>
                <a:ext uri="{FF2B5EF4-FFF2-40B4-BE49-F238E27FC236}">
                  <a16:creationId xmlns:a16="http://schemas.microsoft.com/office/drawing/2014/main" id="{6D275EDF-FBFF-498F-B408-C38F3C71008B}"/>
                </a:ext>
              </a:extLst>
            </p:cNvPr>
            <p:cNvSpPr/>
            <p:nvPr/>
          </p:nvSpPr>
          <p:spPr>
            <a:xfrm flipV="1">
              <a:off x="7614945" y="3673044"/>
              <a:ext cx="2238375" cy="45719"/>
            </a:xfrm>
            <a:custGeom>
              <a:avLst/>
              <a:gdLst/>
              <a:ahLst/>
              <a:cxnLst/>
              <a:rect l="l" t="t" r="r" b="b"/>
              <a:pathLst>
                <a:path w="2238375">
                  <a:moveTo>
                    <a:pt x="0" y="0"/>
                  </a:moveTo>
                  <a:lnTo>
                    <a:pt x="2238375" y="0"/>
                  </a:lnTo>
                </a:path>
              </a:pathLst>
            </a:custGeom>
            <a:ln w="12700">
              <a:solidFill>
                <a:schemeClr val="accent1">
                  <a:lumMod val="50000"/>
                </a:schemeClr>
              </a:solidFill>
            </a:ln>
          </p:spPr>
          <p:txBody>
            <a:bodyPr wrap="square" lIns="0" tIns="0" rIns="0" bIns="0" rtlCol="0"/>
            <a:lstStyle/>
            <a:p>
              <a:endParaRPr>
                <a:solidFill>
                  <a:srgbClr val="006600"/>
                </a:solidFill>
              </a:endParaRPr>
            </a:p>
          </p:txBody>
        </p:sp>
        <p:sp>
          <p:nvSpPr>
            <p:cNvPr id="35" name="object 38">
              <a:extLst>
                <a:ext uri="{FF2B5EF4-FFF2-40B4-BE49-F238E27FC236}">
                  <a16:creationId xmlns:a16="http://schemas.microsoft.com/office/drawing/2014/main" id="{A5366D09-A670-45E4-884C-D967408D5018}"/>
                </a:ext>
              </a:extLst>
            </p:cNvPr>
            <p:cNvSpPr/>
            <p:nvPr/>
          </p:nvSpPr>
          <p:spPr>
            <a:xfrm>
              <a:off x="7614944" y="1897993"/>
              <a:ext cx="2238375" cy="0"/>
            </a:xfrm>
            <a:custGeom>
              <a:avLst/>
              <a:gdLst/>
              <a:ahLst/>
              <a:cxnLst/>
              <a:rect l="l" t="t" r="r" b="b"/>
              <a:pathLst>
                <a:path w="2238375">
                  <a:moveTo>
                    <a:pt x="0" y="0"/>
                  </a:moveTo>
                  <a:lnTo>
                    <a:pt x="2238375" y="0"/>
                  </a:lnTo>
                </a:path>
              </a:pathLst>
            </a:custGeom>
            <a:ln w="12700">
              <a:solidFill>
                <a:schemeClr val="accent1">
                  <a:lumMod val="50000"/>
                </a:schemeClr>
              </a:solidFill>
            </a:ln>
          </p:spPr>
          <p:txBody>
            <a:bodyPr wrap="square" lIns="0" tIns="0" rIns="0" bIns="0" rtlCol="0"/>
            <a:lstStyle/>
            <a:p>
              <a:endParaRPr>
                <a:solidFill>
                  <a:srgbClr val="006600"/>
                </a:solidFill>
              </a:endParaRPr>
            </a:p>
          </p:txBody>
        </p:sp>
      </p:grpSp>
      <p:sp>
        <p:nvSpPr>
          <p:cNvPr id="3" name="Title 2">
            <a:extLst>
              <a:ext uri="{FF2B5EF4-FFF2-40B4-BE49-F238E27FC236}">
                <a16:creationId xmlns:a16="http://schemas.microsoft.com/office/drawing/2014/main" id="{18553FFC-C495-B78D-9CC0-4A8A815CE501}"/>
              </a:ext>
            </a:extLst>
          </p:cNvPr>
          <p:cNvSpPr>
            <a:spLocks noGrp="1"/>
          </p:cNvSpPr>
          <p:nvPr>
            <p:ph type="title"/>
          </p:nvPr>
        </p:nvSpPr>
        <p:spPr>
          <a:xfrm>
            <a:off x="353997" y="636472"/>
            <a:ext cx="1971675" cy="548082"/>
          </a:xfrm>
        </p:spPr>
        <p:txBody>
          <a:bodyPr>
            <a:normAutofit/>
          </a:bodyPr>
          <a:lstStyle/>
          <a:p>
            <a:r>
              <a:rPr lang="en-US" sz="1800" dirty="0">
                <a:solidFill>
                  <a:schemeClr val="tx1"/>
                </a:solidFill>
                <a:latin typeface="Times New Roman" panose="02020603050405020304" pitchFamily="18" charset="0"/>
                <a:cs typeface="Times New Roman" panose="02020603050405020304" pitchFamily="18" charset="0"/>
              </a:rPr>
              <a:t>I. TỔNG QUAN</a:t>
            </a:r>
          </a:p>
        </p:txBody>
      </p:sp>
      <p:sp>
        <p:nvSpPr>
          <p:cNvPr id="4" name="Rectangle 3">
            <a:extLst>
              <a:ext uri="{FF2B5EF4-FFF2-40B4-BE49-F238E27FC236}">
                <a16:creationId xmlns:a16="http://schemas.microsoft.com/office/drawing/2014/main" id="{2C5C6BA2-9509-73B4-69A7-9C9C8459D530}"/>
              </a:ext>
            </a:extLst>
          </p:cNvPr>
          <p:cNvSpPr/>
          <p:nvPr/>
        </p:nvSpPr>
        <p:spPr>
          <a:xfrm>
            <a:off x="10936941" y="322729"/>
            <a:ext cx="779930" cy="64545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bg1"/>
                </a:solidFill>
              </a:ln>
            </a:endParaRPr>
          </a:p>
        </p:txBody>
      </p:sp>
      <p:sp>
        <p:nvSpPr>
          <p:cNvPr id="6" name="Title 1">
            <a:extLst>
              <a:ext uri="{FF2B5EF4-FFF2-40B4-BE49-F238E27FC236}">
                <a16:creationId xmlns:a16="http://schemas.microsoft.com/office/drawing/2014/main" id="{C847E1AD-78C5-119B-865F-C9E2E315AF93}"/>
              </a:ext>
            </a:extLst>
          </p:cNvPr>
          <p:cNvSpPr txBox="1">
            <a:spLocks/>
          </p:cNvSpPr>
          <p:nvPr/>
        </p:nvSpPr>
        <p:spPr>
          <a:xfrm>
            <a:off x="32145" y="152371"/>
            <a:ext cx="4219575" cy="4289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Times New Roman" panose="02020603050405020304" pitchFamily="18" charset="0"/>
                <a:cs typeface="Times New Roman" panose="02020603050405020304" pitchFamily="18" charset="0"/>
              </a:rPr>
              <a:t>D. CÁC KHU CÔNG NGHIỆP</a:t>
            </a:r>
          </a:p>
        </p:txBody>
      </p:sp>
    </p:spTree>
    <p:extLst>
      <p:ext uri="{BB962C8B-B14F-4D97-AF65-F5344CB8AC3E}">
        <p14:creationId xmlns:p14="http://schemas.microsoft.com/office/powerpoint/2010/main" val="426402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B1190D-2962-8545-9A8A-825676510E91}"/>
              </a:ext>
            </a:extLst>
          </p:cNvPr>
          <p:cNvSpPr>
            <a:spLocks noGrp="1"/>
          </p:cNvSpPr>
          <p:nvPr>
            <p:ph idx="1"/>
          </p:nvPr>
        </p:nvSpPr>
        <p:spPr>
          <a:xfrm>
            <a:off x="642256" y="1373144"/>
            <a:ext cx="4671559" cy="430305"/>
          </a:xfrm>
        </p:spPr>
        <p:txBody>
          <a:bodyPr>
            <a:normAutofit/>
          </a:bodyPr>
          <a:lstStyle/>
          <a:p>
            <a:pPr marL="0" indent="0" algn="ctr">
              <a:buNone/>
            </a:pPr>
            <a:r>
              <a:rPr lang="vi-VN" sz="2000" b="1" dirty="0">
                <a:latin typeface="+mj-lt"/>
              </a:rPr>
              <a:t>NHÀ ĐẦU TƯ HÀNG ĐẦU</a:t>
            </a:r>
            <a:endParaRPr lang="en-US" sz="2000" b="1" dirty="0">
              <a:latin typeface="+mj-lt"/>
            </a:endParaRPr>
          </a:p>
        </p:txBody>
      </p:sp>
      <p:graphicFrame>
        <p:nvGraphicFramePr>
          <p:cNvPr id="8" name="Table 7">
            <a:extLst>
              <a:ext uri="{FF2B5EF4-FFF2-40B4-BE49-F238E27FC236}">
                <a16:creationId xmlns:a16="http://schemas.microsoft.com/office/drawing/2014/main" id="{3D90E5DD-1D7A-554D-BDC3-F5A3A8992B6E}"/>
              </a:ext>
            </a:extLst>
          </p:cNvPr>
          <p:cNvGraphicFramePr>
            <a:graphicFrameLocks noGrp="1"/>
          </p:cNvGraphicFramePr>
          <p:nvPr>
            <p:extLst>
              <p:ext uri="{D42A27DB-BD31-4B8C-83A1-F6EECF244321}">
                <p14:modId xmlns:p14="http://schemas.microsoft.com/office/powerpoint/2010/main" val="1929271566"/>
              </p:ext>
            </p:extLst>
          </p:nvPr>
        </p:nvGraphicFramePr>
        <p:xfrm>
          <a:off x="642256" y="1994057"/>
          <a:ext cx="5170715" cy="3449020"/>
        </p:xfrm>
        <a:graphic>
          <a:graphicData uri="http://schemas.openxmlformats.org/drawingml/2006/table">
            <a:tbl>
              <a:tblPr firstRow="1" firstCol="1" bandRow="1">
                <a:tableStyleId>{306799F8-075E-4A3A-A7F6-7FBC6576F1A4}</a:tableStyleId>
              </a:tblPr>
              <a:tblGrid>
                <a:gridCol w="1791656">
                  <a:extLst>
                    <a:ext uri="{9D8B030D-6E8A-4147-A177-3AD203B41FA5}">
                      <a16:colId xmlns:a16="http://schemas.microsoft.com/office/drawing/2014/main" val="2416003220"/>
                    </a:ext>
                  </a:extLst>
                </a:gridCol>
                <a:gridCol w="1612235">
                  <a:extLst>
                    <a:ext uri="{9D8B030D-6E8A-4147-A177-3AD203B41FA5}">
                      <a16:colId xmlns:a16="http://schemas.microsoft.com/office/drawing/2014/main" val="2595943387"/>
                    </a:ext>
                  </a:extLst>
                </a:gridCol>
                <a:gridCol w="1766824">
                  <a:extLst>
                    <a:ext uri="{9D8B030D-6E8A-4147-A177-3AD203B41FA5}">
                      <a16:colId xmlns:a16="http://schemas.microsoft.com/office/drawing/2014/main" val="1735792787"/>
                    </a:ext>
                  </a:extLst>
                </a:gridCol>
              </a:tblGrid>
              <a:tr h="689804">
                <a:tc>
                  <a:txBody>
                    <a:bodyPr/>
                    <a:lstStyle/>
                    <a:p>
                      <a:pPr>
                        <a:lnSpc>
                          <a:spcPct val="107000"/>
                        </a:lnSpc>
                        <a:spcBef>
                          <a:spcPts val="100"/>
                        </a:spcBef>
                        <a:spcAft>
                          <a:spcPts val="1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100"/>
                        </a:spcBef>
                        <a:spcAft>
                          <a:spcPts val="100"/>
                        </a:spcAft>
                      </a:pPr>
                      <a:r>
                        <a:rPr lang="en-US" sz="2000">
                          <a:solidFill>
                            <a:schemeClr val="tx1"/>
                          </a:solidFill>
                          <a:effectLst/>
                          <a:latin typeface="Times New Roman" panose="02020603050405020304" pitchFamily="18" charset="0"/>
                          <a:cs typeface="Times New Roman" panose="02020603050405020304" pitchFamily="18" charset="0"/>
                        </a:rPr>
                        <a:t>49 </a:t>
                      </a:r>
                      <a:r>
                        <a:rPr lang="en-US" sz="2000" dirty="0" err="1">
                          <a:solidFill>
                            <a:schemeClr val="tx1"/>
                          </a:solidFill>
                          <a:effectLst/>
                          <a:latin typeface="Times New Roman" panose="02020603050405020304" pitchFamily="18" charset="0"/>
                          <a:cs typeface="Times New Roman" panose="02020603050405020304" pitchFamily="18" charset="0"/>
                        </a:rPr>
                        <a:t>dự</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án</a:t>
                      </a:r>
                      <a:endParaRPr lang="en-GB"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100"/>
                        </a:spcBef>
                        <a:spcAft>
                          <a:spcPts val="100"/>
                        </a:spcAft>
                      </a:pPr>
                      <a:r>
                        <a:rPr lang="en-US" sz="2000">
                          <a:solidFill>
                            <a:schemeClr val="tx1"/>
                          </a:solidFill>
                          <a:effectLst/>
                          <a:latin typeface="Times New Roman" panose="02020603050405020304" pitchFamily="18" charset="0"/>
                          <a:cs typeface="Times New Roman" panose="02020603050405020304" pitchFamily="18" charset="0"/>
                        </a:rPr>
                        <a:t>695 </a:t>
                      </a:r>
                      <a:r>
                        <a:rPr lang="en-US" sz="2000" dirty="0" err="1">
                          <a:solidFill>
                            <a:schemeClr val="tx1"/>
                          </a:solidFill>
                          <a:effectLst/>
                          <a:latin typeface="Times New Roman" panose="02020603050405020304" pitchFamily="18" charset="0"/>
                          <a:cs typeface="Times New Roman" panose="02020603050405020304" pitchFamily="18" charset="0"/>
                        </a:rPr>
                        <a:t>triệu</a:t>
                      </a:r>
                      <a:r>
                        <a:rPr lang="en-US" sz="2000" dirty="0">
                          <a:solidFill>
                            <a:schemeClr val="tx1"/>
                          </a:solidFill>
                          <a:effectLst/>
                          <a:latin typeface="Times New Roman" panose="02020603050405020304" pitchFamily="18" charset="0"/>
                          <a:cs typeface="Times New Roman" panose="02020603050405020304" pitchFamily="18" charset="0"/>
                        </a:rPr>
                        <a:t> USD</a:t>
                      </a:r>
                      <a:endParaRPr lang="en-GB"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1889718"/>
                  </a:ext>
                </a:extLst>
              </a:tr>
              <a:tr h="689804">
                <a:tc>
                  <a:txBody>
                    <a:bodyPr/>
                    <a:lstStyle/>
                    <a:p>
                      <a:pPr>
                        <a:lnSpc>
                          <a:spcPct val="107000"/>
                        </a:lnSpc>
                        <a:spcBef>
                          <a:spcPts val="100"/>
                        </a:spcBef>
                        <a:spcAft>
                          <a:spcPts val="1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7000"/>
                        </a:lnSpc>
                        <a:spcBef>
                          <a:spcPts val="100"/>
                        </a:spcBef>
                        <a:spcAft>
                          <a:spcPts val="100"/>
                        </a:spcAft>
                        <a:buClrTx/>
                        <a:buSzTx/>
                        <a:buFontTx/>
                        <a:buNone/>
                        <a:tabLst/>
                        <a:defRPr/>
                      </a:pPr>
                      <a:r>
                        <a:rPr lang="en-US" sz="2000">
                          <a:solidFill>
                            <a:schemeClr val="tx1"/>
                          </a:solidFill>
                          <a:effectLst/>
                          <a:latin typeface="Times New Roman" panose="02020603050405020304" pitchFamily="18" charset="0"/>
                          <a:cs typeface="Times New Roman" panose="02020603050405020304" pitchFamily="18" charset="0"/>
                        </a:rPr>
                        <a:t>1</a:t>
                      </a:r>
                      <a:r>
                        <a:rPr lang="en-US" sz="2000" dirty="0">
                          <a:solidFill>
                            <a:schemeClr val="tx1"/>
                          </a:solidFill>
                          <a:effectLst/>
                          <a:latin typeface="Times New Roman" panose="02020603050405020304" pitchFamily="18" charset="0"/>
                          <a:cs typeface="Times New Roman" panose="02020603050405020304" pitchFamily="18" charset="0"/>
                        </a:rPr>
                        <a:t>0</a:t>
                      </a:r>
                      <a:r>
                        <a:rPr lang="en-US" sz="200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dự</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án</a:t>
                      </a:r>
                      <a:endParaRPr lang="en-GB"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100"/>
                        </a:spcBef>
                        <a:spcAft>
                          <a:spcPts val="100"/>
                        </a:spcAft>
                      </a:pPr>
                      <a:r>
                        <a:rPr lang="en-US" sz="2000">
                          <a:solidFill>
                            <a:schemeClr val="tx1"/>
                          </a:solidFill>
                          <a:effectLst/>
                          <a:latin typeface="Times New Roman" panose="02020603050405020304" pitchFamily="18" charset="0"/>
                          <a:cs typeface="Times New Roman" panose="02020603050405020304" pitchFamily="18" charset="0"/>
                        </a:rPr>
                        <a:t>389 </a:t>
                      </a:r>
                      <a:r>
                        <a:rPr lang="en-US" sz="2000" dirty="0" err="1">
                          <a:solidFill>
                            <a:schemeClr val="tx1"/>
                          </a:solidFill>
                          <a:effectLst/>
                          <a:latin typeface="Times New Roman" panose="02020603050405020304" pitchFamily="18" charset="0"/>
                          <a:cs typeface="Times New Roman" panose="02020603050405020304" pitchFamily="18" charset="0"/>
                        </a:rPr>
                        <a:t>triệu</a:t>
                      </a:r>
                      <a:r>
                        <a:rPr lang="en-US" sz="2000" dirty="0">
                          <a:solidFill>
                            <a:schemeClr val="tx1"/>
                          </a:solidFill>
                          <a:effectLst/>
                          <a:latin typeface="Times New Roman" panose="02020603050405020304" pitchFamily="18" charset="0"/>
                          <a:cs typeface="Times New Roman" panose="02020603050405020304" pitchFamily="18" charset="0"/>
                        </a:rPr>
                        <a:t> USD</a:t>
                      </a:r>
                      <a:endParaRPr lang="en-GB"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2385957"/>
                  </a:ext>
                </a:extLst>
              </a:tr>
              <a:tr h="689804">
                <a:tc>
                  <a:txBody>
                    <a:bodyPr/>
                    <a:lstStyle/>
                    <a:p>
                      <a:pPr>
                        <a:lnSpc>
                          <a:spcPct val="107000"/>
                        </a:lnSpc>
                        <a:spcBef>
                          <a:spcPts val="100"/>
                        </a:spcBef>
                        <a:spcAft>
                          <a:spcPts val="1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7000"/>
                        </a:lnSpc>
                        <a:spcBef>
                          <a:spcPts val="100"/>
                        </a:spcBef>
                        <a:spcAft>
                          <a:spcPts val="100"/>
                        </a:spcAft>
                        <a:buClrTx/>
                        <a:buSzTx/>
                        <a:buFontTx/>
                        <a:buNone/>
                        <a:tabLst/>
                        <a:defRPr/>
                      </a:pPr>
                      <a:r>
                        <a:rPr lang="en-US" sz="2000">
                          <a:solidFill>
                            <a:schemeClr val="tx1"/>
                          </a:solidFill>
                          <a:effectLst/>
                          <a:latin typeface="Times New Roman" panose="02020603050405020304" pitchFamily="18" charset="0"/>
                          <a:cs typeface="Times New Roman" panose="02020603050405020304" pitchFamily="18" charset="0"/>
                        </a:rPr>
                        <a:t>1</a:t>
                      </a:r>
                      <a:r>
                        <a:rPr lang="en-US" sz="2000" dirty="0">
                          <a:solidFill>
                            <a:schemeClr val="tx1"/>
                          </a:solidFill>
                          <a:effectLst/>
                          <a:latin typeface="Times New Roman" panose="02020603050405020304" pitchFamily="18" charset="0"/>
                          <a:cs typeface="Times New Roman" panose="02020603050405020304" pitchFamily="18" charset="0"/>
                        </a:rPr>
                        <a:t>9</a:t>
                      </a:r>
                      <a:r>
                        <a:rPr lang="en-US" sz="200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dự</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án</a:t>
                      </a:r>
                      <a:endParaRPr lang="en-GB"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7000"/>
                        </a:lnSpc>
                        <a:spcBef>
                          <a:spcPts val="100"/>
                        </a:spcBef>
                        <a:spcAft>
                          <a:spcPts val="100"/>
                        </a:spcAft>
                        <a:buClrTx/>
                        <a:buSzTx/>
                        <a:buFontTx/>
                        <a:buNone/>
                        <a:tabLst/>
                        <a:defRPr/>
                      </a:pPr>
                      <a:r>
                        <a:rPr lang="en-US" sz="2000">
                          <a:solidFill>
                            <a:schemeClr val="tx1"/>
                          </a:solidFill>
                          <a:effectLst/>
                          <a:latin typeface="Times New Roman" panose="02020603050405020304" pitchFamily="18" charset="0"/>
                          <a:cs typeface="Times New Roman" panose="02020603050405020304" pitchFamily="18" charset="0"/>
                        </a:rPr>
                        <a:t>336 </a:t>
                      </a:r>
                      <a:r>
                        <a:rPr lang="en-US" sz="2000" dirty="0" err="1">
                          <a:solidFill>
                            <a:schemeClr val="tx1"/>
                          </a:solidFill>
                          <a:effectLst/>
                          <a:latin typeface="Times New Roman" panose="02020603050405020304" pitchFamily="18" charset="0"/>
                          <a:cs typeface="Times New Roman" panose="02020603050405020304" pitchFamily="18" charset="0"/>
                        </a:rPr>
                        <a:t>triệu</a:t>
                      </a:r>
                      <a:r>
                        <a:rPr lang="en-US" sz="2000" dirty="0">
                          <a:solidFill>
                            <a:schemeClr val="tx1"/>
                          </a:solidFill>
                          <a:effectLst/>
                          <a:latin typeface="Times New Roman" panose="02020603050405020304" pitchFamily="18" charset="0"/>
                          <a:cs typeface="Times New Roman" panose="02020603050405020304" pitchFamily="18" charset="0"/>
                        </a:rPr>
                        <a:t> USD</a:t>
                      </a:r>
                      <a:endParaRPr lang="en-GB"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92306032"/>
                  </a:ext>
                </a:extLst>
              </a:tr>
              <a:tr h="689804">
                <a:tc>
                  <a:txBody>
                    <a:bodyPr/>
                    <a:lstStyle/>
                    <a:p>
                      <a:pPr>
                        <a:lnSpc>
                          <a:spcPct val="107000"/>
                        </a:lnSpc>
                        <a:spcBef>
                          <a:spcPts val="100"/>
                        </a:spcBef>
                        <a:spcAft>
                          <a:spcPts val="1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7000"/>
                        </a:lnSpc>
                        <a:spcBef>
                          <a:spcPts val="100"/>
                        </a:spcBef>
                        <a:spcAft>
                          <a:spcPts val="100"/>
                        </a:spcAft>
                        <a:buClrTx/>
                        <a:buSzTx/>
                        <a:buFontTx/>
                        <a:buNone/>
                        <a:tabLst/>
                        <a:defRPr/>
                      </a:pPr>
                      <a:r>
                        <a:rPr lang="en-US" sz="2000" dirty="0">
                          <a:solidFill>
                            <a:schemeClr val="tx1"/>
                          </a:solidFill>
                          <a:effectLst/>
                          <a:latin typeface="Times New Roman" panose="02020603050405020304" pitchFamily="18" charset="0"/>
                          <a:cs typeface="Times New Roman" panose="02020603050405020304" pitchFamily="18" charset="0"/>
                        </a:rPr>
                        <a:t>4 </a:t>
                      </a:r>
                      <a:r>
                        <a:rPr lang="en-US" sz="2000" dirty="0" err="1">
                          <a:solidFill>
                            <a:schemeClr val="tx1"/>
                          </a:solidFill>
                          <a:effectLst/>
                          <a:latin typeface="Times New Roman" panose="02020603050405020304" pitchFamily="18" charset="0"/>
                          <a:cs typeface="Times New Roman" panose="02020603050405020304" pitchFamily="18" charset="0"/>
                        </a:rPr>
                        <a:t>dự</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án</a:t>
                      </a:r>
                      <a:endParaRPr lang="en-GB"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7000"/>
                        </a:lnSpc>
                        <a:spcBef>
                          <a:spcPts val="100"/>
                        </a:spcBef>
                        <a:spcAft>
                          <a:spcPts val="100"/>
                        </a:spcAft>
                        <a:buClrTx/>
                        <a:buSzTx/>
                        <a:buFontTx/>
                        <a:buNone/>
                        <a:tabLst/>
                        <a:defRPr/>
                      </a:pPr>
                      <a:r>
                        <a:rPr lang="en-US" sz="2000" dirty="0">
                          <a:solidFill>
                            <a:schemeClr val="tx1"/>
                          </a:solidFill>
                          <a:effectLst/>
                          <a:latin typeface="Times New Roman" panose="02020603050405020304" pitchFamily="18" charset="0"/>
                          <a:cs typeface="Times New Roman" panose="02020603050405020304" pitchFamily="18" charset="0"/>
                        </a:rPr>
                        <a:t>234 </a:t>
                      </a:r>
                      <a:r>
                        <a:rPr lang="en-US" sz="2000" dirty="0" err="1">
                          <a:solidFill>
                            <a:schemeClr val="tx1"/>
                          </a:solidFill>
                          <a:effectLst/>
                          <a:latin typeface="Times New Roman" panose="02020603050405020304" pitchFamily="18" charset="0"/>
                          <a:cs typeface="Times New Roman" panose="02020603050405020304" pitchFamily="18" charset="0"/>
                        </a:rPr>
                        <a:t>triệu</a:t>
                      </a:r>
                      <a:r>
                        <a:rPr lang="en-US" sz="2000" dirty="0">
                          <a:solidFill>
                            <a:schemeClr val="tx1"/>
                          </a:solidFill>
                          <a:effectLst/>
                          <a:latin typeface="Times New Roman" panose="02020603050405020304" pitchFamily="18" charset="0"/>
                          <a:cs typeface="Times New Roman" panose="02020603050405020304" pitchFamily="18" charset="0"/>
                        </a:rPr>
                        <a:t> USD</a:t>
                      </a:r>
                      <a:endParaRPr lang="en-GB"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1194578"/>
                  </a:ext>
                </a:extLst>
              </a:tr>
              <a:tr h="689804">
                <a:tc>
                  <a:txBody>
                    <a:bodyPr/>
                    <a:lstStyle/>
                    <a:p>
                      <a:pPr>
                        <a:lnSpc>
                          <a:spcPct val="107000"/>
                        </a:lnSpc>
                        <a:spcBef>
                          <a:spcPts val="100"/>
                        </a:spcBef>
                        <a:spcAft>
                          <a:spcPts val="1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7000"/>
                        </a:lnSpc>
                        <a:spcBef>
                          <a:spcPts val="100"/>
                        </a:spcBef>
                        <a:spcAft>
                          <a:spcPts val="100"/>
                        </a:spcAft>
                        <a:buClrTx/>
                        <a:buSzTx/>
                        <a:buFontTx/>
                        <a:buNone/>
                        <a:tabLst/>
                        <a:defRPr/>
                      </a:pPr>
                      <a:r>
                        <a:rPr lang="en-US" sz="2000">
                          <a:solidFill>
                            <a:schemeClr val="tx1"/>
                          </a:solidFill>
                          <a:effectLst/>
                          <a:latin typeface="Times New Roman" panose="02020603050405020304" pitchFamily="18" charset="0"/>
                          <a:cs typeface="Times New Roman" panose="02020603050405020304" pitchFamily="18" charset="0"/>
                        </a:rPr>
                        <a:t>6 </a:t>
                      </a:r>
                      <a:r>
                        <a:rPr lang="en-US" sz="2000" dirty="0" err="1">
                          <a:solidFill>
                            <a:schemeClr val="tx1"/>
                          </a:solidFill>
                          <a:effectLst/>
                          <a:latin typeface="Times New Roman" panose="02020603050405020304" pitchFamily="18" charset="0"/>
                          <a:cs typeface="Times New Roman" panose="02020603050405020304" pitchFamily="18" charset="0"/>
                        </a:rPr>
                        <a:t>dự</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án</a:t>
                      </a:r>
                      <a:endParaRPr lang="en-GB"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7000"/>
                        </a:lnSpc>
                        <a:spcBef>
                          <a:spcPts val="100"/>
                        </a:spcBef>
                        <a:spcAft>
                          <a:spcPts val="100"/>
                        </a:spcAft>
                        <a:buClrTx/>
                        <a:buSzTx/>
                        <a:buFontTx/>
                        <a:buNone/>
                        <a:tabLst/>
                        <a:defRPr/>
                      </a:pPr>
                      <a:r>
                        <a:rPr lang="en-US" sz="2000">
                          <a:solidFill>
                            <a:schemeClr val="tx1"/>
                          </a:solidFill>
                          <a:effectLst/>
                          <a:latin typeface="Times New Roman" panose="02020603050405020304" pitchFamily="18" charset="0"/>
                          <a:cs typeface="Times New Roman" panose="02020603050405020304" pitchFamily="18" charset="0"/>
                        </a:rPr>
                        <a:t>189 </a:t>
                      </a:r>
                      <a:r>
                        <a:rPr lang="en-US" sz="2000" dirty="0" err="1">
                          <a:solidFill>
                            <a:schemeClr val="tx1"/>
                          </a:solidFill>
                          <a:effectLst/>
                          <a:latin typeface="Times New Roman" panose="02020603050405020304" pitchFamily="18" charset="0"/>
                          <a:cs typeface="Times New Roman" panose="02020603050405020304" pitchFamily="18" charset="0"/>
                        </a:rPr>
                        <a:t>triệu</a:t>
                      </a:r>
                      <a:r>
                        <a:rPr lang="en-US" sz="2000" dirty="0">
                          <a:solidFill>
                            <a:schemeClr val="tx1"/>
                          </a:solidFill>
                          <a:effectLst/>
                          <a:latin typeface="Times New Roman" panose="02020603050405020304" pitchFamily="18" charset="0"/>
                          <a:cs typeface="Times New Roman" panose="02020603050405020304" pitchFamily="18" charset="0"/>
                        </a:rPr>
                        <a:t> USD</a:t>
                      </a:r>
                      <a:endParaRPr lang="en-GB"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1875739"/>
                  </a:ext>
                </a:extLst>
              </a:tr>
            </a:tbl>
          </a:graphicData>
        </a:graphic>
      </p:graphicFrame>
      <p:grpSp>
        <p:nvGrpSpPr>
          <p:cNvPr id="2" name="Group 13">
            <a:extLst>
              <a:ext uri="{FF2B5EF4-FFF2-40B4-BE49-F238E27FC236}">
                <a16:creationId xmlns:a16="http://schemas.microsoft.com/office/drawing/2014/main" id="{B6287C6B-5016-4C48-A764-4DA88A94026E}"/>
              </a:ext>
            </a:extLst>
          </p:cNvPr>
          <p:cNvGrpSpPr/>
          <p:nvPr/>
        </p:nvGrpSpPr>
        <p:grpSpPr>
          <a:xfrm>
            <a:off x="848784" y="2017310"/>
            <a:ext cx="838201" cy="2008325"/>
            <a:chOff x="2895297" y="1704490"/>
            <a:chExt cx="838201" cy="2169694"/>
          </a:xfrm>
        </p:grpSpPr>
        <p:pic>
          <p:nvPicPr>
            <p:cNvPr id="9" name="Picture 8">
              <a:extLst>
                <a:ext uri="{FF2B5EF4-FFF2-40B4-BE49-F238E27FC236}">
                  <a16:creationId xmlns:a16="http://schemas.microsoft.com/office/drawing/2014/main" id="{E334E59D-D4D3-CE4C-97BE-988FB383761D}"/>
                </a:ext>
              </a:extLst>
            </p:cNvPr>
            <p:cNvPicPr>
              <a:picLocks noChangeAspect="1"/>
            </p:cNvPicPr>
            <p:nvPr/>
          </p:nvPicPr>
          <p:blipFill>
            <a:blip r:embed="rId3" cstate="print"/>
            <a:stretch>
              <a:fillRect/>
            </a:stretch>
          </p:blipFill>
          <p:spPr>
            <a:xfrm>
              <a:off x="2895297" y="1704490"/>
              <a:ext cx="838201" cy="599383"/>
            </a:xfrm>
            <a:prstGeom prst="rect">
              <a:avLst/>
            </a:prstGeom>
          </p:spPr>
        </p:pic>
        <p:pic>
          <p:nvPicPr>
            <p:cNvPr id="13" name="Picture 12">
              <a:extLst>
                <a:ext uri="{FF2B5EF4-FFF2-40B4-BE49-F238E27FC236}">
                  <a16:creationId xmlns:a16="http://schemas.microsoft.com/office/drawing/2014/main" id="{8536A107-DF60-AA4E-8319-7CEA945B1BD4}"/>
                </a:ext>
              </a:extLst>
            </p:cNvPr>
            <p:cNvPicPr>
              <a:picLocks noChangeAspect="1"/>
            </p:cNvPicPr>
            <p:nvPr/>
          </p:nvPicPr>
          <p:blipFill>
            <a:blip r:embed="rId4" cstate="print"/>
            <a:stretch>
              <a:fillRect/>
            </a:stretch>
          </p:blipFill>
          <p:spPr>
            <a:xfrm flipV="1">
              <a:off x="2895297" y="3241513"/>
              <a:ext cx="838201" cy="632671"/>
            </a:xfrm>
            <a:prstGeom prst="rect">
              <a:avLst/>
            </a:prstGeom>
          </p:spPr>
        </p:pic>
      </p:grpSp>
      <p:sp>
        <p:nvSpPr>
          <p:cNvPr id="16" name="Content Placeholder 2">
            <a:extLst>
              <a:ext uri="{FF2B5EF4-FFF2-40B4-BE49-F238E27FC236}">
                <a16:creationId xmlns:a16="http://schemas.microsoft.com/office/drawing/2014/main" id="{9B801E9B-F0B1-344B-8A08-08D4EDBF91EA}"/>
              </a:ext>
            </a:extLst>
          </p:cNvPr>
          <p:cNvSpPr txBox="1">
            <a:spLocks/>
          </p:cNvSpPr>
          <p:nvPr/>
        </p:nvSpPr>
        <p:spPr>
          <a:xfrm>
            <a:off x="6548891" y="1828532"/>
            <a:ext cx="4671559" cy="57094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2000" b="1" dirty="0">
                <a:latin typeface="Times New Roman" panose="02020603050405020304" pitchFamily="18" charset="0"/>
                <a:cs typeface="Times New Roman" panose="02020603050405020304" pitchFamily="18" charset="0"/>
              </a:rPr>
              <a:t>DOANH NGHIỆP FDI</a:t>
            </a:r>
          </a:p>
          <a:p>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3325367E-F538-0E47-B771-444105EBF78B}"/>
              </a:ext>
            </a:extLst>
          </p:cNvPr>
          <p:cNvPicPr>
            <a:picLocks noChangeAspect="1"/>
          </p:cNvPicPr>
          <p:nvPr/>
        </p:nvPicPr>
        <p:blipFill>
          <a:blip r:embed="rId5" cstate="print"/>
          <a:stretch>
            <a:fillRect/>
          </a:stretch>
        </p:blipFill>
        <p:spPr>
          <a:xfrm>
            <a:off x="6688756" y="3899556"/>
            <a:ext cx="821499" cy="788344"/>
          </a:xfrm>
          <a:prstGeom prst="rect">
            <a:avLst/>
          </a:prstGeom>
        </p:spPr>
      </p:pic>
      <p:pic>
        <p:nvPicPr>
          <p:cNvPr id="19" name="Picture 18">
            <a:extLst>
              <a:ext uri="{FF2B5EF4-FFF2-40B4-BE49-F238E27FC236}">
                <a16:creationId xmlns:a16="http://schemas.microsoft.com/office/drawing/2014/main" id="{7BE08F3B-3668-C845-A842-D1C6B44ACA31}"/>
              </a:ext>
            </a:extLst>
          </p:cNvPr>
          <p:cNvPicPr>
            <a:picLocks noChangeAspect="1"/>
          </p:cNvPicPr>
          <p:nvPr/>
        </p:nvPicPr>
        <p:blipFill>
          <a:blip r:embed="rId6" cstate="print"/>
          <a:stretch>
            <a:fillRect/>
          </a:stretch>
        </p:blipFill>
        <p:spPr>
          <a:xfrm>
            <a:off x="6682241" y="2816226"/>
            <a:ext cx="828014" cy="737109"/>
          </a:xfrm>
          <a:prstGeom prst="rect">
            <a:avLst/>
          </a:prstGeom>
        </p:spPr>
      </p:pic>
      <p:sp>
        <p:nvSpPr>
          <p:cNvPr id="24" name="Content Placeholder 2">
            <a:extLst>
              <a:ext uri="{FF2B5EF4-FFF2-40B4-BE49-F238E27FC236}">
                <a16:creationId xmlns:a16="http://schemas.microsoft.com/office/drawing/2014/main" id="{6068CA4E-6920-B447-8B61-45F224C22A45}"/>
              </a:ext>
            </a:extLst>
          </p:cNvPr>
          <p:cNvSpPr txBox="1">
            <a:spLocks/>
          </p:cNvSpPr>
          <p:nvPr/>
        </p:nvSpPr>
        <p:spPr>
          <a:xfrm>
            <a:off x="7556692" y="4054789"/>
            <a:ext cx="3493896" cy="57094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dirty="0">
                <a:latin typeface="Times New Roman" panose="02020603050405020304" pitchFamily="18" charset="0"/>
                <a:cs typeface="Times New Roman" panose="02020603050405020304" pitchFamily="18" charset="0"/>
              </a:rPr>
              <a:t>635 triệu </a:t>
            </a:r>
            <a:r>
              <a:rPr lang="en-US" dirty="0">
                <a:latin typeface="Times New Roman" panose="02020603050405020304" pitchFamily="18" charset="0"/>
                <a:cs typeface="Times New Roman" panose="02020603050405020304" pitchFamily="18" charset="0"/>
              </a:rPr>
              <a:t>USD</a:t>
            </a:r>
          </a:p>
        </p:txBody>
      </p:sp>
      <p:sp>
        <p:nvSpPr>
          <p:cNvPr id="26" name="Content Placeholder 2">
            <a:extLst>
              <a:ext uri="{FF2B5EF4-FFF2-40B4-BE49-F238E27FC236}">
                <a16:creationId xmlns:a16="http://schemas.microsoft.com/office/drawing/2014/main" id="{A84E4FB6-4029-7D49-9371-30E709E77919}"/>
              </a:ext>
            </a:extLst>
          </p:cNvPr>
          <p:cNvSpPr txBox="1">
            <a:spLocks/>
          </p:cNvSpPr>
          <p:nvPr/>
        </p:nvSpPr>
        <p:spPr>
          <a:xfrm>
            <a:off x="7556692" y="2858057"/>
            <a:ext cx="3493896" cy="57094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dirty="0">
                <a:latin typeface="Times New Roman" panose="02020603050405020304" pitchFamily="18" charset="0"/>
                <a:cs typeface="Times New Roman" panose="02020603050405020304" pitchFamily="18" charset="0"/>
              </a:rPr>
              <a:t>929 triệu </a:t>
            </a:r>
            <a:r>
              <a:rPr lang="en-US" dirty="0">
                <a:latin typeface="Times New Roman" panose="02020603050405020304" pitchFamily="18" charset="0"/>
                <a:cs typeface="Times New Roman" panose="02020603050405020304" pitchFamily="18" charset="0"/>
              </a:rPr>
              <a:t>USD</a:t>
            </a:r>
          </a:p>
        </p:txBody>
      </p:sp>
      <p:sp>
        <p:nvSpPr>
          <p:cNvPr id="17" name="object 5">
            <a:extLst>
              <a:ext uri="{FF2B5EF4-FFF2-40B4-BE49-F238E27FC236}">
                <a16:creationId xmlns:a16="http://schemas.microsoft.com/office/drawing/2014/main" id="{4F65C06F-CDA2-463C-8C5C-92FECC4ED344}"/>
              </a:ext>
            </a:extLst>
          </p:cNvPr>
          <p:cNvSpPr txBox="1"/>
          <p:nvPr/>
        </p:nvSpPr>
        <p:spPr>
          <a:xfrm>
            <a:off x="0" y="395268"/>
            <a:ext cx="5812971" cy="289823"/>
          </a:xfrm>
          <a:prstGeom prst="rect">
            <a:avLst/>
          </a:prstGeom>
        </p:spPr>
        <p:txBody>
          <a:bodyPr vert="horz" wrap="square" lIns="0" tIns="12700" rIns="0" bIns="0" rtlCol="0">
            <a:spAutoFit/>
          </a:bodyPr>
          <a:lstStyle/>
          <a:p>
            <a:pPr marL="12700" algn="ctr">
              <a:spcBef>
                <a:spcPts val="100"/>
              </a:spcBef>
            </a:pPr>
            <a:r>
              <a:rPr lang="en-US" b="1" spc="35" dirty="0">
                <a:latin typeface="Times New Roman" panose="02020603050405020304" pitchFamily="18" charset="0"/>
                <a:cs typeface="Times New Roman" panose="02020603050405020304" pitchFamily="18" charset="0"/>
              </a:rPr>
              <a:t>II. </a:t>
            </a:r>
            <a:r>
              <a:rPr lang="vi-VN" b="1" spc="35" dirty="0">
                <a:latin typeface="Times New Roman" panose="02020603050405020304" pitchFamily="18" charset="0"/>
                <a:cs typeface="Times New Roman" panose="02020603050405020304" pitchFamily="18" charset="0"/>
              </a:rPr>
              <a:t>ĐẦU TƯ VÀO CÁC KHU CÔNG NGHIỆP</a:t>
            </a:r>
            <a:endParaRPr lang="en-US" b="1" spc="35"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E260B18E-BD18-80D5-A467-37A1A2A700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784" y="2762338"/>
            <a:ext cx="838201" cy="5311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ag of the United States of America | History, Meaning, Facts, &amp; Design |  Britannica">
            <a:extLst>
              <a:ext uri="{FF2B5EF4-FFF2-40B4-BE49-F238E27FC236}">
                <a16:creationId xmlns:a16="http://schemas.microsoft.com/office/drawing/2014/main" id="{D2655EE8-4C09-6E6D-130E-0F635445D63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8133" y="4860035"/>
            <a:ext cx="838201" cy="5350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6145CFC-6F00-42F9-B2C6-C451CB6CCC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1176" y="4126709"/>
            <a:ext cx="838201" cy="531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529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Alternate Process 21">
            <a:extLst>
              <a:ext uri="{FF2B5EF4-FFF2-40B4-BE49-F238E27FC236}">
                <a16:creationId xmlns:a16="http://schemas.microsoft.com/office/drawing/2014/main" id="{D43D03FA-B03C-9238-4061-FC923805ABC1}"/>
              </a:ext>
            </a:extLst>
          </p:cNvPr>
          <p:cNvSpPr/>
          <p:nvPr/>
        </p:nvSpPr>
        <p:spPr>
          <a:xfrm>
            <a:off x="7031843" y="446550"/>
            <a:ext cx="4961255" cy="1980988"/>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 y="923925"/>
            <a:ext cx="6617296" cy="4877316"/>
          </a:xfrm>
          <a:prstGeom prst="rect">
            <a:avLst/>
          </a:prstGeom>
        </p:spPr>
      </p:pic>
      <p:sp>
        <p:nvSpPr>
          <p:cNvPr id="51" name="Shape 403">
            <a:extLst>
              <a:ext uri="{FF2B5EF4-FFF2-40B4-BE49-F238E27FC236}">
                <a16:creationId xmlns:a16="http://schemas.microsoft.com/office/drawing/2014/main" id="{D9A5913D-71EF-016D-BF19-5F820B1B6FBF}"/>
              </a:ext>
            </a:extLst>
          </p:cNvPr>
          <p:cNvSpPr/>
          <p:nvPr/>
        </p:nvSpPr>
        <p:spPr>
          <a:xfrm>
            <a:off x="135930" y="6032249"/>
            <a:ext cx="7448550" cy="705171"/>
          </a:xfrm>
          <a:prstGeom prst="roundRect">
            <a:avLst>
              <a:gd name="adj" fmla="val 16667"/>
            </a:avLst>
          </a:prstGeom>
          <a:noFill/>
          <a:ln w="12700" cap="flat">
            <a:noFill/>
            <a:miter lim="400000"/>
          </a:ln>
          <a:effectLst/>
          <a:scene3d>
            <a:camera prst="perspectiveRight"/>
            <a:lightRig rig="threePt" dir="t"/>
          </a:scene3d>
        </p:spPr>
        <p:txBody>
          <a:bodyPr wrap="square" lIns="45719" tIns="45719" rIns="45719" bIns="45719" numCol="1" anchor="ctr">
            <a:noAutofit/>
          </a:bodyPr>
          <a:lstStyle/>
          <a:p>
            <a:pPr algn="just"/>
            <a:endParaRPr lang="en-US" sz="1400" i="1" dirty="0">
              <a:solidFill>
                <a:schemeClr val="accent2">
                  <a:lumMod val="75000"/>
                </a:schemeClr>
              </a:solidFill>
            </a:endParaRPr>
          </a:p>
        </p:txBody>
      </p:sp>
      <p:sp>
        <p:nvSpPr>
          <p:cNvPr id="9" name="TextBox 8">
            <a:extLst>
              <a:ext uri="{FF2B5EF4-FFF2-40B4-BE49-F238E27FC236}">
                <a16:creationId xmlns:a16="http://schemas.microsoft.com/office/drawing/2014/main" id="{737EC822-B731-E3FF-4CAD-ABE89E37FD88}"/>
              </a:ext>
            </a:extLst>
          </p:cNvPr>
          <p:cNvSpPr txBox="1"/>
          <p:nvPr/>
        </p:nvSpPr>
        <p:spPr>
          <a:xfrm>
            <a:off x="609600" y="6042118"/>
            <a:ext cx="6524625" cy="369332"/>
          </a:xfrm>
          <a:prstGeom prst="rect">
            <a:avLst/>
          </a:prstGeom>
          <a:noFill/>
        </p:spPr>
        <p:txBody>
          <a:bodyPr wrap="square" lIns="0" tIns="0" rIns="0" bIns="0" rtlCol="0">
            <a:spAutoFit/>
          </a:bodyPr>
          <a:lstStyle/>
          <a:p>
            <a:r>
              <a:rPr lang="en-US" sz="1200" i="1" dirty="0">
                <a:solidFill>
                  <a:srgbClr val="C00000"/>
                </a:solidFill>
                <a:latin typeface="Arial" panose="020B0604020202020204" pitchFamily="34" charset="0"/>
                <a:cs typeface="Arial" panose="020B0604020202020204" pitchFamily="34" charset="0"/>
              </a:rPr>
              <a:t>According to Decision No. 359/QD-</a:t>
            </a:r>
            <a:r>
              <a:rPr lang="en-US" sz="1200" i="1" dirty="0" err="1">
                <a:solidFill>
                  <a:srgbClr val="C00000"/>
                </a:solidFill>
                <a:latin typeface="Arial" panose="020B0604020202020204" pitchFamily="34" charset="0"/>
                <a:cs typeface="Arial" panose="020B0604020202020204" pitchFamily="34" charset="0"/>
              </a:rPr>
              <a:t>TTg</a:t>
            </a:r>
            <a:r>
              <a:rPr lang="en-US" sz="1200" i="1" dirty="0">
                <a:solidFill>
                  <a:srgbClr val="C00000"/>
                </a:solidFill>
                <a:latin typeface="Arial" panose="020B0604020202020204" pitchFamily="34" charset="0"/>
                <a:cs typeface="Arial" panose="020B0604020202020204" pitchFamily="34" charset="0"/>
              </a:rPr>
              <a:t> dated March 15, 2021 of the Prime Minister -                           Approval on the </a:t>
            </a:r>
            <a:r>
              <a:rPr lang="en-US" sz="1200" i="1" dirty="0" err="1">
                <a:solidFill>
                  <a:srgbClr val="C00000"/>
                </a:solidFill>
                <a:latin typeface="Arial" panose="020B0604020202020204" pitchFamily="34" charset="0"/>
                <a:cs typeface="Arial" panose="020B0604020202020204" pitchFamily="34" charset="0"/>
              </a:rPr>
              <a:t>the</a:t>
            </a:r>
            <a:r>
              <a:rPr lang="en-US" sz="1200" i="1" dirty="0">
                <a:solidFill>
                  <a:srgbClr val="C00000"/>
                </a:solidFill>
                <a:latin typeface="Arial" panose="020B0604020202020204" pitchFamily="34" charset="0"/>
                <a:cs typeface="Arial" panose="020B0604020202020204" pitchFamily="34" charset="0"/>
              </a:rPr>
              <a:t> general planning adjustment for Da Nang until 2030, with a vision to 2045</a:t>
            </a:r>
          </a:p>
        </p:txBody>
      </p:sp>
      <p:sp>
        <p:nvSpPr>
          <p:cNvPr id="4" name="Title 3">
            <a:extLst>
              <a:ext uri="{FF2B5EF4-FFF2-40B4-BE49-F238E27FC236}">
                <a16:creationId xmlns:a16="http://schemas.microsoft.com/office/drawing/2014/main" id="{D89C9A15-4D44-5E9C-98DA-BD82F84CFB24}"/>
              </a:ext>
            </a:extLst>
          </p:cNvPr>
          <p:cNvSpPr>
            <a:spLocks noGrp="1"/>
          </p:cNvSpPr>
          <p:nvPr>
            <p:ph type="title"/>
          </p:nvPr>
        </p:nvSpPr>
        <p:spPr>
          <a:xfrm>
            <a:off x="10795" y="56486"/>
            <a:ext cx="7045919" cy="544666"/>
          </a:xfrm>
        </p:spPr>
        <p:txBody>
          <a:bodyPr>
            <a:normAutofit/>
          </a:bodyPr>
          <a:lstStyle/>
          <a:p>
            <a:r>
              <a:rPr lang="en-US" sz="1800" dirty="0">
                <a:solidFill>
                  <a:schemeClr val="tx1"/>
                </a:solidFill>
                <a:latin typeface="Times New Roman" panose="02020603050405020304" pitchFamily="18" charset="0"/>
                <a:cs typeface="Times New Roman" panose="02020603050405020304" pitchFamily="18" charset="0"/>
              </a:rPr>
              <a:t>E. 03 KHU CÔNG NGHIỆP MỚI</a:t>
            </a:r>
          </a:p>
        </p:txBody>
      </p:sp>
      <p:cxnSp>
        <p:nvCxnSpPr>
          <p:cNvPr id="8" name="Straight Arrow Connector 7"/>
          <p:cNvCxnSpPr>
            <a:cxnSpLocks/>
          </p:cNvCxnSpPr>
          <p:nvPr/>
        </p:nvCxnSpPr>
        <p:spPr>
          <a:xfrm flipV="1">
            <a:off x="3019425" y="1869797"/>
            <a:ext cx="3913290" cy="1806853"/>
          </a:xfrm>
          <a:prstGeom prst="straightConnector1">
            <a:avLst/>
          </a:prstGeom>
          <a:ln w="22225">
            <a:solidFill>
              <a:srgbClr val="FF000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cxnSpLocks/>
          </p:cNvCxnSpPr>
          <p:nvPr/>
        </p:nvCxnSpPr>
        <p:spPr>
          <a:xfrm flipV="1">
            <a:off x="4000500" y="3264498"/>
            <a:ext cx="3015089" cy="897927"/>
          </a:xfrm>
          <a:prstGeom prst="straightConnector1">
            <a:avLst/>
          </a:prstGeom>
          <a:ln w="22225">
            <a:solidFill>
              <a:srgbClr val="FF000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cxnSpLocks/>
            <a:endCxn id="25" idx="1"/>
          </p:cNvCxnSpPr>
          <p:nvPr/>
        </p:nvCxnSpPr>
        <p:spPr>
          <a:xfrm>
            <a:off x="4368800" y="4443597"/>
            <a:ext cx="2663043" cy="1051404"/>
          </a:xfrm>
          <a:prstGeom prst="straightConnector1">
            <a:avLst/>
          </a:prstGeom>
          <a:ln w="22225">
            <a:solidFill>
              <a:srgbClr val="FF00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0" name="Title 3">
            <a:extLst>
              <a:ext uri="{FF2B5EF4-FFF2-40B4-BE49-F238E27FC236}">
                <a16:creationId xmlns:a16="http://schemas.microsoft.com/office/drawing/2014/main" id="{61928505-EBA0-ADB2-9050-440106950AD1}"/>
              </a:ext>
            </a:extLst>
          </p:cNvPr>
          <p:cNvSpPr txBox="1">
            <a:spLocks/>
          </p:cNvSpPr>
          <p:nvPr/>
        </p:nvSpPr>
        <p:spPr>
          <a:xfrm>
            <a:off x="7134224" y="453558"/>
            <a:ext cx="5057775" cy="1929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C00000"/>
                </a:solidFill>
                <a:latin typeface="+mj-lt"/>
                <a:ea typeface="+mj-ea"/>
                <a:cs typeface="+mj-cs"/>
              </a:defRPr>
            </a:lvl1pPr>
          </a:lstStyle>
          <a:p>
            <a:pPr>
              <a:lnSpc>
                <a:spcPct val="100000"/>
              </a:lnSpc>
              <a:spcBef>
                <a:spcPts val="100"/>
              </a:spcBef>
              <a:spcAft>
                <a:spcPts val="100"/>
              </a:spcAft>
            </a:pPr>
            <a:r>
              <a:rPr lang="en-US" sz="1800" dirty="0">
                <a:solidFill>
                  <a:schemeClr val="tx1"/>
                </a:solidFill>
                <a:latin typeface="Times New Roman" panose="02020603050405020304" pitchFamily="18" charset="0"/>
                <a:cs typeface="Times New Roman" panose="02020603050405020304" pitchFamily="18" charset="0"/>
              </a:rPr>
              <a:t>KCN HÒA NINH (PHÚ MỸ 3 ĐÀ NẴNG IP)</a:t>
            </a:r>
          </a:p>
          <a:p>
            <a:pPr>
              <a:lnSpc>
                <a:spcPct val="100000"/>
              </a:lnSpc>
              <a:spcBef>
                <a:spcPts val="100"/>
              </a:spcBef>
              <a:spcAft>
                <a:spcPts val="100"/>
              </a:spcAft>
            </a:pPr>
            <a:r>
              <a:rPr lang="en-US" sz="1800" b="0" dirty="0">
                <a:solidFill>
                  <a:schemeClr val="tx1"/>
                </a:solidFill>
                <a:latin typeface="Times New Roman" panose="02020603050405020304" pitchFamily="18" charset="0"/>
                <a:cs typeface="Times New Roman" panose="02020603050405020304" pitchFamily="18" charset="0"/>
              </a:rPr>
              <a:t>(</a:t>
            </a:r>
            <a:r>
              <a:rPr lang="en-US" sz="1800" b="0" dirty="0" err="1">
                <a:solidFill>
                  <a:schemeClr val="tx1"/>
                </a:solidFill>
                <a:latin typeface="Times New Roman" panose="02020603050405020304" pitchFamily="18" charset="0"/>
                <a:cs typeface="Times New Roman" panose="02020603050405020304" pitchFamily="18" charset="0"/>
              </a:rPr>
              <a:t>Hòa</a:t>
            </a:r>
            <a:r>
              <a:rPr lang="en-US" sz="1800" b="0" dirty="0">
                <a:solidFill>
                  <a:schemeClr val="tx1"/>
                </a:solidFill>
                <a:latin typeface="Times New Roman" panose="02020603050405020304" pitchFamily="18" charset="0"/>
                <a:cs typeface="Times New Roman" panose="02020603050405020304" pitchFamily="18" charset="0"/>
              </a:rPr>
              <a:t> Ninh, </a:t>
            </a:r>
            <a:r>
              <a:rPr lang="en-US" sz="1800" b="0" dirty="0" err="1">
                <a:solidFill>
                  <a:schemeClr val="tx1"/>
                </a:solidFill>
                <a:latin typeface="Times New Roman" panose="02020603050405020304" pitchFamily="18" charset="0"/>
                <a:cs typeface="Times New Roman" panose="02020603050405020304" pitchFamily="18" charset="0"/>
              </a:rPr>
              <a:t>Hòa</a:t>
            </a:r>
            <a:r>
              <a:rPr lang="en-US" sz="1800" b="0" dirty="0">
                <a:solidFill>
                  <a:schemeClr val="tx1"/>
                </a:solidFill>
                <a:latin typeface="Times New Roman" panose="02020603050405020304" pitchFamily="18" charset="0"/>
                <a:cs typeface="Times New Roman" panose="02020603050405020304" pitchFamily="18" charset="0"/>
              </a:rPr>
              <a:t> Vang, </a:t>
            </a:r>
            <a:r>
              <a:rPr lang="en-US" sz="1800" b="0" dirty="0" err="1">
                <a:solidFill>
                  <a:schemeClr val="tx1"/>
                </a:solidFill>
                <a:latin typeface="Times New Roman" panose="02020603050405020304" pitchFamily="18" charset="0"/>
                <a:cs typeface="Times New Roman" panose="02020603050405020304" pitchFamily="18" charset="0"/>
              </a:rPr>
              <a:t>Đà</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Nẵng</a:t>
            </a:r>
            <a:r>
              <a:rPr lang="en-US" sz="1800" b="0" dirty="0">
                <a:solidFill>
                  <a:schemeClr val="tx1"/>
                </a:solidFill>
                <a:latin typeface="Times New Roman" panose="02020603050405020304" pitchFamily="18" charset="0"/>
                <a:cs typeface="Times New Roman" panose="02020603050405020304" pitchFamily="18" charset="0"/>
              </a:rPr>
              <a:t>)</a:t>
            </a:r>
          </a:p>
          <a:p>
            <a:pPr>
              <a:lnSpc>
                <a:spcPct val="100000"/>
              </a:lnSpc>
              <a:spcBef>
                <a:spcPts val="100"/>
              </a:spcBef>
              <a:spcAft>
                <a:spcPts val="100"/>
              </a:spcAft>
            </a:pP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Chủ</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đầu</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tư</a:t>
            </a:r>
            <a:r>
              <a:rPr lang="en-US" sz="1800" b="0" dirty="0">
                <a:solidFill>
                  <a:schemeClr val="tx1"/>
                </a:solidFill>
                <a:latin typeface="Times New Roman" panose="02020603050405020304" pitchFamily="18" charset="0"/>
                <a:cs typeface="Times New Roman" panose="02020603050405020304" pitchFamily="18" charset="0"/>
              </a:rPr>
              <a:t>: Công ty CP Thanh Bình </a:t>
            </a:r>
            <a:r>
              <a:rPr lang="en-US" sz="1800" b="0" dirty="0" err="1">
                <a:solidFill>
                  <a:schemeClr val="tx1"/>
                </a:solidFill>
                <a:latin typeface="Times New Roman" panose="02020603050405020304" pitchFamily="18" charset="0"/>
                <a:cs typeface="Times New Roman" panose="02020603050405020304" pitchFamily="18" charset="0"/>
              </a:rPr>
              <a:t>Phú</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Mỹ</a:t>
            </a:r>
            <a:r>
              <a:rPr lang="en-US" sz="1800" b="0" dirty="0">
                <a:solidFill>
                  <a:schemeClr val="tx1"/>
                </a:solidFill>
                <a:latin typeface="Times New Roman" panose="02020603050405020304" pitchFamily="18" charset="0"/>
                <a:cs typeface="Times New Roman" panose="02020603050405020304" pitchFamily="18" charset="0"/>
              </a:rPr>
              <a:t>;</a:t>
            </a:r>
          </a:p>
          <a:p>
            <a:pPr>
              <a:lnSpc>
                <a:spcPct val="100000"/>
              </a:lnSpc>
              <a:spcBef>
                <a:spcPts val="100"/>
              </a:spcBef>
              <a:spcAft>
                <a:spcPts val="100"/>
              </a:spcAft>
            </a:pP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Tổng</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mức</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đầu</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tư</a:t>
            </a:r>
            <a:r>
              <a:rPr lang="en-US" sz="1800" b="0" dirty="0">
                <a:solidFill>
                  <a:schemeClr val="tx1"/>
                </a:solidFill>
                <a:latin typeface="Times New Roman" panose="02020603050405020304" pitchFamily="18" charset="0"/>
                <a:cs typeface="Times New Roman" panose="02020603050405020304" pitchFamily="18" charset="0"/>
              </a:rPr>
              <a:t>: 6.203 </a:t>
            </a:r>
            <a:r>
              <a:rPr lang="en-US" sz="1800" b="0" dirty="0" err="1">
                <a:solidFill>
                  <a:schemeClr val="tx1"/>
                </a:solidFill>
                <a:latin typeface="Times New Roman" panose="02020603050405020304" pitchFamily="18" charset="0"/>
                <a:cs typeface="Times New Roman" panose="02020603050405020304" pitchFamily="18" charset="0"/>
              </a:rPr>
              <a:t>tỷ</a:t>
            </a:r>
            <a:r>
              <a:rPr lang="en-US" sz="1800" b="0" dirty="0">
                <a:solidFill>
                  <a:schemeClr val="tx1"/>
                </a:solidFill>
                <a:latin typeface="Times New Roman" panose="02020603050405020304" pitchFamily="18" charset="0"/>
                <a:cs typeface="Times New Roman" panose="02020603050405020304" pitchFamily="18" charset="0"/>
              </a:rPr>
              <a:t> VNĐ;</a:t>
            </a:r>
          </a:p>
          <a:p>
            <a:pPr>
              <a:lnSpc>
                <a:spcPct val="100000"/>
              </a:lnSpc>
              <a:spcBef>
                <a:spcPts val="100"/>
              </a:spcBef>
              <a:spcAft>
                <a:spcPts val="100"/>
              </a:spcAft>
            </a:pP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Đang</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triển</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khai</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xây</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dựng</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hạ</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tầng</a:t>
            </a:r>
            <a:r>
              <a:rPr lang="en-US" sz="1800" b="0" dirty="0">
                <a:solidFill>
                  <a:schemeClr val="tx1"/>
                </a:solidFill>
                <a:latin typeface="Times New Roman" panose="02020603050405020304" pitchFamily="18" charset="0"/>
                <a:cs typeface="Times New Roman" panose="02020603050405020304" pitchFamily="18" charset="0"/>
              </a:rPr>
              <a:t>;</a:t>
            </a:r>
          </a:p>
          <a:p>
            <a:pPr>
              <a:lnSpc>
                <a:spcPct val="100000"/>
              </a:lnSpc>
              <a:spcBef>
                <a:spcPts val="100"/>
              </a:spcBef>
              <a:spcAft>
                <a:spcPts val="100"/>
              </a:spcAft>
            </a:pP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Diện</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tích</a:t>
            </a:r>
            <a:r>
              <a:rPr lang="en-US" sz="1800" b="0" dirty="0">
                <a:solidFill>
                  <a:schemeClr val="tx1"/>
                </a:solidFill>
                <a:latin typeface="Times New Roman" panose="02020603050405020304" pitchFamily="18" charset="0"/>
                <a:cs typeface="Times New Roman" panose="02020603050405020304" pitchFamily="18" charset="0"/>
              </a:rPr>
              <a:t>: 400 ha</a:t>
            </a: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23" name="Flowchart: Alternate Process 22">
            <a:extLst>
              <a:ext uri="{FF2B5EF4-FFF2-40B4-BE49-F238E27FC236}">
                <a16:creationId xmlns:a16="http://schemas.microsoft.com/office/drawing/2014/main" id="{8A1D6901-FD4D-2270-5B97-B9F33EF7F4DE}"/>
              </a:ext>
            </a:extLst>
          </p:cNvPr>
          <p:cNvSpPr/>
          <p:nvPr/>
        </p:nvSpPr>
        <p:spPr>
          <a:xfrm>
            <a:off x="7031843" y="2708710"/>
            <a:ext cx="4961255" cy="1670079"/>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4" name="Title 3">
            <a:extLst>
              <a:ext uri="{FF2B5EF4-FFF2-40B4-BE49-F238E27FC236}">
                <a16:creationId xmlns:a16="http://schemas.microsoft.com/office/drawing/2014/main" id="{448A3C46-30D1-E486-26D0-D1EB0AEAC9D9}"/>
              </a:ext>
            </a:extLst>
          </p:cNvPr>
          <p:cNvSpPr txBox="1">
            <a:spLocks/>
          </p:cNvSpPr>
          <p:nvPr/>
        </p:nvSpPr>
        <p:spPr>
          <a:xfrm>
            <a:off x="7134224" y="2715718"/>
            <a:ext cx="5057775" cy="16700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C00000"/>
                </a:solidFill>
                <a:latin typeface="+mj-lt"/>
                <a:ea typeface="+mj-ea"/>
                <a:cs typeface="+mj-cs"/>
              </a:defRPr>
            </a:lvl1pPr>
          </a:lstStyle>
          <a:p>
            <a:pPr>
              <a:lnSpc>
                <a:spcPct val="100000"/>
              </a:lnSpc>
              <a:spcBef>
                <a:spcPts val="100"/>
              </a:spcBef>
              <a:spcAft>
                <a:spcPts val="100"/>
              </a:spcAft>
            </a:pPr>
            <a:r>
              <a:rPr lang="en-US" sz="1800" dirty="0">
                <a:solidFill>
                  <a:schemeClr val="tx1"/>
                </a:solidFill>
                <a:latin typeface="Times New Roman" panose="02020603050405020304" pitchFamily="18" charset="0"/>
                <a:cs typeface="Times New Roman" panose="02020603050405020304" pitchFamily="18" charset="0"/>
              </a:rPr>
              <a:t>KCN HÒA NHƠN </a:t>
            </a:r>
          </a:p>
          <a:p>
            <a:pPr>
              <a:lnSpc>
                <a:spcPct val="100000"/>
              </a:lnSpc>
              <a:spcBef>
                <a:spcPts val="100"/>
              </a:spcBef>
              <a:spcAft>
                <a:spcPts val="100"/>
              </a:spcAft>
            </a:pPr>
            <a:r>
              <a:rPr lang="en-US" sz="1800" b="0" dirty="0">
                <a:solidFill>
                  <a:schemeClr val="tx1"/>
                </a:solidFill>
                <a:latin typeface="Times New Roman" panose="02020603050405020304" pitchFamily="18" charset="0"/>
                <a:cs typeface="Times New Roman" panose="02020603050405020304" pitchFamily="18" charset="0"/>
              </a:rPr>
              <a:t>(</a:t>
            </a:r>
            <a:r>
              <a:rPr lang="en-US" sz="1800" b="0" dirty="0" err="1">
                <a:solidFill>
                  <a:schemeClr val="tx1"/>
                </a:solidFill>
                <a:latin typeface="Times New Roman" panose="02020603050405020304" pitchFamily="18" charset="0"/>
                <a:cs typeface="Times New Roman" panose="02020603050405020304" pitchFamily="18" charset="0"/>
              </a:rPr>
              <a:t>Hòa</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Nhơn</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Hòa</a:t>
            </a:r>
            <a:r>
              <a:rPr lang="en-US" sz="1800" b="0" dirty="0">
                <a:solidFill>
                  <a:schemeClr val="tx1"/>
                </a:solidFill>
                <a:latin typeface="Times New Roman" panose="02020603050405020304" pitchFamily="18" charset="0"/>
                <a:cs typeface="Times New Roman" panose="02020603050405020304" pitchFamily="18" charset="0"/>
              </a:rPr>
              <a:t> Vang, </a:t>
            </a:r>
            <a:r>
              <a:rPr lang="en-US" sz="1800" b="0" dirty="0" err="1">
                <a:solidFill>
                  <a:schemeClr val="tx1"/>
                </a:solidFill>
                <a:latin typeface="Times New Roman" panose="02020603050405020304" pitchFamily="18" charset="0"/>
                <a:cs typeface="Times New Roman" panose="02020603050405020304" pitchFamily="18" charset="0"/>
              </a:rPr>
              <a:t>Đà</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Nẵng</a:t>
            </a:r>
            <a:r>
              <a:rPr lang="en-US" sz="1800" b="0" dirty="0">
                <a:solidFill>
                  <a:schemeClr val="tx1"/>
                </a:solidFill>
                <a:latin typeface="Times New Roman" panose="02020603050405020304" pitchFamily="18" charset="0"/>
                <a:cs typeface="Times New Roman" panose="02020603050405020304" pitchFamily="18" charset="0"/>
              </a:rPr>
              <a:t>)</a:t>
            </a:r>
          </a:p>
          <a:p>
            <a:pPr>
              <a:lnSpc>
                <a:spcPct val="100000"/>
              </a:lnSpc>
              <a:spcBef>
                <a:spcPts val="100"/>
              </a:spcBef>
              <a:spcAft>
                <a:spcPts val="100"/>
              </a:spcAft>
            </a:pP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Đang</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triển</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khai</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lựa</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chọn</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Nhà</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đầu</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tư</a:t>
            </a:r>
            <a:r>
              <a:rPr lang="en-US" sz="1800" b="0" dirty="0">
                <a:solidFill>
                  <a:schemeClr val="tx1"/>
                </a:solidFill>
                <a:latin typeface="Times New Roman" panose="02020603050405020304" pitchFamily="18" charset="0"/>
                <a:cs typeface="Times New Roman" panose="02020603050405020304" pitchFamily="18" charset="0"/>
              </a:rPr>
              <a:t>;</a:t>
            </a:r>
          </a:p>
          <a:p>
            <a:pPr>
              <a:lnSpc>
                <a:spcPct val="100000"/>
              </a:lnSpc>
              <a:spcBef>
                <a:spcPts val="100"/>
              </a:spcBef>
              <a:spcAft>
                <a:spcPts val="100"/>
              </a:spcAft>
            </a:pP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Tổng</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mức</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đầu</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tư</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Khoảng</a:t>
            </a:r>
            <a:r>
              <a:rPr lang="en-US" sz="1800" b="0" dirty="0">
                <a:solidFill>
                  <a:schemeClr val="tx1"/>
                </a:solidFill>
                <a:latin typeface="Times New Roman" panose="02020603050405020304" pitchFamily="18" charset="0"/>
                <a:cs typeface="Times New Roman" panose="02020603050405020304" pitchFamily="18" charset="0"/>
              </a:rPr>
              <a:t> 2.500 </a:t>
            </a:r>
            <a:r>
              <a:rPr lang="en-US" sz="1800" b="0" dirty="0" err="1">
                <a:solidFill>
                  <a:schemeClr val="tx1"/>
                </a:solidFill>
                <a:latin typeface="Times New Roman" panose="02020603050405020304" pitchFamily="18" charset="0"/>
                <a:cs typeface="Times New Roman" panose="02020603050405020304" pitchFamily="18" charset="0"/>
              </a:rPr>
              <a:t>tỷ</a:t>
            </a:r>
            <a:r>
              <a:rPr lang="en-US" sz="1800" b="0" dirty="0">
                <a:solidFill>
                  <a:schemeClr val="tx1"/>
                </a:solidFill>
                <a:latin typeface="Times New Roman" panose="02020603050405020304" pitchFamily="18" charset="0"/>
                <a:cs typeface="Times New Roman" panose="02020603050405020304" pitchFamily="18" charset="0"/>
              </a:rPr>
              <a:t> VNĐ;</a:t>
            </a:r>
          </a:p>
          <a:p>
            <a:pPr>
              <a:lnSpc>
                <a:spcPct val="100000"/>
              </a:lnSpc>
              <a:spcBef>
                <a:spcPts val="100"/>
              </a:spcBef>
              <a:spcAft>
                <a:spcPts val="100"/>
              </a:spcAft>
            </a:pP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Diện</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tích</a:t>
            </a:r>
            <a:r>
              <a:rPr lang="en-US" sz="1800" b="0" dirty="0">
                <a:solidFill>
                  <a:schemeClr val="tx1"/>
                </a:solidFill>
                <a:latin typeface="Times New Roman" panose="02020603050405020304" pitchFamily="18" charset="0"/>
                <a:cs typeface="Times New Roman" panose="02020603050405020304" pitchFamily="18" charset="0"/>
              </a:rPr>
              <a:t>: 225,3 ha.</a:t>
            </a:r>
          </a:p>
        </p:txBody>
      </p:sp>
      <p:sp>
        <p:nvSpPr>
          <p:cNvPr id="25" name="Flowchart: Alternate Process 24">
            <a:extLst>
              <a:ext uri="{FF2B5EF4-FFF2-40B4-BE49-F238E27FC236}">
                <a16:creationId xmlns:a16="http://schemas.microsoft.com/office/drawing/2014/main" id="{1BC080BD-5E6A-2482-6DA2-896649EF83AF}"/>
              </a:ext>
            </a:extLst>
          </p:cNvPr>
          <p:cNvSpPr/>
          <p:nvPr/>
        </p:nvSpPr>
        <p:spPr>
          <a:xfrm>
            <a:off x="7031843" y="4659961"/>
            <a:ext cx="4961255" cy="1670079"/>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6" name="Flowchart: Alternate Process 25">
            <a:extLst>
              <a:ext uri="{FF2B5EF4-FFF2-40B4-BE49-F238E27FC236}">
                <a16:creationId xmlns:a16="http://schemas.microsoft.com/office/drawing/2014/main" id="{C239AB6F-BD8A-AB5C-BAD8-FF3439011D67}"/>
              </a:ext>
            </a:extLst>
          </p:cNvPr>
          <p:cNvSpPr/>
          <p:nvPr/>
        </p:nvSpPr>
        <p:spPr>
          <a:xfrm>
            <a:off x="7048097" y="4652952"/>
            <a:ext cx="5007973" cy="2084467"/>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7" name="Title 3">
            <a:extLst>
              <a:ext uri="{FF2B5EF4-FFF2-40B4-BE49-F238E27FC236}">
                <a16:creationId xmlns:a16="http://schemas.microsoft.com/office/drawing/2014/main" id="{F6FB4CF1-8403-73AA-B9B9-86B8C383C2A1}"/>
              </a:ext>
            </a:extLst>
          </p:cNvPr>
          <p:cNvSpPr txBox="1">
            <a:spLocks/>
          </p:cNvSpPr>
          <p:nvPr/>
        </p:nvSpPr>
        <p:spPr>
          <a:xfrm>
            <a:off x="7150478" y="4659961"/>
            <a:ext cx="5057775" cy="20774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C00000"/>
                </a:solidFill>
                <a:latin typeface="+mj-lt"/>
                <a:ea typeface="+mj-ea"/>
                <a:cs typeface="+mj-cs"/>
              </a:defRPr>
            </a:lvl1pPr>
          </a:lstStyle>
          <a:p>
            <a:pPr>
              <a:lnSpc>
                <a:spcPct val="100000"/>
              </a:lnSpc>
              <a:spcBef>
                <a:spcPts val="100"/>
              </a:spcBef>
              <a:spcAft>
                <a:spcPts val="100"/>
              </a:spcAft>
            </a:pPr>
            <a:r>
              <a:rPr lang="en-US" sz="1800" dirty="0">
                <a:solidFill>
                  <a:schemeClr val="tx1"/>
                </a:solidFill>
                <a:latin typeface="Times New Roman" panose="02020603050405020304" pitchFamily="18" charset="0"/>
                <a:cs typeface="Times New Roman" panose="02020603050405020304" pitchFamily="18" charset="0"/>
              </a:rPr>
              <a:t>KCN HÒA CẦM – GIAI ĐOẠN 2 </a:t>
            </a:r>
          </a:p>
          <a:p>
            <a:pPr>
              <a:lnSpc>
                <a:spcPct val="100000"/>
              </a:lnSpc>
              <a:spcBef>
                <a:spcPts val="100"/>
              </a:spcBef>
              <a:spcAft>
                <a:spcPts val="100"/>
              </a:spcAft>
            </a:pPr>
            <a:r>
              <a:rPr lang="en-US" sz="1800" b="0" dirty="0">
                <a:solidFill>
                  <a:schemeClr val="tx1"/>
                </a:solidFill>
                <a:latin typeface="Times New Roman" panose="02020603050405020304" pitchFamily="18" charset="0"/>
                <a:cs typeface="Times New Roman" panose="02020603050405020304" pitchFamily="18" charset="0"/>
              </a:rPr>
              <a:t>(</a:t>
            </a:r>
            <a:r>
              <a:rPr lang="en-US" sz="1800" b="0" dirty="0" err="1">
                <a:solidFill>
                  <a:schemeClr val="tx1"/>
                </a:solidFill>
                <a:latin typeface="Times New Roman" panose="02020603050405020304" pitchFamily="18" charset="0"/>
                <a:cs typeface="Times New Roman" panose="02020603050405020304" pitchFamily="18" charset="0"/>
              </a:rPr>
              <a:t>Hòa</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Thọ</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Tây</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Cẩm</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Lệ</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Đà</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Nẵng</a:t>
            </a:r>
            <a:r>
              <a:rPr lang="en-US" sz="1800" b="0" dirty="0">
                <a:solidFill>
                  <a:schemeClr val="tx1"/>
                </a:solidFill>
                <a:latin typeface="Times New Roman" panose="02020603050405020304" pitchFamily="18" charset="0"/>
                <a:cs typeface="Times New Roman" panose="02020603050405020304" pitchFamily="18" charset="0"/>
              </a:rPr>
              <a:t>)</a:t>
            </a:r>
          </a:p>
          <a:p>
            <a:pPr>
              <a:lnSpc>
                <a:spcPct val="100000"/>
              </a:lnSpc>
              <a:spcBef>
                <a:spcPts val="100"/>
              </a:spcBef>
              <a:spcAft>
                <a:spcPts val="100"/>
              </a:spcAft>
            </a:pP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Đấu</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thầu</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lựa</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chọn</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Nhà</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đầu</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tư</a:t>
            </a:r>
            <a:r>
              <a:rPr lang="en-US" sz="1800" b="0" dirty="0">
                <a:solidFill>
                  <a:schemeClr val="tx1"/>
                </a:solidFill>
                <a:latin typeface="Times New Roman" panose="02020603050405020304" pitchFamily="18" charset="0"/>
                <a:cs typeface="Times New Roman" panose="02020603050405020304" pitchFamily="18" charset="0"/>
              </a:rPr>
              <a:t>;</a:t>
            </a:r>
          </a:p>
          <a:p>
            <a:pPr>
              <a:lnSpc>
                <a:spcPct val="100000"/>
              </a:lnSpc>
              <a:spcBef>
                <a:spcPts val="100"/>
              </a:spcBef>
              <a:spcAft>
                <a:spcPts val="100"/>
              </a:spcAft>
            </a:pP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Tổng</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mức</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đầu</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tư</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Khoảng</a:t>
            </a:r>
            <a:r>
              <a:rPr lang="en-US" sz="1800" b="0" dirty="0">
                <a:solidFill>
                  <a:schemeClr val="tx1"/>
                </a:solidFill>
                <a:latin typeface="Times New Roman" panose="02020603050405020304" pitchFamily="18" charset="0"/>
                <a:cs typeface="Times New Roman" panose="02020603050405020304" pitchFamily="18" charset="0"/>
              </a:rPr>
              <a:t> 2.176 </a:t>
            </a:r>
            <a:r>
              <a:rPr lang="en-US" sz="1800" b="0" dirty="0" err="1">
                <a:solidFill>
                  <a:schemeClr val="tx1"/>
                </a:solidFill>
                <a:latin typeface="Times New Roman" panose="02020603050405020304" pitchFamily="18" charset="0"/>
                <a:cs typeface="Times New Roman" panose="02020603050405020304" pitchFamily="18" charset="0"/>
              </a:rPr>
              <a:t>tỷ</a:t>
            </a:r>
            <a:r>
              <a:rPr lang="en-US" sz="1800" b="0" dirty="0">
                <a:solidFill>
                  <a:schemeClr val="tx1"/>
                </a:solidFill>
                <a:latin typeface="Times New Roman" panose="02020603050405020304" pitchFamily="18" charset="0"/>
                <a:cs typeface="Times New Roman" panose="02020603050405020304" pitchFamily="18" charset="0"/>
              </a:rPr>
              <a:t> VNĐ</a:t>
            </a:r>
          </a:p>
          <a:p>
            <a:pPr>
              <a:lnSpc>
                <a:spcPct val="100000"/>
              </a:lnSpc>
              <a:spcBef>
                <a:spcPts val="100"/>
              </a:spcBef>
              <a:spcAft>
                <a:spcPts val="100"/>
              </a:spcAft>
            </a:pP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Diện</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tích</a:t>
            </a:r>
            <a:r>
              <a:rPr lang="en-US" sz="1800" b="0" dirty="0">
                <a:solidFill>
                  <a:schemeClr val="tx1"/>
                </a:solidFill>
                <a:latin typeface="Times New Roman" panose="02020603050405020304" pitchFamily="18" charset="0"/>
                <a:cs typeface="Times New Roman" panose="02020603050405020304" pitchFamily="18" charset="0"/>
              </a:rPr>
              <a:t>: 120,019 ha</a:t>
            </a:r>
          </a:p>
          <a:p>
            <a:pPr>
              <a:lnSpc>
                <a:spcPct val="100000"/>
              </a:lnSpc>
              <a:spcBef>
                <a:spcPts val="100"/>
              </a:spcBef>
              <a:spcAft>
                <a:spcPts val="100"/>
              </a:spcAft>
            </a:pPr>
            <a:r>
              <a:rPr lang="en-US" sz="1800" b="0" dirty="0">
                <a:solidFill>
                  <a:schemeClr val="tx1"/>
                </a:solidFill>
                <a:latin typeface="Times New Roman" panose="02020603050405020304" pitchFamily="18" charset="0"/>
                <a:cs typeface="Times New Roman" panose="02020603050405020304" pitchFamily="18" charset="0"/>
              </a:rPr>
              <a:t>(</a:t>
            </a:r>
            <a:r>
              <a:rPr lang="en-US" sz="1800" b="0" dirty="0" err="1">
                <a:solidFill>
                  <a:schemeClr val="tx1"/>
                </a:solidFill>
                <a:latin typeface="Times New Roman" panose="02020603050405020304" pitchFamily="18" charset="0"/>
                <a:cs typeface="Times New Roman" panose="02020603050405020304" pitchFamily="18" charset="0"/>
              </a:rPr>
              <a:t>Đang</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quy</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hoạch</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dự</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kiến</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là</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điểm</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số</a:t>
            </a:r>
            <a:r>
              <a:rPr lang="en-US" sz="1800" b="0" dirty="0">
                <a:solidFill>
                  <a:schemeClr val="tx1"/>
                </a:solidFill>
                <a:latin typeface="Times New Roman" panose="02020603050405020304" pitchFamily="18" charset="0"/>
                <a:cs typeface="Times New Roman" panose="02020603050405020304" pitchFamily="18" charset="0"/>
              </a:rPr>
              <a:t> 9 </a:t>
            </a:r>
            <a:r>
              <a:rPr lang="en-US" sz="1800" b="0" dirty="0" err="1">
                <a:solidFill>
                  <a:schemeClr val="tx1"/>
                </a:solidFill>
                <a:latin typeface="Times New Roman" panose="02020603050405020304" pitchFamily="18" charset="0"/>
                <a:cs typeface="Times New Roman" panose="02020603050405020304" pitchFamily="18" charset="0"/>
              </a:rPr>
              <a:t>thuộc</a:t>
            </a:r>
            <a:r>
              <a:rPr lang="en-US" sz="1800" b="0" dirty="0">
                <a:solidFill>
                  <a:schemeClr val="tx1"/>
                </a:solidFill>
                <a:latin typeface="Times New Roman" panose="02020603050405020304" pitchFamily="18" charset="0"/>
                <a:cs typeface="Times New Roman" panose="02020603050405020304" pitchFamily="18" charset="0"/>
              </a:rPr>
              <a:t> Khu TMTD </a:t>
            </a:r>
            <a:r>
              <a:rPr lang="en-US" sz="1800" b="0" dirty="0" err="1">
                <a:solidFill>
                  <a:schemeClr val="tx1"/>
                </a:solidFill>
                <a:latin typeface="Times New Roman" panose="02020603050405020304" pitchFamily="18" charset="0"/>
                <a:cs typeface="Times New Roman" panose="02020603050405020304" pitchFamily="18" charset="0"/>
              </a:rPr>
              <a:t>Đà</a:t>
            </a:r>
            <a:r>
              <a:rPr lang="en-US" sz="1800" b="0" dirty="0">
                <a:solidFill>
                  <a:schemeClr val="tx1"/>
                </a:solidFill>
                <a:latin typeface="Times New Roman" panose="02020603050405020304" pitchFamily="18" charset="0"/>
                <a:cs typeface="Times New Roman" panose="02020603050405020304" pitchFamily="18" charset="0"/>
              </a:rPr>
              <a:t> </a:t>
            </a:r>
            <a:r>
              <a:rPr lang="en-US" sz="1800" b="0" dirty="0" err="1">
                <a:solidFill>
                  <a:schemeClr val="tx1"/>
                </a:solidFill>
                <a:latin typeface="Times New Roman" panose="02020603050405020304" pitchFamily="18" charset="0"/>
                <a:cs typeface="Times New Roman" panose="02020603050405020304" pitchFamily="18" charset="0"/>
              </a:rPr>
              <a:t>Nẵng</a:t>
            </a:r>
            <a:r>
              <a:rPr lang="en-US" sz="1800" b="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0846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E7F96-A055-7822-65CB-A9EB89B661F2}"/>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BE39DC4-706E-EB76-B6A0-F9AEE8B22BAB}"/>
              </a:ext>
            </a:extLst>
          </p:cNvPr>
          <p:cNvSpPr txBox="1"/>
          <p:nvPr/>
        </p:nvSpPr>
        <p:spPr>
          <a:xfrm>
            <a:off x="392545" y="184727"/>
            <a:ext cx="11605491" cy="568361"/>
          </a:xfrm>
          <a:prstGeom prst="rect">
            <a:avLst/>
          </a:prstGeom>
          <a:noFill/>
        </p:spPr>
        <p:txBody>
          <a:bodyPr wrap="square">
            <a:spAutoFit/>
          </a:bodyPr>
          <a:lstStyle/>
          <a:p>
            <a:pPr algn="ctr">
              <a:lnSpc>
                <a:spcPts val="1170"/>
              </a:lnSpc>
              <a:spcBef>
                <a:spcPts val="600"/>
              </a:spcBef>
              <a:spcAft>
                <a:spcPts val="600"/>
              </a:spcAft>
              <a:buNone/>
            </a:pPr>
            <a:r>
              <a:rPr lang="vi-VN" sz="1600" b="1" i="0" u="none" strike="noStrike" dirty="0">
                <a:solidFill>
                  <a:srgbClr val="000000"/>
                </a:solidFill>
                <a:effectLst/>
                <a:latin typeface="+mj-lt"/>
              </a:rPr>
              <a:t>PHỤ LỤC I</a:t>
            </a:r>
            <a:endParaRPr lang="vi-VN" sz="1600" b="1" i="0" dirty="0">
              <a:solidFill>
                <a:srgbClr val="000000"/>
              </a:solidFill>
              <a:effectLst/>
              <a:latin typeface="+mj-lt"/>
            </a:endParaRPr>
          </a:p>
          <a:p>
            <a:pPr algn="ctr">
              <a:lnSpc>
                <a:spcPts val="1170"/>
              </a:lnSpc>
              <a:spcBef>
                <a:spcPts val="600"/>
              </a:spcBef>
              <a:spcAft>
                <a:spcPts val="600"/>
              </a:spcAft>
            </a:pPr>
            <a:r>
              <a:rPr lang="en-US" sz="1800">
                <a:effectLst/>
                <a:latin typeface="Times New Roman" panose="02020603050405020304" pitchFamily="18" charset="0"/>
                <a:ea typeface="Times New Roman" panose="02020603050405020304" pitchFamily="18" charset="0"/>
              </a:rPr>
              <a:t>LIST OF HIGH TECHNOLOGIES PRIORITIZED FOR DEVELOPMENT INVESTMENT</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C4A251AD-5E7F-8B09-3455-F5C10A86132E}"/>
              </a:ext>
            </a:extLst>
          </p:cNvPr>
          <p:cNvSpPr/>
          <p:nvPr/>
        </p:nvSpPr>
        <p:spPr>
          <a:xfrm>
            <a:off x="10871200" y="350982"/>
            <a:ext cx="997527" cy="683491"/>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CD67C222-D117-8496-9539-62E72904A7C9}"/>
              </a:ext>
            </a:extLst>
          </p:cNvPr>
          <p:cNvGraphicFramePr>
            <a:graphicFrameLocks noGrp="1"/>
          </p:cNvGraphicFramePr>
          <p:nvPr>
            <p:extLst>
              <p:ext uri="{D42A27DB-BD31-4B8C-83A1-F6EECF244321}">
                <p14:modId xmlns:p14="http://schemas.microsoft.com/office/powerpoint/2010/main" val="325091718"/>
              </p:ext>
            </p:extLst>
          </p:nvPr>
        </p:nvGraphicFramePr>
        <p:xfrm>
          <a:off x="475673" y="753088"/>
          <a:ext cx="11282218" cy="5334000"/>
        </p:xfrm>
        <a:graphic>
          <a:graphicData uri="http://schemas.openxmlformats.org/drawingml/2006/table">
            <a:tbl>
              <a:tblPr firstRow="1" bandRow="1">
                <a:tableStyleId>{5C22544A-7EE6-4342-B048-85BDC9FD1C3A}</a:tableStyleId>
              </a:tblPr>
              <a:tblGrid>
                <a:gridCol w="471055">
                  <a:extLst>
                    <a:ext uri="{9D8B030D-6E8A-4147-A177-3AD203B41FA5}">
                      <a16:colId xmlns:a16="http://schemas.microsoft.com/office/drawing/2014/main" val="368565789"/>
                    </a:ext>
                  </a:extLst>
                </a:gridCol>
                <a:gridCol w="4761345">
                  <a:extLst>
                    <a:ext uri="{9D8B030D-6E8A-4147-A177-3AD203B41FA5}">
                      <a16:colId xmlns:a16="http://schemas.microsoft.com/office/drawing/2014/main" val="424938127"/>
                    </a:ext>
                  </a:extLst>
                </a:gridCol>
                <a:gridCol w="563418">
                  <a:extLst>
                    <a:ext uri="{9D8B030D-6E8A-4147-A177-3AD203B41FA5}">
                      <a16:colId xmlns:a16="http://schemas.microsoft.com/office/drawing/2014/main" val="706179933"/>
                    </a:ext>
                  </a:extLst>
                </a:gridCol>
                <a:gridCol w="5486400">
                  <a:extLst>
                    <a:ext uri="{9D8B030D-6E8A-4147-A177-3AD203B41FA5}">
                      <a16:colId xmlns:a16="http://schemas.microsoft.com/office/drawing/2014/main" val="1767745671"/>
                    </a:ext>
                  </a:extLst>
                </a:gridCol>
              </a:tblGrid>
              <a:tr h="370840">
                <a:tc>
                  <a:txBody>
                    <a:bodyPr/>
                    <a:lstStyle/>
                    <a:p>
                      <a:r>
                        <a:rPr lang="en-US" sz="1600" dirty="0"/>
                        <a:t>TT</a:t>
                      </a:r>
                    </a:p>
                  </a:txBody>
                  <a:tcPr/>
                </a:tc>
                <a:tc>
                  <a:txBody>
                    <a:bodyPr/>
                    <a:lstStyle/>
                    <a:p>
                      <a:pPr algn="ctr"/>
                      <a:r>
                        <a:rPr lang="en-US" sz="1600" dirty="0" err="1"/>
                        <a:t>Tên</a:t>
                      </a:r>
                      <a:r>
                        <a:rPr lang="en-US" sz="1600" dirty="0"/>
                        <a:t> </a:t>
                      </a:r>
                      <a:r>
                        <a:rPr lang="en-US" sz="1600" dirty="0" err="1"/>
                        <a:t>công</a:t>
                      </a:r>
                      <a:r>
                        <a:rPr lang="en-US" sz="1600" dirty="0"/>
                        <a:t> </a:t>
                      </a:r>
                      <a:r>
                        <a:rPr lang="en-US" sz="1600" dirty="0" err="1"/>
                        <a:t>nghệ</a:t>
                      </a:r>
                      <a:r>
                        <a:rPr lang="en-US" sz="1600" dirty="0"/>
                        <a:t> </a:t>
                      </a:r>
                      <a:r>
                        <a:rPr lang="en-US" sz="1600" dirty="0" err="1"/>
                        <a:t>cao</a:t>
                      </a:r>
                      <a:endParaRPr lang="en-US" sz="1600" dirty="0"/>
                    </a:p>
                  </a:txBody>
                  <a:tcPr/>
                </a:tc>
                <a:tc>
                  <a:txBody>
                    <a:bodyPr/>
                    <a:lstStyle/>
                    <a:p>
                      <a:pPr algn="ctr"/>
                      <a:r>
                        <a:rPr lang="en-US" sz="1600" dirty="0"/>
                        <a:t>TT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t>Tên</a:t>
                      </a:r>
                      <a:r>
                        <a:rPr lang="en-US" sz="1600" dirty="0"/>
                        <a:t> </a:t>
                      </a:r>
                      <a:r>
                        <a:rPr lang="en-US" sz="1600" dirty="0" err="1"/>
                        <a:t>công</a:t>
                      </a:r>
                      <a:r>
                        <a:rPr lang="en-US" sz="1600" dirty="0"/>
                        <a:t> </a:t>
                      </a:r>
                      <a:r>
                        <a:rPr lang="en-US" sz="1600" dirty="0" err="1"/>
                        <a:t>nghệ</a:t>
                      </a:r>
                      <a:r>
                        <a:rPr lang="en-US" sz="1600" dirty="0"/>
                        <a:t> </a:t>
                      </a:r>
                      <a:r>
                        <a:rPr lang="en-US" sz="1600" dirty="0" err="1"/>
                        <a:t>cao</a:t>
                      </a:r>
                      <a:endParaRPr lang="en-US" sz="1600" dirty="0"/>
                    </a:p>
                  </a:txBody>
                  <a:tcPr/>
                </a:tc>
                <a:extLst>
                  <a:ext uri="{0D108BD9-81ED-4DB2-BD59-A6C34878D82A}">
                    <a16:rowId xmlns:a16="http://schemas.microsoft.com/office/drawing/2014/main" val="945429976"/>
                  </a:ext>
                </a:extLst>
              </a:tr>
              <a:tr h="370840">
                <a:tc>
                  <a:txBody>
                    <a:bodyPr/>
                    <a:lstStyle/>
                    <a:p>
                      <a:pPr algn="ctr" fontAlgn="ctr"/>
                      <a:r>
                        <a:rPr lang="en-US" sz="16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trí</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tuệ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nhân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tạo</a:t>
                      </a:r>
                      <a:r>
                        <a:rPr lang="en-US" sz="1600" b="0" i="0" u="none" strike="noStrike" dirty="0">
                          <a:solidFill>
                            <a:srgbClr val="000000"/>
                          </a:solidFill>
                          <a:effectLst/>
                          <a:latin typeface="Times New Roman" panose="02020603050405020304" pitchFamily="18" charset="0"/>
                        </a:rPr>
                        <a:t>.</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tin </a:t>
                      </a:r>
                      <a:r>
                        <a:rPr lang="en-US" sz="1600" b="0" i="0" u="none" strike="noStrike" dirty="0" err="1">
                          <a:solidFill>
                            <a:srgbClr val="000000"/>
                          </a:solidFill>
                          <a:effectLst/>
                          <a:latin typeface="Times New Roman" panose="02020603050405020304" pitchFamily="18" charset="0"/>
                        </a:rPr>
                        <a:t>sinh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học</a:t>
                      </a:r>
                      <a:r>
                        <a:rPr lang="en-US" sz="1600" b="0" i="0" u="none" strike="noStrike" dirty="0">
                          <a:solidFill>
                            <a:srgbClr val="000000"/>
                          </a:solidFill>
                          <a:effectLst/>
                          <a:latin typeface="Times New Roman" panose="02020603050405020304" pitchFamily="18" charset="0"/>
                        </a:rPr>
                        <a:t>.</a:t>
                      </a:r>
                    </a:p>
                  </a:txBody>
                  <a:tcPr marL="9525" marR="9525" marT="9525" marB="0" anchor="ctr"/>
                </a:tc>
                <a:extLst>
                  <a:ext uri="{0D108BD9-81ED-4DB2-BD59-A6C34878D82A}">
                    <a16:rowId xmlns:a16="http://schemas.microsoft.com/office/drawing/2014/main" val="3568133982"/>
                  </a:ext>
                </a:extLst>
              </a:tr>
              <a:tr h="370840">
                <a:tc>
                  <a:txBody>
                    <a:bodyPr/>
                    <a:lstStyle/>
                    <a:p>
                      <a:pPr algn="ctr" fontAlgn="ctr"/>
                      <a:r>
                        <a:rPr lang="en-US" sz="1600" b="0" i="0" u="none" strike="noStrike">
                          <a:solidFill>
                            <a:srgbClr val="000000"/>
                          </a:solidFill>
                          <a:effectLst/>
                          <a:latin typeface="Times New Roman" panose="02020603050405020304" pitchFamily="18" charset="0"/>
                        </a:rPr>
                        <a:t>2</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Internet kết nối vạn vật (IoT).</a:t>
                      </a:r>
                    </a:p>
                  </a:txBody>
                  <a:tcPr marL="9525" marR="9525" marT="9525" marB="0" anchor="ctr"/>
                </a:tc>
                <a:tc>
                  <a:txBody>
                    <a:bodyPr/>
                    <a:lstStyle/>
                    <a:p>
                      <a:pPr algn="ctr" fontAlgn="ctr"/>
                      <a:r>
                        <a:rPr lang="en-US" sz="1600" b="0" i="0" u="none" strike="noStrike" dirty="0">
                          <a:solidFill>
                            <a:srgbClr val="000000"/>
                          </a:solidFill>
                          <a:effectLst/>
                          <a:latin typeface="Times New Roman" panose="02020603050405020304" pitchFamily="18" charset="0"/>
                        </a:rPr>
                        <a:t>12</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địa tin học (Geoinformatics) ứng dụng trong các hệ thống khí tượng thủy văn, thăm dò khai thác dầu khí, nông nghiệp.</a:t>
                      </a:r>
                    </a:p>
                  </a:txBody>
                  <a:tcPr marL="9525" marR="9525" marT="9525" marB="0" anchor="ctr"/>
                </a:tc>
                <a:extLst>
                  <a:ext uri="{0D108BD9-81ED-4DB2-BD59-A6C34878D82A}">
                    <a16:rowId xmlns:a16="http://schemas.microsoft.com/office/drawing/2014/main" val="1393330848"/>
                  </a:ext>
                </a:extLst>
              </a:tr>
              <a:tr h="370840">
                <a:tc>
                  <a:txBody>
                    <a:bodyPr/>
                    <a:lstStyle/>
                    <a:p>
                      <a:pPr algn="ctr" fontAlgn="ctr"/>
                      <a:r>
                        <a:rPr lang="en-US" sz="1600" b="0" i="0" u="none" strike="noStrike">
                          <a:solidFill>
                            <a:srgbClr val="000000"/>
                          </a:solidFill>
                          <a:effectLst/>
                          <a:latin typeface="Times New Roman" panose="02020603050405020304" pitchFamily="18" charset="0"/>
                        </a:rPr>
                        <a:t>3</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dữ</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liệu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lớn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phân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tích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dữ</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liệu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lớn</a:t>
                      </a:r>
                      <a:r>
                        <a:rPr lang="en-US" sz="1600" b="0" i="0" u="none" strike="noStrike" dirty="0">
                          <a:solidFill>
                            <a:srgbClr val="000000"/>
                          </a:solidFill>
                          <a:effectLst/>
                          <a:latin typeface="Times New Roman" panose="02020603050405020304" pitchFamily="18" charset="0"/>
                        </a:rPr>
                        <a:t>.</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13</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thiết kế, tích hợp và tối ưu hóa các mạng lưới và hệ thống viễn thông trong hạ tầng viễn thông quốc gia.</a:t>
                      </a:r>
                    </a:p>
                  </a:txBody>
                  <a:tcPr marL="9525" marR="9525" marT="9525" marB="0" anchor="ctr"/>
                </a:tc>
                <a:extLst>
                  <a:ext uri="{0D108BD9-81ED-4DB2-BD59-A6C34878D82A}">
                    <a16:rowId xmlns:a16="http://schemas.microsoft.com/office/drawing/2014/main" val="265141029"/>
                  </a:ext>
                </a:extLst>
              </a:tr>
              <a:tr h="370840">
                <a:tc>
                  <a:txBody>
                    <a:bodyPr/>
                    <a:lstStyle/>
                    <a:p>
                      <a:pPr algn="ctr" fontAlgn="ctr"/>
                      <a:r>
                        <a:rPr lang="en-US" sz="1600" b="0" i="0" u="none" strike="noStrike">
                          <a:solidFill>
                            <a:srgbClr val="000000"/>
                          </a:solidFill>
                          <a:effectLst/>
                          <a:latin typeface="Times New Roman" panose="02020603050405020304" pitchFamily="18" charset="0"/>
                        </a:rPr>
                        <a:t>4</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chuỗi khối (Blockchain).</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14</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thiết kế và xây dựng hệ thống thông tin cho thuê.</a:t>
                      </a:r>
                    </a:p>
                  </a:txBody>
                  <a:tcPr marL="9525" marR="9525" marT="9525" marB="0" anchor="ctr"/>
                </a:tc>
                <a:extLst>
                  <a:ext uri="{0D108BD9-81ED-4DB2-BD59-A6C34878D82A}">
                    <a16:rowId xmlns:a16="http://schemas.microsoft.com/office/drawing/2014/main" val="3009307370"/>
                  </a:ext>
                </a:extLst>
              </a:tr>
              <a:tr h="370840">
                <a:tc>
                  <a:txBody>
                    <a:bodyPr/>
                    <a:lstStyle/>
                    <a:p>
                      <a:pPr algn="ctr" fontAlgn="ctr"/>
                      <a:r>
                        <a:rPr lang="en-US" sz="1600" b="0" i="0" u="none" strike="noStrike">
                          <a:solidFill>
                            <a:srgbClr val="000000"/>
                          </a:solidFill>
                          <a:effectLst/>
                          <a:latin typeface="Times New Roman" panose="02020603050405020304" pitchFamily="18" charset="0"/>
                        </a:rPr>
                        <a:t>5</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ảo hóa, điện toán đám mây, điện toán lưới, điện toán biên, điện toán sương mù.</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15</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tích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hợp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thống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viễn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thông</a:t>
                      </a:r>
                      <a:r>
                        <a:rPr lang="en-US" sz="1600" b="0" i="0" u="none" strike="noStrike" dirty="0">
                          <a:solidFill>
                            <a:srgbClr val="000000"/>
                          </a:solidFill>
                          <a:effectLst/>
                          <a:latin typeface="Times New Roman" panose="02020603050405020304" pitchFamily="18" charset="0"/>
                        </a:rPr>
                        <a:t> tin.</a:t>
                      </a:r>
                    </a:p>
                  </a:txBody>
                  <a:tcPr marL="9525" marR="9525" marT="9525" marB="0" anchor="ctr"/>
                </a:tc>
                <a:extLst>
                  <a:ext uri="{0D108BD9-81ED-4DB2-BD59-A6C34878D82A}">
                    <a16:rowId xmlns:a16="http://schemas.microsoft.com/office/drawing/2014/main" val="2096732960"/>
                  </a:ext>
                </a:extLst>
              </a:tr>
              <a:tr h="370840">
                <a:tc>
                  <a:txBody>
                    <a:bodyPr/>
                    <a:lstStyle/>
                    <a:p>
                      <a:pPr algn="ctr" fontAlgn="ctr"/>
                      <a:r>
                        <a:rPr lang="en-US" sz="1600" b="0" i="0" u="none" strike="noStrike">
                          <a:solidFill>
                            <a:srgbClr val="000000"/>
                          </a:solidFill>
                          <a:effectLst/>
                          <a:latin typeface="Times New Roman" panose="02020603050405020304" pitchFamily="18" charset="0"/>
                        </a:rPr>
                        <a:t>6</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lượng tử.</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16</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BPO, KPO, ITO điện tử; chứng thực chữ ký điện tử; tạo lập nội dung số tự động; kiểm thử phần mềm tự động.</a:t>
                      </a:r>
                    </a:p>
                  </a:txBody>
                  <a:tcPr marL="9525" marR="9525" marT="9525" marB="0" anchor="ctr"/>
                </a:tc>
                <a:extLst>
                  <a:ext uri="{0D108BD9-81ED-4DB2-BD59-A6C34878D82A}">
                    <a16:rowId xmlns:a16="http://schemas.microsoft.com/office/drawing/2014/main" val="3180922208"/>
                  </a:ext>
                </a:extLst>
              </a:tr>
              <a:tr h="370840">
                <a:tc>
                  <a:txBody>
                    <a:bodyPr/>
                    <a:lstStyle/>
                    <a:p>
                      <a:pPr algn="ctr" fontAlgn="ctr"/>
                      <a:r>
                        <a:rPr lang="en-US" sz="1600" b="0" i="0" u="none" strike="noStrike">
                          <a:solidFill>
                            <a:srgbClr val="000000"/>
                          </a:solidFill>
                          <a:effectLst/>
                          <a:latin typeface="Times New Roman" panose="02020603050405020304" pitchFamily="18" charset="0"/>
                        </a:rPr>
                        <a:t>7</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đảm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bảo</a:t>
                      </a:r>
                      <a:r>
                        <a:rPr lang="en-US" sz="1600" b="0" i="0" u="none" strike="noStrike" dirty="0">
                          <a:solidFill>
                            <a:srgbClr val="000000"/>
                          </a:solidFill>
                          <a:effectLst/>
                          <a:latin typeface="Times New Roman" panose="02020603050405020304" pitchFamily="18" charset="0"/>
                        </a:rPr>
                        <a:t> an </a:t>
                      </a:r>
                      <a:r>
                        <a:rPr lang="en-US" sz="1600" b="0" i="0" u="none" strike="noStrike" dirty="0" err="1">
                          <a:solidFill>
                            <a:srgbClr val="000000"/>
                          </a:solidFill>
                          <a:effectLst/>
                          <a:latin typeface="Times New Roman" panose="02020603050405020304" pitchFamily="18" charset="0"/>
                        </a:rPr>
                        <a:t>ninh</a:t>
                      </a:r>
                      <a:r>
                        <a:rPr lang="en-US" sz="1600" b="0" i="0" u="none" strike="noStrike" dirty="0">
                          <a:solidFill>
                            <a:srgbClr val="000000"/>
                          </a:solidFill>
                          <a:effectLst/>
                          <a:latin typeface="Times New Roman" panose="02020603050405020304" pitchFamily="18" charset="0"/>
                        </a:rPr>
                        <a:t>, an </a:t>
                      </a:r>
                      <a:r>
                        <a:rPr lang="en-US" sz="1600" b="0" i="0" u="none" strike="noStrike" dirty="0" err="1">
                          <a:solidFill>
                            <a:srgbClr val="000000"/>
                          </a:solidFill>
                          <a:effectLst/>
                          <a:latin typeface="Times New Roman" panose="02020603050405020304" pitchFamily="18" charset="0"/>
                        </a:rPr>
                        <a:t>toàn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mạng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bảo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thông</a:t>
                      </a:r>
                      <a:r>
                        <a:rPr lang="en-US" sz="1600" b="0" i="0" u="none" strike="noStrike" dirty="0">
                          <a:solidFill>
                            <a:srgbClr val="000000"/>
                          </a:solidFill>
                          <a:effectLst/>
                          <a:latin typeface="Times New Roman" panose="02020603050405020304" pitchFamily="18" charset="0"/>
                        </a:rPr>
                        <a:t> tin </a:t>
                      </a:r>
                      <a:r>
                        <a:rPr lang="en-US" sz="1600" b="0" i="0" u="none" strike="noStrike" dirty="0" err="1">
                          <a:solidFill>
                            <a:srgbClr val="000000"/>
                          </a:solidFill>
                          <a:effectLst/>
                          <a:latin typeface="Times New Roman" panose="02020603050405020304" pitchFamily="18" charset="0"/>
                        </a:rPr>
                        <a:t>tiên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tiến</a:t>
                      </a:r>
                      <a:r>
                        <a:rPr lang="en-US" sz="1600" b="0" i="0" u="none" strike="noStrike" dirty="0">
                          <a:solidFill>
                            <a:srgbClr val="000000"/>
                          </a:solidFill>
                          <a:effectLst/>
                          <a:latin typeface="Times New Roman" panose="02020603050405020304" pitchFamily="18" charset="0"/>
                        </a:rPr>
                        <a:t>.</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17</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hàng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không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vũ</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trụ</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viễn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thám</a:t>
                      </a:r>
                      <a:r>
                        <a:rPr lang="en-US" sz="1600" b="0" i="0" u="none" strike="noStrike" dirty="0">
                          <a:solidFill>
                            <a:srgbClr val="000000"/>
                          </a:solidFill>
                          <a:effectLst/>
                          <a:latin typeface="Times New Roman" panose="02020603050405020304" pitchFamily="18" charset="0"/>
                        </a:rPr>
                        <a:t>.</a:t>
                      </a:r>
                    </a:p>
                  </a:txBody>
                  <a:tcPr marL="9525" marR="9525" marT="9525" marB="0" anchor="ctr"/>
                </a:tc>
                <a:extLst>
                  <a:ext uri="{0D108BD9-81ED-4DB2-BD59-A6C34878D82A}">
                    <a16:rowId xmlns:a16="http://schemas.microsoft.com/office/drawing/2014/main" val="2199633433"/>
                  </a:ext>
                </a:extLst>
              </a:tr>
              <a:tr h="370840">
                <a:tc>
                  <a:txBody>
                    <a:bodyPr/>
                    <a:lstStyle/>
                    <a:p>
                      <a:pPr algn="ctr" fontAlgn="ctr"/>
                      <a:r>
                        <a:rPr lang="en-US" sz="1600" b="0" i="0" u="none" strike="noStrike">
                          <a:solidFill>
                            <a:srgbClr val="000000"/>
                          </a:solidFill>
                          <a:effectLst/>
                          <a:latin typeface="Times New Roman" panose="02020603050405020304" pitchFamily="18" charset="0"/>
                        </a:rPr>
                        <a:t>8</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bản sao số (Digital twin).</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18</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tạo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nhỏ</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siêu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nhỏ</a:t>
                      </a:r>
                      <a:r>
                        <a:rPr lang="en-US" sz="1600" b="0" i="0" u="none" strike="noStrike" dirty="0">
                          <a:solidFill>
                            <a:srgbClr val="000000"/>
                          </a:solidFill>
                          <a:effectLst/>
                          <a:latin typeface="Times New Roman" panose="02020603050405020304" pitchFamily="18" charset="0"/>
                        </a:rPr>
                        <a:t> (Micro and nano satellites).</a:t>
                      </a:r>
                    </a:p>
                  </a:txBody>
                  <a:tcPr marL="9525" marR="9525" marT="9525" marB="0" anchor="ctr"/>
                </a:tc>
                <a:extLst>
                  <a:ext uri="{0D108BD9-81ED-4DB2-BD59-A6C34878D82A}">
                    <a16:rowId xmlns:a16="http://schemas.microsoft.com/office/drawing/2014/main" val="2352074915"/>
                  </a:ext>
                </a:extLst>
              </a:tr>
              <a:tr h="370840">
                <a:tc>
                  <a:txBody>
                    <a:bodyPr/>
                    <a:lstStyle/>
                    <a:p>
                      <a:pPr algn="ctr" fontAlgn="ctr"/>
                      <a:r>
                        <a:rPr lang="en-US" sz="1600" b="0" i="0" u="none" strike="noStrike">
                          <a:solidFill>
                            <a:srgbClr val="000000"/>
                          </a:solidFill>
                          <a:effectLst/>
                          <a:latin typeface="Times New Roman" panose="02020603050405020304" pitchFamily="18" charset="0"/>
                        </a:rPr>
                        <a:t>9</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thực tại ảo (Virtual reality), thực tại tăng cường (Augmented reality) và thực tại trộn (Mixed reality).</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19</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mạng thế hệ sau (4G, 5G, 6G, NG-PON, SDN/NFV, SD- RAN, SD-WAN, LPWAN, IO-Link wireless, Network slicing, mạng truyền tải quang thế hệ mới).</a:t>
                      </a:r>
                    </a:p>
                  </a:txBody>
                  <a:tcPr marL="9525" marR="9525" marT="9525" marB="0" anchor="ctr"/>
                </a:tc>
                <a:extLst>
                  <a:ext uri="{0D108BD9-81ED-4DB2-BD59-A6C34878D82A}">
                    <a16:rowId xmlns:a16="http://schemas.microsoft.com/office/drawing/2014/main" val="244903127"/>
                  </a:ext>
                </a:extLst>
              </a:tr>
              <a:tr h="370840">
                <a:tc>
                  <a:txBody>
                    <a:bodyPr/>
                    <a:lstStyle/>
                    <a:p>
                      <a:pPr algn="ctr" fontAlgn="ctr"/>
                      <a:r>
                        <a:rPr lang="en-US" sz="1600" b="0" i="0" u="none" strike="noStrike">
                          <a:solidFill>
                            <a:srgbClr val="000000"/>
                          </a:solidFill>
                          <a:effectLst/>
                          <a:latin typeface="Times New Roman" panose="02020603050405020304" pitchFamily="18" charset="0"/>
                        </a:rPr>
                        <a:t>10</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xây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dựng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mô</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hình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thông</a:t>
                      </a:r>
                      <a:r>
                        <a:rPr lang="en-US" sz="1600" b="0" i="0" u="none" strike="noStrike" dirty="0">
                          <a:solidFill>
                            <a:srgbClr val="000000"/>
                          </a:solidFill>
                          <a:effectLst/>
                          <a:latin typeface="Times New Roman" panose="02020603050405020304" pitchFamily="18" charset="0"/>
                        </a:rPr>
                        <a:t> tin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trình</a:t>
                      </a:r>
                      <a:r>
                        <a:rPr lang="en-US" sz="1600" b="0" i="0" u="none" strike="noStrike" dirty="0">
                          <a:solidFill>
                            <a:srgbClr val="000000"/>
                          </a:solidFill>
                          <a:effectLst/>
                          <a:latin typeface="Times New Roman" panose="02020603050405020304" pitchFamily="18" charset="0"/>
                        </a:rPr>
                        <a:t> (Building Information Model-BIM).</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20</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vô</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tuyến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nhận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thức</a:t>
                      </a:r>
                      <a:r>
                        <a:rPr lang="en-US" sz="1600" b="0" i="0" u="none" strike="noStrike" dirty="0">
                          <a:solidFill>
                            <a:srgbClr val="000000"/>
                          </a:solidFill>
                          <a:effectLst/>
                          <a:latin typeface="Times New Roman" panose="02020603050405020304" pitchFamily="18" charset="0"/>
                        </a:rPr>
                        <a:t> (Cognitive radio).</a:t>
                      </a:r>
                    </a:p>
                  </a:txBody>
                  <a:tcPr marL="9525" marR="9525" marT="9525" marB="0" anchor="ctr"/>
                </a:tc>
                <a:extLst>
                  <a:ext uri="{0D108BD9-81ED-4DB2-BD59-A6C34878D82A}">
                    <a16:rowId xmlns:a16="http://schemas.microsoft.com/office/drawing/2014/main" val="2034095693"/>
                  </a:ext>
                </a:extLst>
              </a:tr>
            </a:tbl>
          </a:graphicData>
        </a:graphic>
      </p:graphicFrame>
    </p:spTree>
    <p:extLst>
      <p:ext uri="{BB962C8B-B14F-4D97-AF65-F5344CB8AC3E}">
        <p14:creationId xmlns:p14="http://schemas.microsoft.com/office/powerpoint/2010/main" val="187782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08FD6-5277-219A-6D29-C5765F89658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B628DF47-ECE9-DC62-0B32-4D62DB4DF616}"/>
              </a:ext>
            </a:extLst>
          </p:cNvPr>
          <p:cNvSpPr txBox="1"/>
          <p:nvPr/>
        </p:nvSpPr>
        <p:spPr>
          <a:xfrm>
            <a:off x="392545" y="184727"/>
            <a:ext cx="11605491" cy="255839"/>
          </a:xfrm>
          <a:prstGeom prst="rect">
            <a:avLst/>
          </a:prstGeom>
          <a:noFill/>
        </p:spPr>
        <p:txBody>
          <a:bodyPr wrap="square">
            <a:spAutoFit/>
          </a:bodyPr>
          <a:lstStyle/>
          <a:p>
            <a:pPr algn="ctr">
              <a:lnSpc>
                <a:spcPts val="1170"/>
              </a:lnSpc>
              <a:spcBef>
                <a:spcPts val="600"/>
              </a:spcBef>
              <a:spcAft>
                <a:spcPts val="600"/>
              </a:spcAft>
            </a:pPr>
            <a:r>
              <a:rPr lang="en-US" sz="1600" b="1" i="0" u="none" strike="noStrike" dirty="0">
                <a:solidFill>
                  <a:srgbClr val="000000"/>
                </a:solidFill>
                <a:effectLst/>
                <a:latin typeface="Times New Roman" panose="02020603050405020304" pitchFamily="18" charset="0"/>
                <a:cs typeface="Times New Roman" panose="02020603050405020304" pitchFamily="18" charset="0"/>
              </a:rPr>
              <a:t>DANH MỤC 99 CÔNG NGHỆ CAO ĐƯỢC ƯU TIÊN ĐẦU TƯ PHÁT TRIỂN</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89260AC-FD0B-5FE0-FD4D-5DE73FABD5AB}"/>
              </a:ext>
            </a:extLst>
          </p:cNvPr>
          <p:cNvSpPr/>
          <p:nvPr/>
        </p:nvSpPr>
        <p:spPr>
          <a:xfrm>
            <a:off x="10871200" y="350982"/>
            <a:ext cx="997527" cy="683491"/>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437F4968-BB0F-E5B0-7945-555363B1A921}"/>
              </a:ext>
            </a:extLst>
          </p:cNvPr>
          <p:cNvGraphicFramePr>
            <a:graphicFrameLocks noGrp="1"/>
          </p:cNvGraphicFramePr>
          <p:nvPr>
            <p:extLst>
              <p:ext uri="{D42A27DB-BD31-4B8C-83A1-F6EECF244321}">
                <p14:modId xmlns:p14="http://schemas.microsoft.com/office/powerpoint/2010/main" val="1032171074"/>
              </p:ext>
            </p:extLst>
          </p:nvPr>
        </p:nvGraphicFramePr>
        <p:xfrm>
          <a:off x="314036" y="440566"/>
          <a:ext cx="11360727" cy="6191885"/>
        </p:xfrm>
        <a:graphic>
          <a:graphicData uri="http://schemas.openxmlformats.org/drawingml/2006/table">
            <a:tbl>
              <a:tblPr firstRow="1" bandRow="1">
                <a:tableStyleId>{5C22544A-7EE6-4342-B048-85BDC9FD1C3A}</a:tableStyleId>
              </a:tblPr>
              <a:tblGrid>
                <a:gridCol w="434109">
                  <a:extLst>
                    <a:ext uri="{9D8B030D-6E8A-4147-A177-3AD203B41FA5}">
                      <a16:colId xmlns:a16="http://schemas.microsoft.com/office/drawing/2014/main" val="368565789"/>
                    </a:ext>
                  </a:extLst>
                </a:gridCol>
                <a:gridCol w="5957455">
                  <a:extLst>
                    <a:ext uri="{9D8B030D-6E8A-4147-A177-3AD203B41FA5}">
                      <a16:colId xmlns:a16="http://schemas.microsoft.com/office/drawing/2014/main" val="424938127"/>
                    </a:ext>
                  </a:extLst>
                </a:gridCol>
                <a:gridCol w="489527">
                  <a:extLst>
                    <a:ext uri="{9D8B030D-6E8A-4147-A177-3AD203B41FA5}">
                      <a16:colId xmlns:a16="http://schemas.microsoft.com/office/drawing/2014/main" val="706179933"/>
                    </a:ext>
                  </a:extLst>
                </a:gridCol>
                <a:gridCol w="4479636">
                  <a:extLst>
                    <a:ext uri="{9D8B030D-6E8A-4147-A177-3AD203B41FA5}">
                      <a16:colId xmlns:a16="http://schemas.microsoft.com/office/drawing/2014/main" val="1767745671"/>
                    </a:ext>
                  </a:extLst>
                </a:gridCol>
              </a:tblGrid>
              <a:tr h="370840">
                <a:tc>
                  <a:txBody>
                    <a:bodyPr/>
                    <a:lstStyle/>
                    <a:p>
                      <a:r>
                        <a:rPr lang="en-US" sz="1600" dirty="0"/>
                        <a:t>TT</a:t>
                      </a:r>
                    </a:p>
                  </a:txBody>
                  <a:tcPr/>
                </a:tc>
                <a:tc>
                  <a:txBody>
                    <a:bodyPr/>
                    <a:lstStyle/>
                    <a:p>
                      <a:pPr algn="ctr"/>
                      <a:r>
                        <a:rPr lang="en-US" sz="1600" dirty="0" err="1"/>
                        <a:t>Tên</a:t>
                      </a:r>
                      <a:r>
                        <a:rPr lang="en-US" sz="1600" dirty="0"/>
                        <a:t> </a:t>
                      </a:r>
                      <a:r>
                        <a:rPr lang="en-US" sz="1600" dirty="0" err="1"/>
                        <a:t>công</a:t>
                      </a:r>
                      <a:r>
                        <a:rPr lang="en-US" sz="1600" dirty="0"/>
                        <a:t> </a:t>
                      </a:r>
                      <a:r>
                        <a:rPr lang="en-US" sz="1600" dirty="0" err="1"/>
                        <a:t>nghệ</a:t>
                      </a:r>
                      <a:r>
                        <a:rPr lang="en-US" sz="1600" dirty="0"/>
                        <a:t> </a:t>
                      </a:r>
                      <a:r>
                        <a:rPr lang="en-US" sz="1600" dirty="0" err="1"/>
                        <a:t>cao</a:t>
                      </a:r>
                      <a:endParaRPr lang="en-US" sz="1600" dirty="0"/>
                    </a:p>
                  </a:txBody>
                  <a:tcPr/>
                </a:tc>
                <a:tc>
                  <a:txBody>
                    <a:bodyPr/>
                    <a:lstStyle/>
                    <a:p>
                      <a:pPr algn="ctr"/>
                      <a:r>
                        <a:rPr lang="en-US" sz="1600" dirty="0"/>
                        <a:t>TT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t>Tên</a:t>
                      </a:r>
                      <a:r>
                        <a:rPr lang="en-US" sz="1600" dirty="0"/>
                        <a:t> </a:t>
                      </a:r>
                      <a:r>
                        <a:rPr lang="en-US" sz="1600" dirty="0" err="1"/>
                        <a:t>công</a:t>
                      </a:r>
                      <a:r>
                        <a:rPr lang="en-US" sz="1600" dirty="0"/>
                        <a:t> </a:t>
                      </a:r>
                      <a:r>
                        <a:rPr lang="en-US" sz="1600" dirty="0" err="1"/>
                        <a:t>nghệ</a:t>
                      </a:r>
                      <a:r>
                        <a:rPr lang="en-US" sz="1600" dirty="0"/>
                        <a:t> </a:t>
                      </a:r>
                      <a:r>
                        <a:rPr lang="en-US" sz="1600" dirty="0" err="1"/>
                        <a:t>cao</a:t>
                      </a:r>
                      <a:endParaRPr lang="en-US" sz="1600" dirty="0"/>
                    </a:p>
                  </a:txBody>
                  <a:tcPr/>
                </a:tc>
                <a:extLst>
                  <a:ext uri="{0D108BD9-81ED-4DB2-BD59-A6C34878D82A}">
                    <a16:rowId xmlns:a16="http://schemas.microsoft.com/office/drawing/2014/main" val="945429976"/>
                  </a:ext>
                </a:extLst>
              </a:tr>
              <a:tr h="370840">
                <a:tc>
                  <a:txBody>
                    <a:bodyPr/>
                    <a:lstStyle/>
                    <a:p>
                      <a:pPr algn="ctr" fontAlgn="ctr"/>
                      <a:r>
                        <a:rPr lang="en-US" sz="1600" b="0" i="0" u="none" strike="noStrike">
                          <a:solidFill>
                            <a:srgbClr val="000000"/>
                          </a:solidFill>
                          <a:effectLst/>
                          <a:latin typeface="Times New Roman" panose="02020603050405020304" pitchFamily="18" charset="0"/>
                        </a:rPr>
                        <a:t>21</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truyền hình thế hệ mới: mã hóa, giải mà tín hiệu thế hệ mới (H.265/HEVC, H.266/VVC); đóng gói và truyền tín hiệu trên nền tảng Internet, qua mạng viễn thông thế hệ sau (4G, 5G, 6G); truyền hình lai ghép (HbbTV); truyền hình tương tác.</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31</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tương tác người-máy thông minh.</a:t>
                      </a:r>
                    </a:p>
                  </a:txBody>
                  <a:tcPr marL="9525" marR="9525" marT="9525" marB="0" anchor="ctr"/>
                </a:tc>
                <a:extLst>
                  <a:ext uri="{0D108BD9-81ED-4DB2-BD59-A6C34878D82A}">
                    <a16:rowId xmlns:a16="http://schemas.microsoft.com/office/drawing/2014/main" val="3568133982"/>
                  </a:ext>
                </a:extLst>
              </a:tr>
              <a:tr h="370840">
                <a:tc>
                  <a:txBody>
                    <a:bodyPr/>
                    <a:lstStyle/>
                    <a:p>
                      <a:pPr algn="ctr" fontAlgn="ctr"/>
                      <a:r>
                        <a:rPr lang="en-US" sz="1600" b="0" i="0" u="none" strike="noStrike">
                          <a:solidFill>
                            <a:srgbClr val="000000"/>
                          </a:solidFill>
                          <a:effectLst/>
                          <a:latin typeface="Times New Roman" panose="02020603050405020304" pitchFamily="18" charset="0"/>
                        </a:rPr>
                        <a:t>22</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thiết kế, chế tạo linh kiện, vi mạch điện tử tích hợp (IC), điện tử linh hoạt (PE).</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32</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thủy âm.</a:t>
                      </a:r>
                    </a:p>
                  </a:txBody>
                  <a:tcPr marL="9525" marR="9525" marT="9525" marB="0" anchor="ctr"/>
                </a:tc>
                <a:extLst>
                  <a:ext uri="{0D108BD9-81ED-4DB2-BD59-A6C34878D82A}">
                    <a16:rowId xmlns:a16="http://schemas.microsoft.com/office/drawing/2014/main" val="1393330848"/>
                  </a:ext>
                </a:extLst>
              </a:tr>
              <a:tr h="370840">
                <a:tc>
                  <a:txBody>
                    <a:bodyPr/>
                    <a:lstStyle/>
                    <a:p>
                      <a:pPr algn="ctr" fontAlgn="ctr"/>
                      <a:r>
                        <a:rPr lang="en-US" sz="1600" b="0" i="0" u="none" strike="noStrike">
                          <a:solidFill>
                            <a:srgbClr val="000000"/>
                          </a:solidFill>
                          <a:effectLst/>
                          <a:latin typeface="Times New Roman" panose="02020603050405020304" pitchFamily="18" charset="0"/>
                        </a:rPr>
                        <a:t>23</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thiết kế, chế tạo màn hình độ phân giải cao.</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33</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thu thập và lưu trữ các bon (Carbon capture and storage),</a:t>
                      </a:r>
                    </a:p>
                  </a:txBody>
                  <a:tcPr marL="9525" marR="9525" marT="9525" marB="0" anchor="ctr"/>
                </a:tc>
                <a:extLst>
                  <a:ext uri="{0D108BD9-81ED-4DB2-BD59-A6C34878D82A}">
                    <a16:rowId xmlns:a16="http://schemas.microsoft.com/office/drawing/2014/main" val="265141029"/>
                  </a:ext>
                </a:extLst>
              </a:tr>
              <a:tr h="370840">
                <a:tc>
                  <a:txBody>
                    <a:bodyPr/>
                    <a:lstStyle/>
                    <a:p>
                      <a:pPr algn="ctr" fontAlgn="ctr"/>
                      <a:r>
                        <a:rPr lang="en-US" sz="1600" b="0" i="0" u="none" strike="noStrike">
                          <a:solidFill>
                            <a:srgbClr val="000000"/>
                          </a:solidFill>
                          <a:effectLst/>
                          <a:latin typeface="Times New Roman" panose="02020603050405020304" pitchFamily="18" charset="0"/>
                        </a:rPr>
                        <a:t>24</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chế tạo máy tính nhúng, máy chủ và hệ thống tính toán hiệu năng cao.</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34</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ánh sáng thông minh và quang tử (Photonics and light technologies).</a:t>
                      </a:r>
                    </a:p>
                  </a:txBody>
                  <a:tcPr marL="9525" marR="9525" marT="9525" marB="0" anchor="ctr"/>
                </a:tc>
                <a:extLst>
                  <a:ext uri="{0D108BD9-81ED-4DB2-BD59-A6C34878D82A}">
                    <a16:rowId xmlns:a16="http://schemas.microsoft.com/office/drawing/2014/main" val="3009307370"/>
                  </a:ext>
                </a:extLst>
              </a:tr>
              <a:tr h="370840">
                <a:tc>
                  <a:txBody>
                    <a:bodyPr/>
                    <a:lstStyle/>
                    <a:p>
                      <a:pPr algn="ctr" fontAlgn="ctr"/>
                      <a:r>
                        <a:rPr lang="en-US" sz="1600" b="0" i="0" u="none" strike="noStrike">
                          <a:solidFill>
                            <a:srgbClr val="000000"/>
                          </a:solidFill>
                          <a:effectLst/>
                          <a:latin typeface="Times New Roman" panose="02020603050405020304" pitchFamily="18" charset="0"/>
                        </a:rPr>
                        <a:t>25</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phát triển hệ điều hành cho máy tính chuyên dụng, thiết bị di động thế hệ mới.</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35</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quang điện (Photovoltaics).</a:t>
                      </a:r>
                    </a:p>
                  </a:txBody>
                  <a:tcPr marL="9525" marR="9525" marT="9525" marB="0" anchor="ctr"/>
                </a:tc>
                <a:extLst>
                  <a:ext uri="{0D108BD9-81ED-4DB2-BD59-A6C34878D82A}">
                    <a16:rowId xmlns:a16="http://schemas.microsoft.com/office/drawing/2014/main" val="2096732960"/>
                  </a:ext>
                </a:extLst>
              </a:tr>
              <a:tr h="370840">
                <a:tc>
                  <a:txBody>
                    <a:bodyPr/>
                    <a:lstStyle/>
                    <a:p>
                      <a:pPr algn="ctr" fontAlgn="ctr"/>
                      <a:r>
                        <a:rPr lang="en-US" sz="1600" b="0" i="0" u="none" strike="noStrike">
                          <a:solidFill>
                            <a:srgbClr val="000000"/>
                          </a:solidFill>
                          <a:effectLst/>
                          <a:latin typeface="Times New Roman" panose="02020603050405020304" pitchFamily="18" charset="0"/>
                        </a:rPr>
                        <a:t>26</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thiết kế, chế tạo thiết bị đầu cuối thông minh thế hệ mới.</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36</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năng lượng Hydrogen (Hydrogen energy).</a:t>
                      </a:r>
                    </a:p>
                  </a:txBody>
                  <a:tcPr marL="9525" marR="9525" marT="9525" marB="0" anchor="ctr"/>
                </a:tc>
                <a:extLst>
                  <a:ext uri="{0D108BD9-81ED-4DB2-BD59-A6C34878D82A}">
                    <a16:rowId xmlns:a16="http://schemas.microsoft.com/office/drawing/2014/main" val="3180922208"/>
                  </a:ext>
                </a:extLst>
              </a:tr>
              <a:tr h="370840">
                <a:tc>
                  <a:txBody>
                    <a:bodyPr/>
                    <a:lstStyle/>
                    <a:p>
                      <a:pPr algn="ctr" fontAlgn="ctr"/>
                      <a:r>
                        <a:rPr lang="en-US" sz="1600" b="0" i="0" u="none" strike="noStrike">
                          <a:solidFill>
                            <a:srgbClr val="000000"/>
                          </a:solidFill>
                          <a:effectLst/>
                          <a:latin typeface="Times New Roman" panose="02020603050405020304" pitchFamily="18" charset="0"/>
                        </a:rPr>
                        <a:t>27</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thiết kế, chế tạo anten thông minh, anten mạng pha các dải băng tần.</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37</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năng lượng vi mô (Power microgenneration).</a:t>
                      </a:r>
                    </a:p>
                  </a:txBody>
                  <a:tcPr marL="9525" marR="9525" marT="9525" marB="0" anchor="ctr"/>
                </a:tc>
                <a:extLst>
                  <a:ext uri="{0D108BD9-81ED-4DB2-BD59-A6C34878D82A}">
                    <a16:rowId xmlns:a16="http://schemas.microsoft.com/office/drawing/2014/main" val="2199633433"/>
                  </a:ext>
                </a:extLst>
              </a:tr>
              <a:tr h="370840">
                <a:tc>
                  <a:txBody>
                    <a:bodyPr/>
                    <a:lstStyle/>
                    <a:p>
                      <a:pPr algn="ctr" fontAlgn="ctr"/>
                      <a:r>
                        <a:rPr lang="en-US" sz="1600" b="0" i="0" u="none" strike="noStrike">
                          <a:solidFill>
                            <a:srgbClr val="000000"/>
                          </a:solidFill>
                          <a:effectLst/>
                          <a:latin typeface="Times New Roman" panose="02020603050405020304" pitchFamily="18" charset="0"/>
                        </a:rPr>
                        <a:t>28</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thiết kế, chế tạo radar xuyên đất.</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38</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gia công phi truyền thống (Non-traditional Manufacturing- NTM) dùng siêu âm, tia lửa điện, hóa và điện hóa, plasma, tia nước áp suất cao, laser.</a:t>
                      </a:r>
                    </a:p>
                  </a:txBody>
                  <a:tcPr marL="9525" marR="9525" marT="9525" marB="0" anchor="ctr"/>
                </a:tc>
                <a:extLst>
                  <a:ext uri="{0D108BD9-81ED-4DB2-BD59-A6C34878D82A}">
                    <a16:rowId xmlns:a16="http://schemas.microsoft.com/office/drawing/2014/main" val="2352074915"/>
                  </a:ext>
                </a:extLst>
              </a:tr>
              <a:tr h="370840">
                <a:tc>
                  <a:txBody>
                    <a:bodyPr/>
                    <a:lstStyle/>
                    <a:p>
                      <a:pPr algn="ctr" fontAlgn="ctr"/>
                      <a:r>
                        <a:rPr lang="en-US" sz="1600" b="0" i="0" u="none" strike="noStrike">
                          <a:solidFill>
                            <a:srgbClr val="000000"/>
                          </a:solidFill>
                          <a:effectLst/>
                          <a:latin typeface="Times New Roman" panose="02020603050405020304" pitchFamily="18" charset="0"/>
                        </a:rPr>
                        <a:t>29</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thiết kế, chế tạo thiết bị, phần mềm, giải pháp, nền tảng, dịch vụ cho chính quyền số, kinh tế số, xã hội số, chuyển đổi số trong các lĩnh vực ưu tiên.</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39</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xử lý bề mặt và hàn trong môi trường đặc biệt.</a:t>
                      </a:r>
                    </a:p>
                  </a:txBody>
                  <a:tcPr marL="9525" marR="9525" marT="9525" marB="0" anchor="ctr"/>
                </a:tc>
                <a:extLst>
                  <a:ext uri="{0D108BD9-81ED-4DB2-BD59-A6C34878D82A}">
                    <a16:rowId xmlns:a16="http://schemas.microsoft.com/office/drawing/2014/main" val="244903127"/>
                  </a:ext>
                </a:extLst>
              </a:tr>
              <a:tr h="370840">
                <a:tc>
                  <a:txBody>
                    <a:bodyPr/>
                    <a:lstStyle/>
                    <a:p>
                      <a:pPr algn="ctr" fontAlgn="ctr"/>
                      <a:r>
                        <a:rPr lang="en-US" sz="1600" b="0" i="0" u="none" strike="noStrike">
                          <a:solidFill>
                            <a:srgbClr val="000000"/>
                          </a:solidFill>
                          <a:effectLst/>
                          <a:latin typeface="Times New Roman" panose="02020603050405020304" pitchFamily="18" charset="0"/>
                        </a:rPr>
                        <a:t>30</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thiết kế, xây dựng hệ thống mô phỏng cho thiết bị và phương tiện giao thông vận tải; mô phỏng nhà may sản xuất (Plant simulation).</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40</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rèn, dập tiên tiến để tạo phôi cho các sản phẩm cơ khí.</a:t>
                      </a:r>
                    </a:p>
                  </a:txBody>
                  <a:tcPr marL="9525" marR="9525" marT="9525" marB="0" anchor="ctr"/>
                </a:tc>
                <a:extLst>
                  <a:ext uri="{0D108BD9-81ED-4DB2-BD59-A6C34878D82A}">
                    <a16:rowId xmlns:a16="http://schemas.microsoft.com/office/drawing/2014/main" val="2034095693"/>
                  </a:ext>
                </a:extLst>
              </a:tr>
            </a:tbl>
          </a:graphicData>
        </a:graphic>
      </p:graphicFrame>
    </p:spTree>
    <p:extLst>
      <p:ext uri="{BB962C8B-B14F-4D97-AF65-F5344CB8AC3E}">
        <p14:creationId xmlns:p14="http://schemas.microsoft.com/office/powerpoint/2010/main" val="257604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6AE6C-F61D-DC25-C9A9-49F7F50F363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ADBFAC1-F746-5681-D110-0CB337385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3700"/>
            <a:ext cx="7467600" cy="5248275"/>
          </a:xfrm>
          <a:prstGeom prst="rect">
            <a:avLst/>
          </a:prstGeom>
        </p:spPr>
      </p:pic>
      <p:sp>
        <p:nvSpPr>
          <p:cNvPr id="3" name="object 5">
            <a:extLst>
              <a:ext uri="{FF2B5EF4-FFF2-40B4-BE49-F238E27FC236}">
                <a16:creationId xmlns:a16="http://schemas.microsoft.com/office/drawing/2014/main" id="{0201D6F6-8FFF-E934-78CA-3CF4E623541E}"/>
              </a:ext>
            </a:extLst>
          </p:cNvPr>
          <p:cNvSpPr txBox="1"/>
          <p:nvPr/>
        </p:nvSpPr>
        <p:spPr>
          <a:xfrm>
            <a:off x="331242" y="175135"/>
            <a:ext cx="11738032" cy="259045"/>
          </a:xfrm>
          <a:prstGeom prst="rect">
            <a:avLst/>
          </a:prstGeom>
        </p:spPr>
        <p:txBody>
          <a:bodyPr vert="horz" wrap="square" lIns="0" tIns="12700" rIns="0" bIns="0" rtlCol="0">
            <a:spAutoFit/>
          </a:bodyPr>
          <a:lstStyle/>
          <a:p>
            <a:pPr marL="12700">
              <a:spcBef>
                <a:spcPts val="100"/>
              </a:spcBef>
            </a:pPr>
            <a:r>
              <a:rPr lang="en-US" sz="1600" b="1" spc="35" dirty="0">
                <a:latin typeface="Times New Roman" panose="02020603050405020304" pitchFamily="18" charset="0"/>
                <a:cs typeface="Times New Roman" panose="02020603050405020304" pitchFamily="18" charset="0"/>
              </a:rPr>
              <a:t>TỔNG QUÁT VỀ KHU CÔNG NGHỆ CAO, KHU CÔNG NGHỆ THÔNG TIN TẬP TRUNG VÀ CÁC KHU CÔNG NGHIỆP</a:t>
            </a:r>
          </a:p>
        </p:txBody>
      </p:sp>
      <p:sp>
        <p:nvSpPr>
          <p:cNvPr id="4" name="object 41">
            <a:extLst>
              <a:ext uri="{FF2B5EF4-FFF2-40B4-BE49-F238E27FC236}">
                <a16:creationId xmlns:a16="http://schemas.microsoft.com/office/drawing/2014/main" id="{5C6D7D68-8B90-971D-2334-9BADB5AC0C09}"/>
              </a:ext>
            </a:extLst>
          </p:cNvPr>
          <p:cNvSpPr/>
          <p:nvPr/>
        </p:nvSpPr>
        <p:spPr>
          <a:xfrm>
            <a:off x="331243" y="505902"/>
            <a:ext cx="2889620" cy="0"/>
          </a:xfrm>
          <a:custGeom>
            <a:avLst/>
            <a:gdLst/>
            <a:ahLst/>
            <a:cxnLst/>
            <a:rect l="l" t="t" r="r" b="b"/>
            <a:pathLst>
              <a:path w="1978660">
                <a:moveTo>
                  <a:pt x="0" y="0"/>
                </a:moveTo>
                <a:lnTo>
                  <a:pt x="1978101"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400">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D5B98EB9-923A-984A-EA08-F056309BD3BA}"/>
              </a:ext>
            </a:extLst>
          </p:cNvPr>
          <p:cNvSpPr/>
          <p:nvPr/>
        </p:nvSpPr>
        <p:spPr>
          <a:xfrm>
            <a:off x="1902691" y="2986935"/>
            <a:ext cx="221673" cy="2445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1</a:t>
            </a:r>
          </a:p>
        </p:txBody>
      </p:sp>
      <p:sp>
        <p:nvSpPr>
          <p:cNvPr id="6" name="Oval 5">
            <a:extLst>
              <a:ext uri="{FF2B5EF4-FFF2-40B4-BE49-F238E27FC236}">
                <a16:creationId xmlns:a16="http://schemas.microsoft.com/office/drawing/2014/main" id="{314AC6D0-461F-B6B4-CB41-C496D0F88F77}"/>
              </a:ext>
            </a:extLst>
          </p:cNvPr>
          <p:cNvSpPr/>
          <p:nvPr/>
        </p:nvSpPr>
        <p:spPr>
          <a:xfrm>
            <a:off x="2999190" y="1615335"/>
            <a:ext cx="221673" cy="2445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2</a:t>
            </a:r>
          </a:p>
        </p:txBody>
      </p:sp>
      <p:sp>
        <p:nvSpPr>
          <p:cNvPr id="11" name="Oval 10">
            <a:extLst>
              <a:ext uri="{FF2B5EF4-FFF2-40B4-BE49-F238E27FC236}">
                <a16:creationId xmlns:a16="http://schemas.microsoft.com/office/drawing/2014/main" id="{CCB54DBE-3C0F-EB5E-7D1B-574FEE5BFCC4}"/>
              </a:ext>
            </a:extLst>
          </p:cNvPr>
          <p:cNvSpPr/>
          <p:nvPr/>
        </p:nvSpPr>
        <p:spPr>
          <a:xfrm>
            <a:off x="3316690" y="2986934"/>
            <a:ext cx="221673" cy="2445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3</a:t>
            </a:r>
          </a:p>
        </p:txBody>
      </p:sp>
      <p:sp>
        <p:nvSpPr>
          <p:cNvPr id="30" name="Oval 29">
            <a:extLst>
              <a:ext uri="{FF2B5EF4-FFF2-40B4-BE49-F238E27FC236}">
                <a16:creationId xmlns:a16="http://schemas.microsoft.com/office/drawing/2014/main" id="{DE899C04-AA5E-596C-A4FA-0BE59CDB24D9}"/>
              </a:ext>
            </a:extLst>
          </p:cNvPr>
          <p:cNvSpPr/>
          <p:nvPr/>
        </p:nvSpPr>
        <p:spPr>
          <a:xfrm>
            <a:off x="2834090" y="3114909"/>
            <a:ext cx="221673" cy="2445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4</a:t>
            </a:r>
          </a:p>
        </p:txBody>
      </p:sp>
      <p:sp>
        <p:nvSpPr>
          <p:cNvPr id="31" name="Oval 30">
            <a:extLst>
              <a:ext uri="{FF2B5EF4-FFF2-40B4-BE49-F238E27FC236}">
                <a16:creationId xmlns:a16="http://schemas.microsoft.com/office/drawing/2014/main" id="{BD3D2B62-8B16-04F0-0525-6FC173E3811C}"/>
              </a:ext>
            </a:extLst>
          </p:cNvPr>
          <p:cNvSpPr/>
          <p:nvPr/>
        </p:nvSpPr>
        <p:spPr>
          <a:xfrm>
            <a:off x="2223220" y="3532557"/>
            <a:ext cx="221673" cy="2445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8</a:t>
            </a:r>
          </a:p>
        </p:txBody>
      </p:sp>
      <p:sp>
        <p:nvSpPr>
          <p:cNvPr id="2048" name="Oval 2047">
            <a:extLst>
              <a:ext uri="{FF2B5EF4-FFF2-40B4-BE49-F238E27FC236}">
                <a16:creationId xmlns:a16="http://schemas.microsoft.com/office/drawing/2014/main" id="{73DADE04-4018-C1E4-14D0-ED7163431963}"/>
              </a:ext>
            </a:extLst>
          </p:cNvPr>
          <p:cNvSpPr/>
          <p:nvPr/>
        </p:nvSpPr>
        <p:spPr>
          <a:xfrm>
            <a:off x="6096000" y="2682134"/>
            <a:ext cx="221673" cy="2445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5</a:t>
            </a:r>
          </a:p>
        </p:txBody>
      </p:sp>
      <p:sp>
        <p:nvSpPr>
          <p:cNvPr id="2049" name="Oval 2048">
            <a:extLst>
              <a:ext uri="{FF2B5EF4-FFF2-40B4-BE49-F238E27FC236}">
                <a16:creationId xmlns:a16="http://schemas.microsoft.com/office/drawing/2014/main" id="{272D9CA2-BE25-2D58-22E5-EB22491B15E9}"/>
              </a:ext>
            </a:extLst>
          </p:cNvPr>
          <p:cNvSpPr/>
          <p:nvPr/>
        </p:nvSpPr>
        <p:spPr>
          <a:xfrm>
            <a:off x="5985163" y="3287996"/>
            <a:ext cx="221673" cy="2445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6</a:t>
            </a:r>
          </a:p>
        </p:txBody>
      </p:sp>
      <p:sp>
        <p:nvSpPr>
          <p:cNvPr id="2050" name="Oval 2049">
            <a:extLst>
              <a:ext uri="{FF2B5EF4-FFF2-40B4-BE49-F238E27FC236}">
                <a16:creationId xmlns:a16="http://schemas.microsoft.com/office/drawing/2014/main" id="{B460FBA1-FF5B-3060-1F21-1AC476D32526}"/>
              </a:ext>
            </a:extLst>
          </p:cNvPr>
          <p:cNvSpPr/>
          <p:nvPr/>
        </p:nvSpPr>
        <p:spPr>
          <a:xfrm>
            <a:off x="4581813" y="5307296"/>
            <a:ext cx="221673" cy="2445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7</a:t>
            </a:r>
          </a:p>
        </p:txBody>
      </p:sp>
      <p:sp>
        <p:nvSpPr>
          <p:cNvPr id="2052" name="object 5">
            <a:extLst>
              <a:ext uri="{FF2B5EF4-FFF2-40B4-BE49-F238E27FC236}">
                <a16:creationId xmlns:a16="http://schemas.microsoft.com/office/drawing/2014/main" id="{CDB11BA0-D760-3C73-CDE7-49574DC0C119}"/>
              </a:ext>
            </a:extLst>
          </p:cNvPr>
          <p:cNvSpPr txBox="1"/>
          <p:nvPr/>
        </p:nvSpPr>
        <p:spPr>
          <a:xfrm>
            <a:off x="8038175" y="1137592"/>
            <a:ext cx="3929499" cy="259045"/>
          </a:xfrm>
          <a:prstGeom prst="rect">
            <a:avLst/>
          </a:prstGeom>
        </p:spPr>
        <p:txBody>
          <a:bodyPr vert="horz" wrap="square" lIns="0" tIns="12700" rIns="0" bIns="0" rtlCol="0">
            <a:spAutoFit/>
          </a:bodyPr>
          <a:lstStyle/>
          <a:p>
            <a:pPr marL="12700">
              <a:spcBef>
                <a:spcPts val="100"/>
              </a:spcBef>
            </a:pPr>
            <a:r>
              <a:rPr lang="en-US" sz="1600" b="1" spc="35" dirty="0">
                <a:latin typeface="Times New Roman" panose="02020603050405020304" pitchFamily="18" charset="0"/>
                <a:cs typeface="Times New Roman" panose="02020603050405020304" pitchFamily="18" charset="0"/>
              </a:rPr>
              <a:t>1. KHU CÔNG NGHỆ CAO</a:t>
            </a:r>
            <a:r>
              <a:rPr lang="en-US" sz="1600" b="1" spc="35">
                <a:latin typeface="Times New Roman" panose="02020603050405020304" pitchFamily="18" charset="0"/>
                <a:cs typeface="Times New Roman" panose="02020603050405020304" pitchFamily="18" charset="0"/>
              </a:rPr>
              <a:t>: 1.128,4HA</a:t>
            </a:r>
            <a:endParaRPr lang="en-US" sz="1600" b="1" spc="35" dirty="0">
              <a:latin typeface="Times New Roman" panose="02020603050405020304" pitchFamily="18" charset="0"/>
              <a:cs typeface="Times New Roman" panose="02020603050405020304" pitchFamily="18" charset="0"/>
            </a:endParaRPr>
          </a:p>
        </p:txBody>
      </p:sp>
      <p:sp>
        <p:nvSpPr>
          <p:cNvPr id="2053" name="object 5">
            <a:extLst>
              <a:ext uri="{FF2B5EF4-FFF2-40B4-BE49-F238E27FC236}">
                <a16:creationId xmlns:a16="http://schemas.microsoft.com/office/drawing/2014/main" id="{8C2037C0-D1FD-9787-FC93-D3E2F45C6C27}"/>
              </a:ext>
            </a:extLst>
          </p:cNvPr>
          <p:cNvSpPr txBox="1"/>
          <p:nvPr/>
        </p:nvSpPr>
        <p:spPr>
          <a:xfrm>
            <a:off x="8038174" y="1485812"/>
            <a:ext cx="3929499" cy="259045"/>
          </a:xfrm>
          <a:prstGeom prst="rect">
            <a:avLst/>
          </a:prstGeom>
        </p:spPr>
        <p:txBody>
          <a:bodyPr vert="horz" wrap="square" lIns="0" tIns="12700" rIns="0" bIns="0" rtlCol="0">
            <a:spAutoFit/>
          </a:bodyPr>
          <a:lstStyle/>
          <a:p>
            <a:pPr marL="12700">
              <a:spcBef>
                <a:spcPts val="100"/>
              </a:spcBef>
            </a:pPr>
            <a:r>
              <a:rPr lang="en-US" sz="1600" b="1" spc="35" dirty="0">
                <a:latin typeface="Times New Roman" panose="02020603050405020304" pitchFamily="18" charset="0"/>
                <a:cs typeface="Times New Roman" panose="02020603050405020304" pitchFamily="18" charset="0"/>
              </a:rPr>
              <a:t>2. KCN LIÊN CHIỂU: 289,35HA</a:t>
            </a:r>
          </a:p>
        </p:txBody>
      </p:sp>
      <p:sp>
        <p:nvSpPr>
          <p:cNvPr id="2054" name="object 5">
            <a:extLst>
              <a:ext uri="{FF2B5EF4-FFF2-40B4-BE49-F238E27FC236}">
                <a16:creationId xmlns:a16="http://schemas.microsoft.com/office/drawing/2014/main" id="{37ED1581-9902-2C7D-1B83-6BEE32FC874B}"/>
              </a:ext>
            </a:extLst>
          </p:cNvPr>
          <p:cNvSpPr txBox="1"/>
          <p:nvPr/>
        </p:nvSpPr>
        <p:spPr>
          <a:xfrm>
            <a:off x="8038173" y="1861678"/>
            <a:ext cx="3929499" cy="259045"/>
          </a:xfrm>
          <a:prstGeom prst="rect">
            <a:avLst/>
          </a:prstGeom>
        </p:spPr>
        <p:txBody>
          <a:bodyPr vert="horz" wrap="square" lIns="0" tIns="12700" rIns="0" bIns="0" rtlCol="0">
            <a:spAutoFit/>
          </a:bodyPr>
          <a:lstStyle/>
          <a:p>
            <a:pPr marL="12700">
              <a:spcBef>
                <a:spcPts val="100"/>
              </a:spcBef>
            </a:pPr>
            <a:r>
              <a:rPr lang="en-US" sz="1600" b="1" spc="35" dirty="0">
                <a:latin typeface="Times New Roman" panose="02020603050405020304" pitchFamily="18" charset="0"/>
                <a:cs typeface="Times New Roman" panose="02020603050405020304" pitchFamily="18" charset="0"/>
              </a:rPr>
              <a:t>3. KCN HÒA KHÁNH: 394HA</a:t>
            </a:r>
          </a:p>
        </p:txBody>
      </p:sp>
      <p:sp>
        <p:nvSpPr>
          <p:cNvPr id="2055" name="object 5">
            <a:extLst>
              <a:ext uri="{FF2B5EF4-FFF2-40B4-BE49-F238E27FC236}">
                <a16:creationId xmlns:a16="http://schemas.microsoft.com/office/drawing/2014/main" id="{D92469B2-FC8F-4F95-9D8E-855DB638EF45}"/>
              </a:ext>
            </a:extLst>
          </p:cNvPr>
          <p:cNvSpPr txBox="1"/>
          <p:nvPr/>
        </p:nvSpPr>
        <p:spPr>
          <a:xfrm>
            <a:off x="8038173" y="2237544"/>
            <a:ext cx="3929499" cy="259045"/>
          </a:xfrm>
          <a:prstGeom prst="rect">
            <a:avLst/>
          </a:prstGeom>
        </p:spPr>
        <p:txBody>
          <a:bodyPr vert="horz" wrap="square" lIns="0" tIns="12700" rIns="0" bIns="0" rtlCol="0">
            <a:spAutoFit/>
          </a:bodyPr>
          <a:lstStyle/>
          <a:p>
            <a:pPr marL="12700">
              <a:spcBef>
                <a:spcPts val="100"/>
              </a:spcBef>
            </a:pPr>
            <a:r>
              <a:rPr lang="en-US" sz="1600" b="1" spc="35" dirty="0">
                <a:latin typeface="Times New Roman" panose="02020603050405020304" pitchFamily="18" charset="0"/>
                <a:cs typeface="Times New Roman" panose="02020603050405020304" pitchFamily="18" charset="0"/>
              </a:rPr>
              <a:t>4. KCN HÒA KHÁNH MR: 132,6HA</a:t>
            </a:r>
          </a:p>
        </p:txBody>
      </p:sp>
      <p:sp>
        <p:nvSpPr>
          <p:cNvPr id="2056" name="object 5">
            <a:extLst>
              <a:ext uri="{FF2B5EF4-FFF2-40B4-BE49-F238E27FC236}">
                <a16:creationId xmlns:a16="http://schemas.microsoft.com/office/drawing/2014/main" id="{0F235B94-33B1-9BE1-6389-CF15165AF2EF}"/>
              </a:ext>
            </a:extLst>
          </p:cNvPr>
          <p:cNvSpPr txBox="1"/>
          <p:nvPr/>
        </p:nvSpPr>
        <p:spPr>
          <a:xfrm>
            <a:off x="8038173" y="2596584"/>
            <a:ext cx="3929499" cy="259045"/>
          </a:xfrm>
          <a:prstGeom prst="rect">
            <a:avLst/>
          </a:prstGeom>
        </p:spPr>
        <p:txBody>
          <a:bodyPr vert="horz" wrap="square" lIns="0" tIns="12700" rIns="0" bIns="0" rtlCol="0">
            <a:spAutoFit/>
          </a:bodyPr>
          <a:lstStyle/>
          <a:p>
            <a:pPr marL="12700">
              <a:spcBef>
                <a:spcPts val="100"/>
              </a:spcBef>
            </a:pPr>
            <a:r>
              <a:rPr lang="en-US" sz="1600" b="1" spc="35" dirty="0">
                <a:latin typeface="Times New Roman" panose="02020603050405020304" pitchFamily="18" charset="0"/>
                <a:cs typeface="Times New Roman" panose="02020603050405020304" pitchFamily="18" charset="0"/>
              </a:rPr>
              <a:t>5. KHU DVTS ĐÀ NẴNG: 50,63HA</a:t>
            </a:r>
          </a:p>
        </p:txBody>
      </p:sp>
      <p:sp>
        <p:nvSpPr>
          <p:cNvPr id="2057" name="object 5">
            <a:extLst>
              <a:ext uri="{FF2B5EF4-FFF2-40B4-BE49-F238E27FC236}">
                <a16:creationId xmlns:a16="http://schemas.microsoft.com/office/drawing/2014/main" id="{8353EF07-F5EF-1996-BC15-EA7A423316D0}"/>
              </a:ext>
            </a:extLst>
          </p:cNvPr>
          <p:cNvSpPr txBox="1"/>
          <p:nvPr/>
        </p:nvSpPr>
        <p:spPr>
          <a:xfrm>
            <a:off x="8038172" y="2972450"/>
            <a:ext cx="3929499" cy="259045"/>
          </a:xfrm>
          <a:prstGeom prst="rect">
            <a:avLst/>
          </a:prstGeom>
        </p:spPr>
        <p:txBody>
          <a:bodyPr vert="horz" wrap="square" lIns="0" tIns="12700" rIns="0" bIns="0" rtlCol="0">
            <a:spAutoFit/>
          </a:bodyPr>
          <a:lstStyle/>
          <a:p>
            <a:pPr marL="12700">
              <a:spcBef>
                <a:spcPts val="100"/>
              </a:spcBef>
            </a:pPr>
            <a:r>
              <a:rPr lang="en-US" sz="1600" b="1" spc="35" dirty="0">
                <a:latin typeface="Times New Roman" panose="02020603050405020304" pitchFamily="18" charset="0"/>
                <a:cs typeface="Times New Roman" panose="02020603050405020304" pitchFamily="18" charset="0"/>
              </a:rPr>
              <a:t>6. KCN ĐÀ NẴNG: 50,1HA</a:t>
            </a:r>
          </a:p>
        </p:txBody>
      </p:sp>
      <p:sp>
        <p:nvSpPr>
          <p:cNvPr id="2058" name="object 5">
            <a:extLst>
              <a:ext uri="{FF2B5EF4-FFF2-40B4-BE49-F238E27FC236}">
                <a16:creationId xmlns:a16="http://schemas.microsoft.com/office/drawing/2014/main" id="{A0EF4D79-0CED-4B7C-8D2D-BDBADCD74507}"/>
              </a:ext>
            </a:extLst>
          </p:cNvPr>
          <p:cNvSpPr txBox="1"/>
          <p:nvPr/>
        </p:nvSpPr>
        <p:spPr>
          <a:xfrm>
            <a:off x="8038172" y="3348316"/>
            <a:ext cx="3929499" cy="259045"/>
          </a:xfrm>
          <a:prstGeom prst="rect">
            <a:avLst/>
          </a:prstGeom>
        </p:spPr>
        <p:txBody>
          <a:bodyPr vert="horz" wrap="square" lIns="0" tIns="12700" rIns="0" bIns="0" rtlCol="0">
            <a:spAutoFit/>
          </a:bodyPr>
          <a:lstStyle/>
          <a:p>
            <a:pPr marL="12700">
              <a:spcBef>
                <a:spcPts val="100"/>
              </a:spcBef>
            </a:pPr>
            <a:r>
              <a:rPr lang="en-US" sz="1600" b="1" spc="35" dirty="0">
                <a:latin typeface="Times New Roman" panose="02020603050405020304" pitchFamily="18" charset="0"/>
                <a:cs typeface="Times New Roman" panose="02020603050405020304" pitchFamily="18" charset="0"/>
              </a:rPr>
              <a:t>7. KCN HÒA CẦM – GĐ1: 136HA</a:t>
            </a:r>
          </a:p>
        </p:txBody>
      </p:sp>
      <p:sp>
        <p:nvSpPr>
          <p:cNvPr id="2059" name="object 5">
            <a:extLst>
              <a:ext uri="{FF2B5EF4-FFF2-40B4-BE49-F238E27FC236}">
                <a16:creationId xmlns:a16="http://schemas.microsoft.com/office/drawing/2014/main" id="{DFE55FEB-CFCF-DB84-948A-1C6A5102684A}"/>
              </a:ext>
            </a:extLst>
          </p:cNvPr>
          <p:cNvSpPr txBox="1"/>
          <p:nvPr/>
        </p:nvSpPr>
        <p:spPr>
          <a:xfrm>
            <a:off x="8038172" y="3779140"/>
            <a:ext cx="3929499" cy="259045"/>
          </a:xfrm>
          <a:prstGeom prst="rect">
            <a:avLst/>
          </a:prstGeom>
        </p:spPr>
        <p:txBody>
          <a:bodyPr vert="horz" wrap="square" lIns="0" tIns="12700" rIns="0" bIns="0" rtlCol="0">
            <a:spAutoFit/>
          </a:bodyPr>
          <a:lstStyle/>
          <a:p>
            <a:pPr marL="12700">
              <a:spcBef>
                <a:spcPts val="100"/>
              </a:spcBef>
            </a:pPr>
            <a:r>
              <a:rPr lang="en-US" sz="1600" b="1" spc="35" dirty="0">
                <a:latin typeface="Times New Roman" panose="02020603050405020304" pitchFamily="18" charset="0"/>
                <a:cs typeface="Times New Roman" panose="02020603050405020304" pitchFamily="18" charset="0"/>
              </a:rPr>
              <a:t>8. KHU CNTTTT: 131HA</a:t>
            </a:r>
          </a:p>
        </p:txBody>
      </p:sp>
    </p:spTree>
    <p:extLst>
      <p:ext uri="{BB962C8B-B14F-4D97-AF65-F5344CB8AC3E}">
        <p14:creationId xmlns:p14="http://schemas.microsoft.com/office/powerpoint/2010/main" val="88614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37A7F-852C-C93A-12EA-782AE0996EC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8990320C-E387-4FF7-DD25-A0187081AFD4}"/>
              </a:ext>
            </a:extLst>
          </p:cNvPr>
          <p:cNvSpPr txBox="1"/>
          <p:nvPr/>
        </p:nvSpPr>
        <p:spPr>
          <a:xfrm>
            <a:off x="392545" y="184727"/>
            <a:ext cx="11605491" cy="255839"/>
          </a:xfrm>
          <a:prstGeom prst="rect">
            <a:avLst/>
          </a:prstGeom>
          <a:noFill/>
        </p:spPr>
        <p:txBody>
          <a:bodyPr wrap="square">
            <a:spAutoFit/>
          </a:bodyPr>
          <a:lstStyle/>
          <a:p>
            <a:pPr algn="ctr">
              <a:lnSpc>
                <a:spcPts val="1170"/>
              </a:lnSpc>
              <a:spcBef>
                <a:spcPts val="600"/>
              </a:spcBef>
              <a:spcAft>
                <a:spcPts val="600"/>
              </a:spcAft>
            </a:pPr>
            <a:r>
              <a:rPr lang="en-US" sz="1600" b="1" i="0" u="none" strike="noStrike" dirty="0">
                <a:solidFill>
                  <a:srgbClr val="000000"/>
                </a:solidFill>
                <a:effectLst/>
                <a:latin typeface="Times New Roman" panose="02020603050405020304" pitchFamily="18" charset="0"/>
                <a:cs typeface="Times New Roman" panose="02020603050405020304" pitchFamily="18" charset="0"/>
              </a:rPr>
              <a:t>DANH MỤC 99 CÔNG NGHỆ CAO ĐƯỢC ƯU TIÊN ĐẦU TƯ PHÁT TRIỂN</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3BA707EB-EF92-80A9-0515-0FD602BEF484}"/>
              </a:ext>
            </a:extLst>
          </p:cNvPr>
          <p:cNvSpPr/>
          <p:nvPr/>
        </p:nvSpPr>
        <p:spPr>
          <a:xfrm>
            <a:off x="10871200" y="350982"/>
            <a:ext cx="997527" cy="683491"/>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0C84AC50-6673-CBE9-6D99-A878E46E687F}"/>
              </a:ext>
            </a:extLst>
          </p:cNvPr>
          <p:cNvGraphicFramePr>
            <a:graphicFrameLocks noGrp="1"/>
          </p:cNvGraphicFramePr>
          <p:nvPr>
            <p:extLst>
              <p:ext uri="{D42A27DB-BD31-4B8C-83A1-F6EECF244321}">
                <p14:modId xmlns:p14="http://schemas.microsoft.com/office/powerpoint/2010/main" val="1653364368"/>
              </p:ext>
            </p:extLst>
          </p:nvPr>
        </p:nvGraphicFramePr>
        <p:xfrm>
          <a:off x="323273" y="505221"/>
          <a:ext cx="11508509" cy="5919470"/>
        </p:xfrm>
        <a:graphic>
          <a:graphicData uri="http://schemas.openxmlformats.org/drawingml/2006/table">
            <a:tbl>
              <a:tblPr firstRow="1" bandRow="1">
                <a:tableStyleId>{5C22544A-7EE6-4342-B048-85BDC9FD1C3A}</a:tableStyleId>
              </a:tblPr>
              <a:tblGrid>
                <a:gridCol w="434109">
                  <a:extLst>
                    <a:ext uri="{9D8B030D-6E8A-4147-A177-3AD203B41FA5}">
                      <a16:colId xmlns:a16="http://schemas.microsoft.com/office/drawing/2014/main" val="368565789"/>
                    </a:ext>
                  </a:extLst>
                </a:gridCol>
                <a:gridCol w="4932218">
                  <a:extLst>
                    <a:ext uri="{9D8B030D-6E8A-4147-A177-3AD203B41FA5}">
                      <a16:colId xmlns:a16="http://schemas.microsoft.com/office/drawing/2014/main" val="424938127"/>
                    </a:ext>
                  </a:extLst>
                </a:gridCol>
                <a:gridCol w="452582">
                  <a:extLst>
                    <a:ext uri="{9D8B030D-6E8A-4147-A177-3AD203B41FA5}">
                      <a16:colId xmlns:a16="http://schemas.microsoft.com/office/drawing/2014/main" val="706179933"/>
                    </a:ext>
                  </a:extLst>
                </a:gridCol>
                <a:gridCol w="5689600">
                  <a:extLst>
                    <a:ext uri="{9D8B030D-6E8A-4147-A177-3AD203B41FA5}">
                      <a16:colId xmlns:a16="http://schemas.microsoft.com/office/drawing/2014/main" val="1767745671"/>
                    </a:ext>
                  </a:extLst>
                </a:gridCol>
              </a:tblGrid>
              <a:tr h="370840">
                <a:tc>
                  <a:txBody>
                    <a:bodyPr/>
                    <a:lstStyle/>
                    <a:p>
                      <a:r>
                        <a:rPr lang="en-US" sz="1600" dirty="0"/>
                        <a:t>TT</a:t>
                      </a:r>
                    </a:p>
                  </a:txBody>
                  <a:tcPr/>
                </a:tc>
                <a:tc>
                  <a:txBody>
                    <a:bodyPr/>
                    <a:lstStyle/>
                    <a:p>
                      <a:pPr algn="ctr"/>
                      <a:r>
                        <a:rPr lang="en-US" sz="1600" dirty="0" err="1"/>
                        <a:t>Tên</a:t>
                      </a:r>
                      <a:r>
                        <a:rPr lang="en-US" sz="1600" dirty="0"/>
                        <a:t> </a:t>
                      </a:r>
                      <a:r>
                        <a:rPr lang="en-US" sz="1600" dirty="0" err="1"/>
                        <a:t>công</a:t>
                      </a:r>
                      <a:r>
                        <a:rPr lang="en-US" sz="1600" dirty="0"/>
                        <a:t> </a:t>
                      </a:r>
                      <a:r>
                        <a:rPr lang="en-US" sz="1600" dirty="0" err="1"/>
                        <a:t>nghệ</a:t>
                      </a:r>
                      <a:r>
                        <a:rPr lang="en-US" sz="1600" dirty="0"/>
                        <a:t> </a:t>
                      </a:r>
                      <a:r>
                        <a:rPr lang="en-US" sz="1600" dirty="0" err="1"/>
                        <a:t>cao</a:t>
                      </a:r>
                      <a:endParaRPr lang="en-US" sz="1600" dirty="0"/>
                    </a:p>
                  </a:txBody>
                  <a:tcPr/>
                </a:tc>
                <a:tc>
                  <a:txBody>
                    <a:bodyPr/>
                    <a:lstStyle/>
                    <a:p>
                      <a:pPr algn="ctr"/>
                      <a:r>
                        <a:rPr lang="en-US" sz="1600" dirty="0"/>
                        <a:t>TT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t>Tên</a:t>
                      </a:r>
                      <a:r>
                        <a:rPr lang="en-US" sz="1600" dirty="0"/>
                        <a:t> </a:t>
                      </a:r>
                      <a:r>
                        <a:rPr lang="en-US" sz="1600" dirty="0" err="1"/>
                        <a:t>công</a:t>
                      </a:r>
                      <a:r>
                        <a:rPr lang="en-US" sz="1600" dirty="0"/>
                        <a:t> </a:t>
                      </a:r>
                      <a:r>
                        <a:rPr lang="en-US" sz="1600" dirty="0" err="1"/>
                        <a:t>nghệ</a:t>
                      </a:r>
                      <a:r>
                        <a:rPr lang="en-US" sz="1600" dirty="0"/>
                        <a:t> </a:t>
                      </a:r>
                      <a:r>
                        <a:rPr lang="en-US" sz="1600" dirty="0" err="1"/>
                        <a:t>cao</a:t>
                      </a:r>
                      <a:endParaRPr lang="en-US" sz="1600" dirty="0"/>
                    </a:p>
                  </a:txBody>
                  <a:tcPr/>
                </a:tc>
                <a:extLst>
                  <a:ext uri="{0D108BD9-81ED-4DB2-BD59-A6C34878D82A}">
                    <a16:rowId xmlns:a16="http://schemas.microsoft.com/office/drawing/2014/main" val="945429976"/>
                  </a:ext>
                </a:extLst>
              </a:tr>
              <a:tr h="370840">
                <a:tc>
                  <a:txBody>
                    <a:bodyPr/>
                    <a:lstStyle/>
                    <a:p>
                      <a:pPr algn="ctr" fontAlgn="ctr"/>
                      <a:r>
                        <a:rPr lang="en-US" sz="1600" b="0" i="0" u="none" strike="noStrike" dirty="0">
                          <a:solidFill>
                            <a:srgbClr val="000000"/>
                          </a:solidFill>
                          <a:effectLst/>
                          <a:latin typeface="Times New Roman" panose="02020603050405020304" pitchFamily="18" charset="0"/>
                        </a:rPr>
                        <a:t>41</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in 3D </a:t>
                      </a:r>
                      <a:r>
                        <a:rPr lang="en-US" sz="1600" b="0" i="0" u="none" strike="noStrike" dirty="0" err="1">
                          <a:solidFill>
                            <a:srgbClr val="000000"/>
                          </a:solidFill>
                          <a:effectLst/>
                          <a:latin typeface="Times New Roman" panose="02020603050405020304" pitchFamily="18" charset="0"/>
                        </a:rPr>
                        <a:t>tiên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tiến</a:t>
                      </a:r>
                      <a:r>
                        <a:rPr lang="en-US" sz="1600" b="0" i="0" u="none" strike="noStrike" dirty="0">
                          <a:solidFill>
                            <a:srgbClr val="000000"/>
                          </a:solidFill>
                          <a:effectLst/>
                          <a:latin typeface="Times New Roman" panose="02020603050405020304" pitchFamily="18" charset="0"/>
                        </a:rPr>
                        <a:t>.</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48</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nông nghiệp chính xác (Precision agriculture).</a:t>
                      </a:r>
                    </a:p>
                  </a:txBody>
                  <a:tcPr marL="9525" marR="9525" marT="9525" marB="0" anchor="ctr"/>
                </a:tc>
                <a:extLst>
                  <a:ext uri="{0D108BD9-81ED-4DB2-BD59-A6C34878D82A}">
                    <a16:rowId xmlns:a16="http://schemas.microsoft.com/office/drawing/2014/main" val="3568133982"/>
                  </a:ext>
                </a:extLst>
              </a:tr>
              <a:tr h="370840">
                <a:tc>
                  <a:txBody>
                    <a:bodyPr/>
                    <a:lstStyle/>
                    <a:p>
                      <a:pPr algn="ctr" fontAlgn="ctr"/>
                      <a:r>
                        <a:rPr lang="en-US" sz="1600" b="0" i="0" u="none" strike="noStrike">
                          <a:solidFill>
                            <a:srgbClr val="000000"/>
                          </a:solidFill>
                          <a:effectLst/>
                          <a:latin typeface="Times New Roman" panose="02020603050405020304" pitchFamily="18" charset="0"/>
                        </a:rPr>
                        <a:t>42</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khoan thế hệ mới trong thăm dò dầu khí.</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49</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thiết kế, chế tạo các thiết bị điều khiển, thiết bị biến đổi điện tử công suất dùng cho: trạm phát điện năng lượng tái tạo, truyền tải điện thông minh; công nghiệp hóa chất và tuyến quặng; phương tiện giao thông dùng điện; các hệ truyền động điện công nghiệp; các thiết bị điện tử dân dụng tiên tiến; y tế; xây dựng và nông nghiệp.</a:t>
                      </a:r>
                    </a:p>
                  </a:txBody>
                  <a:tcPr marL="9525" marR="9525" marT="9525" marB="0" anchor="ctr"/>
                </a:tc>
                <a:extLst>
                  <a:ext uri="{0D108BD9-81ED-4DB2-BD59-A6C34878D82A}">
                    <a16:rowId xmlns:a16="http://schemas.microsoft.com/office/drawing/2014/main" val="1393330848"/>
                  </a:ext>
                </a:extLst>
              </a:tr>
              <a:tr h="370840">
                <a:tc>
                  <a:txBody>
                    <a:bodyPr/>
                    <a:lstStyle/>
                    <a:p>
                      <a:pPr algn="ctr" fontAlgn="ctr"/>
                      <a:r>
                        <a:rPr lang="en-US" sz="1600" b="0" i="0" u="none" strike="noStrike">
                          <a:solidFill>
                            <a:srgbClr val="000000"/>
                          </a:solidFill>
                          <a:effectLst/>
                          <a:latin typeface="Times New Roman" panose="02020603050405020304" pitchFamily="18" charset="0"/>
                        </a:rPr>
                        <a:t>43</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tiên tiến trong thăm dò, thu hồi dầu và khí (Advanced oil, gas exploration and recovery).</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50</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thiết kế, chế tạo các cơ cấu chấp hành tiên tiến, bộ điều khiển, bộ giám sát và chẩn đoán tự động cho các hệ thống thiết bị đồng bộ trong các nhà máy.</a:t>
                      </a:r>
                    </a:p>
                  </a:txBody>
                  <a:tcPr marL="9525" marR="9525" marT="9525" marB="0" anchor="ctr"/>
                </a:tc>
                <a:extLst>
                  <a:ext uri="{0D108BD9-81ED-4DB2-BD59-A6C34878D82A}">
                    <a16:rowId xmlns:a16="http://schemas.microsoft.com/office/drawing/2014/main" val="265141029"/>
                  </a:ext>
                </a:extLst>
              </a:tr>
              <a:tr h="370840">
                <a:tc>
                  <a:txBody>
                    <a:bodyPr/>
                    <a:lstStyle/>
                    <a:p>
                      <a:pPr algn="ctr" fontAlgn="ctr"/>
                      <a:r>
                        <a:rPr lang="en-US" sz="1600" b="0" i="0" u="none" strike="noStrike">
                          <a:solidFill>
                            <a:srgbClr val="000000"/>
                          </a:solidFill>
                          <a:effectLst/>
                          <a:latin typeface="Times New Roman" panose="02020603050405020304" pitchFamily="18" charset="0"/>
                        </a:rPr>
                        <a:t>44</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lưu trữ năng lượng tiên tiến (Advanced energy storage technologies).</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51</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tạo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hiệu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năng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cao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biến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áp</a:t>
                      </a:r>
                      <a:r>
                        <a:rPr lang="en-US" sz="1600" b="0" i="0" u="none" strike="noStrike" dirty="0">
                          <a:solidFill>
                            <a:srgbClr val="000000"/>
                          </a:solidFill>
                          <a:effectLst/>
                          <a:latin typeface="Times New Roman" panose="02020603050405020304" pitchFamily="18" charset="0"/>
                        </a:rPr>
                        <a:t> 500kV </a:t>
                      </a:r>
                      <a:r>
                        <a:rPr lang="en-US" sz="1600" b="0" i="0" u="none" strike="noStrike" dirty="0" err="1">
                          <a:solidFill>
                            <a:srgbClr val="000000"/>
                          </a:solidFill>
                          <a:effectLst/>
                          <a:latin typeface="Times New Roman" panose="02020603050405020304" pitchFamily="18" charset="0"/>
                        </a:rPr>
                        <a:t>trở</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biến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áp</a:t>
                      </a:r>
                      <a:r>
                        <a:rPr lang="en-US" sz="1600" b="0" i="0" u="none" strike="noStrike" dirty="0">
                          <a:solidFill>
                            <a:srgbClr val="000000"/>
                          </a:solidFill>
                          <a:effectLst/>
                          <a:latin typeface="Times New Roman" panose="02020603050405020304" pitchFamily="18" charset="0"/>
                        </a:rPr>
                        <a:t> GIS (Gas insulated Substation),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biến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áp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kỹ</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thuật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số</a:t>
                      </a:r>
                      <a:r>
                        <a:rPr lang="en-US" sz="1600" b="0" i="0" u="none" strike="noStrike" dirty="0">
                          <a:solidFill>
                            <a:srgbClr val="000000"/>
                          </a:solidFill>
                          <a:effectLst/>
                          <a:latin typeface="Times New Roman" panose="02020603050405020304" pitchFamily="18" charset="0"/>
                        </a:rPr>
                        <a:t>.</a:t>
                      </a:r>
                    </a:p>
                  </a:txBody>
                  <a:tcPr marL="9525" marR="9525" marT="9525" marB="0" anchor="ctr"/>
                </a:tc>
                <a:extLst>
                  <a:ext uri="{0D108BD9-81ED-4DB2-BD59-A6C34878D82A}">
                    <a16:rowId xmlns:a16="http://schemas.microsoft.com/office/drawing/2014/main" val="3009307370"/>
                  </a:ext>
                </a:extLst>
              </a:tr>
              <a:tr h="370840">
                <a:tc>
                  <a:txBody>
                    <a:bodyPr/>
                    <a:lstStyle/>
                    <a:p>
                      <a:pPr algn="ctr" fontAlgn="ctr"/>
                      <a:r>
                        <a:rPr lang="en-US" sz="1600" b="0" i="0" u="none" strike="noStrike">
                          <a:solidFill>
                            <a:srgbClr val="000000"/>
                          </a:solidFill>
                          <a:effectLst/>
                          <a:latin typeface="Times New Roman" panose="02020603050405020304" pitchFamily="18" charset="0"/>
                        </a:rPr>
                        <a:t>45</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tua</a:t>
                      </a:r>
                      <a:r>
                        <a:rPr lang="en-US" sz="1600" b="0" i="0" u="none" strike="noStrike" dirty="0">
                          <a:solidFill>
                            <a:srgbClr val="000000"/>
                          </a:solidFill>
                          <a:effectLst/>
                          <a:latin typeface="Times New Roman" panose="02020603050405020304" pitchFamily="18" charset="0"/>
                        </a:rPr>
                        <a:t> bin </a:t>
                      </a:r>
                      <a:r>
                        <a:rPr lang="en-US" sz="1600" b="0" i="0" u="none" strike="noStrike" dirty="0" err="1">
                          <a:solidFill>
                            <a:srgbClr val="000000"/>
                          </a:solidFill>
                          <a:effectLst/>
                          <a:latin typeface="Times New Roman" panose="02020603050405020304" pitchFamily="18" charset="0"/>
                        </a:rPr>
                        <a:t>gió</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tiến</a:t>
                      </a:r>
                      <a:r>
                        <a:rPr lang="en-US" sz="1600" b="0" i="0" u="none" strike="noStrike" dirty="0">
                          <a:solidFill>
                            <a:srgbClr val="000000"/>
                          </a:solidFill>
                          <a:effectLst/>
                          <a:latin typeface="Times New Roman" panose="02020603050405020304" pitchFamily="18" charset="0"/>
                        </a:rPr>
                        <a:t> (Advanced wind turbine technologies).</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52</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thiết kế, chế tạo, tích hợp robot tiên tiến; thiết bị tự hành.</a:t>
                      </a:r>
                    </a:p>
                  </a:txBody>
                  <a:tcPr marL="9525" marR="9525" marT="9525" marB="0" anchor="ctr"/>
                </a:tc>
                <a:extLst>
                  <a:ext uri="{0D108BD9-81ED-4DB2-BD59-A6C34878D82A}">
                    <a16:rowId xmlns:a16="http://schemas.microsoft.com/office/drawing/2014/main" val="2096732960"/>
                  </a:ext>
                </a:extLst>
              </a:tr>
              <a:tr h="370840">
                <a:tc>
                  <a:txBody>
                    <a:bodyPr/>
                    <a:lstStyle/>
                    <a:p>
                      <a:pPr algn="ctr" fontAlgn="ctr"/>
                      <a:r>
                        <a:rPr lang="en-US" sz="1600" b="0" i="0" u="none" strike="noStrike">
                          <a:solidFill>
                            <a:srgbClr val="000000"/>
                          </a:solidFill>
                          <a:effectLst/>
                          <a:latin typeface="Times New Roman" panose="02020603050405020304" pitchFamily="18" charset="0"/>
                        </a:rPr>
                        <a:t>46</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phát điện dùng thủy triều, sóng biển, địa nhiệt; lưu trữ nhiên liệu khí mật độ năng lượng cao; lưu trữ năng lượng tái tạo hiệu năng cao, dung lượng lớn; pin nhiên liệu (Fuel cells); pin Lithium hiệu năng cao, dung lượng lớn, tuổi thọ lớn, an toàn và thân thiện môi trường; tích trữ điện năng dùng siêu tụ điện.</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53</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thiết kế, chế tạo máy công cụ điều khiển số (CNC) độ chính xác cao thế hệ mới.</a:t>
                      </a:r>
                    </a:p>
                  </a:txBody>
                  <a:tcPr marL="9525" marR="9525" marT="9525" marB="0" anchor="ctr"/>
                </a:tc>
                <a:extLst>
                  <a:ext uri="{0D108BD9-81ED-4DB2-BD59-A6C34878D82A}">
                    <a16:rowId xmlns:a16="http://schemas.microsoft.com/office/drawing/2014/main" val="3180922208"/>
                  </a:ext>
                </a:extLst>
              </a:tr>
              <a:tr h="370840">
                <a:tc>
                  <a:txBody>
                    <a:bodyPr/>
                    <a:lstStyle/>
                    <a:p>
                      <a:pPr algn="ctr" fontAlgn="ctr"/>
                      <a:r>
                        <a:rPr lang="en-US" sz="1600" b="0" i="0" u="none" strike="noStrike">
                          <a:solidFill>
                            <a:srgbClr val="000000"/>
                          </a:solidFill>
                          <a:effectLst/>
                          <a:latin typeface="Times New Roman" panose="02020603050405020304" pitchFamily="18" charset="0"/>
                        </a:rPr>
                        <a:t>47</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sản xuất linh hoạt (FM), công nghệ sản xuất tích hợp (CIM), công nghệ sản xuất thông minh (IMS).</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54</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thiết kế, chế tạo khuôn mẫu tiên tiến (Advanced moulds) có tính năng kỹ thuật, độ chính xác và chất lượng cao.</a:t>
                      </a:r>
                    </a:p>
                  </a:txBody>
                  <a:tcPr marL="9525" marR="9525" marT="9525" marB="0" anchor="ctr"/>
                </a:tc>
                <a:extLst>
                  <a:ext uri="{0D108BD9-81ED-4DB2-BD59-A6C34878D82A}">
                    <a16:rowId xmlns:a16="http://schemas.microsoft.com/office/drawing/2014/main" val="2199633433"/>
                  </a:ext>
                </a:extLst>
              </a:tr>
            </a:tbl>
          </a:graphicData>
        </a:graphic>
      </p:graphicFrame>
    </p:spTree>
    <p:extLst>
      <p:ext uri="{BB962C8B-B14F-4D97-AF65-F5344CB8AC3E}">
        <p14:creationId xmlns:p14="http://schemas.microsoft.com/office/powerpoint/2010/main" val="326662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F9AE0-E810-7911-29EC-6CFDB634301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7F52F040-C9B8-9796-392A-BA27779CB6FD}"/>
              </a:ext>
            </a:extLst>
          </p:cNvPr>
          <p:cNvSpPr txBox="1"/>
          <p:nvPr/>
        </p:nvSpPr>
        <p:spPr>
          <a:xfrm>
            <a:off x="392545" y="184727"/>
            <a:ext cx="11605491" cy="255839"/>
          </a:xfrm>
          <a:prstGeom prst="rect">
            <a:avLst/>
          </a:prstGeom>
          <a:noFill/>
        </p:spPr>
        <p:txBody>
          <a:bodyPr wrap="square">
            <a:spAutoFit/>
          </a:bodyPr>
          <a:lstStyle/>
          <a:p>
            <a:pPr algn="ctr">
              <a:lnSpc>
                <a:spcPts val="1170"/>
              </a:lnSpc>
              <a:spcBef>
                <a:spcPts val="600"/>
              </a:spcBef>
              <a:spcAft>
                <a:spcPts val="600"/>
              </a:spcAft>
            </a:pPr>
            <a:r>
              <a:rPr lang="en-US" sz="1600" b="1" i="0" u="none" strike="noStrike" dirty="0">
                <a:solidFill>
                  <a:srgbClr val="000000"/>
                </a:solidFill>
                <a:effectLst/>
                <a:latin typeface="Times New Roman" panose="02020603050405020304" pitchFamily="18" charset="0"/>
                <a:cs typeface="Times New Roman" panose="02020603050405020304" pitchFamily="18" charset="0"/>
              </a:rPr>
              <a:t>DANH MỤC 99 CÔNG NGHỆ CAO ĐƯỢC ƯU TIÊN ĐẦU TƯ PHÁT TRIỂN</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70E27FE4-F95E-BBFC-57FD-7E12FA631EF5}"/>
              </a:ext>
            </a:extLst>
          </p:cNvPr>
          <p:cNvSpPr/>
          <p:nvPr/>
        </p:nvSpPr>
        <p:spPr>
          <a:xfrm>
            <a:off x="10871200" y="350982"/>
            <a:ext cx="997527" cy="683491"/>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EC710C92-FBCD-85B8-E5D6-A428C6C2768D}"/>
              </a:ext>
            </a:extLst>
          </p:cNvPr>
          <p:cNvGraphicFramePr>
            <a:graphicFrameLocks noGrp="1"/>
          </p:cNvGraphicFramePr>
          <p:nvPr>
            <p:extLst>
              <p:ext uri="{D42A27DB-BD31-4B8C-83A1-F6EECF244321}">
                <p14:modId xmlns:p14="http://schemas.microsoft.com/office/powerpoint/2010/main" val="413651628"/>
              </p:ext>
            </p:extLst>
          </p:nvPr>
        </p:nvGraphicFramePr>
        <p:xfrm>
          <a:off x="323273" y="505221"/>
          <a:ext cx="11508509" cy="5801995"/>
        </p:xfrm>
        <a:graphic>
          <a:graphicData uri="http://schemas.openxmlformats.org/drawingml/2006/table">
            <a:tbl>
              <a:tblPr firstRow="1" bandRow="1">
                <a:tableStyleId>{5C22544A-7EE6-4342-B048-85BDC9FD1C3A}</a:tableStyleId>
              </a:tblPr>
              <a:tblGrid>
                <a:gridCol w="434109">
                  <a:extLst>
                    <a:ext uri="{9D8B030D-6E8A-4147-A177-3AD203B41FA5}">
                      <a16:colId xmlns:a16="http://schemas.microsoft.com/office/drawing/2014/main" val="368565789"/>
                    </a:ext>
                  </a:extLst>
                </a:gridCol>
                <a:gridCol w="4932218">
                  <a:extLst>
                    <a:ext uri="{9D8B030D-6E8A-4147-A177-3AD203B41FA5}">
                      <a16:colId xmlns:a16="http://schemas.microsoft.com/office/drawing/2014/main" val="424938127"/>
                    </a:ext>
                  </a:extLst>
                </a:gridCol>
                <a:gridCol w="452582">
                  <a:extLst>
                    <a:ext uri="{9D8B030D-6E8A-4147-A177-3AD203B41FA5}">
                      <a16:colId xmlns:a16="http://schemas.microsoft.com/office/drawing/2014/main" val="706179933"/>
                    </a:ext>
                  </a:extLst>
                </a:gridCol>
                <a:gridCol w="5689600">
                  <a:extLst>
                    <a:ext uri="{9D8B030D-6E8A-4147-A177-3AD203B41FA5}">
                      <a16:colId xmlns:a16="http://schemas.microsoft.com/office/drawing/2014/main" val="1767745671"/>
                    </a:ext>
                  </a:extLst>
                </a:gridCol>
              </a:tblGrid>
              <a:tr h="370840">
                <a:tc>
                  <a:txBody>
                    <a:bodyPr/>
                    <a:lstStyle/>
                    <a:p>
                      <a:r>
                        <a:rPr lang="en-US" sz="1600" dirty="0"/>
                        <a:t>TT</a:t>
                      </a:r>
                    </a:p>
                  </a:txBody>
                  <a:tcPr/>
                </a:tc>
                <a:tc>
                  <a:txBody>
                    <a:bodyPr/>
                    <a:lstStyle/>
                    <a:p>
                      <a:pPr algn="ctr"/>
                      <a:r>
                        <a:rPr lang="en-US" sz="1600" dirty="0" err="1"/>
                        <a:t>Tên</a:t>
                      </a:r>
                      <a:r>
                        <a:rPr lang="en-US" sz="1600" dirty="0"/>
                        <a:t> </a:t>
                      </a:r>
                      <a:r>
                        <a:rPr lang="en-US" sz="1600" dirty="0" err="1"/>
                        <a:t>công</a:t>
                      </a:r>
                      <a:r>
                        <a:rPr lang="en-US" sz="1600" dirty="0"/>
                        <a:t> </a:t>
                      </a:r>
                      <a:r>
                        <a:rPr lang="en-US" sz="1600" dirty="0" err="1"/>
                        <a:t>nghệ</a:t>
                      </a:r>
                      <a:r>
                        <a:rPr lang="en-US" sz="1600" dirty="0"/>
                        <a:t> </a:t>
                      </a:r>
                      <a:r>
                        <a:rPr lang="en-US" sz="1600" dirty="0" err="1"/>
                        <a:t>cao</a:t>
                      </a:r>
                      <a:endParaRPr lang="en-US" sz="1600" dirty="0"/>
                    </a:p>
                  </a:txBody>
                  <a:tcPr/>
                </a:tc>
                <a:tc>
                  <a:txBody>
                    <a:bodyPr/>
                    <a:lstStyle/>
                    <a:p>
                      <a:pPr algn="ctr"/>
                      <a:r>
                        <a:rPr lang="en-US" sz="1600" dirty="0"/>
                        <a:t>TT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t>Tên</a:t>
                      </a:r>
                      <a:r>
                        <a:rPr lang="en-US" sz="1600" dirty="0"/>
                        <a:t> </a:t>
                      </a:r>
                      <a:r>
                        <a:rPr lang="en-US" sz="1600" dirty="0" err="1"/>
                        <a:t>công</a:t>
                      </a:r>
                      <a:r>
                        <a:rPr lang="en-US" sz="1600" dirty="0"/>
                        <a:t> </a:t>
                      </a:r>
                      <a:r>
                        <a:rPr lang="en-US" sz="1600" dirty="0" err="1"/>
                        <a:t>nghệ</a:t>
                      </a:r>
                      <a:r>
                        <a:rPr lang="en-US" sz="1600" dirty="0"/>
                        <a:t> </a:t>
                      </a:r>
                      <a:r>
                        <a:rPr lang="en-US" sz="1600" dirty="0" err="1"/>
                        <a:t>cao</a:t>
                      </a:r>
                      <a:endParaRPr lang="en-US" sz="1600" dirty="0"/>
                    </a:p>
                  </a:txBody>
                  <a:tcPr/>
                </a:tc>
                <a:extLst>
                  <a:ext uri="{0D108BD9-81ED-4DB2-BD59-A6C34878D82A}">
                    <a16:rowId xmlns:a16="http://schemas.microsoft.com/office/drawing/2014/main" val="945429976"/>
                  </a:ext>
                </a:extLst>
              </a:tr>
              <a:tr h="370840">
                <a:tc>
                  <a:txBody>
                    <a:bodyPr/>
                    <a:lstStyle/>
                    <a:p>
                      <a:pPr algn="ctr" fontAlgn="ctr"/>
                      <a:r>
                        <a:rPr lang="en-US" sz="1600" b="0" i="0" u="none" strike="noStrike" dirty="0">
                          <a:solidFill>
                            <a:srgbClr val="000000"/>
                          </a:solidFill>
                          <a:effectLst/>
                          <a:latin typeface="Times New Roman" panose="02020603050405020304" pitchFamily="18" charset="0"/>
                        </a:rPr>
                        <a:t>55</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thiết kế, chế tạo, lấp ráp hạ thủy giàn khoan tự nâng, giàn khoan nửa nổi nửa chìm cho khai thác dầu khí và các kết cấu siêu trường, siêu trọng phục vụ ngành dầu khí; thiết bị nâng hạ, chuyên dụng tải trọng lớn.</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62</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thiết kế, chế tạo thiết bị và dụng cụ đo lường tiên tiến: thiết bị đo theo nguyên lý không tiếp xúc, không phá hủy và tán xạ ánh sáng; thiết bị LiDAR, thiết bị đo theo nguyên lý quán tính (INS), la bàn điện tử độ chính xác cao; máy chiếu biên dạng; máy hiện sóng, máy phân tích phổ, máy đo bức xạ sử dụng kỹ thuật số.</a:t>
                      </a:r>
                    </a:p>
                  </a:txBody>
                  <a:tcPr marL="9525" marR="9525" marT="9525" marB="0" anchor="ctr"/>
                </a:tc>
                <a:extLst>
                  <a:ext uri="{0D108BD9-81ED-4DB2-BD59-A6C34878D82A}">
                    <a16:rowId xmlns:a16="http://schemas.microsoft.com/office/drawing/2014/main" val="3568133982"/>
                  </a:ext>
                </a:extLst>
              </a:tr>
              <a:tr h="370840">
                <a:tc>
                  <a:txBody>
                    <a:bodyPr/>
                    <a:lstStyle/>
                    <a:p>
                      <a:pPr algn="ctr" fontAlgn="ctr"/>
                      <a:r>
                        <a:rPr lang="en-US" sz="1600" b="0" i="0" u="none" strike="noStrike">
                          <a:solidFill>
                            <a:srgbClr val="000000"/>
                          </a:solidFill>
                          <a:effectLst/>
                          <a:latin typeface="Times New Roman" panose="02020603050405020304" pitchFamily="18" charset="0"/>
                        </a:rPr>
                        <a:t>56</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tạo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tàu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thủy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cỡ</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lớn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tàu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có</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tính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năng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phức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tạp</a:t>
                      </a:r>
                      <a:r>
                        <a:rPr lang="en-US" sz="1600" b="0" i="0" u="none" strike="noStrike" dirty="0">
                          <a:solidFill>
                            <a:srgbClr val="000000"/>
                          </a:solidFill>
                          <a:effectLst/>
                          <a:latin typeface="Times New Roman" panose="02020603050405020304" pitchFamily="18" charset="0"/>
                        </a:rPr>
                        <a:t>.</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63</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thiết kế, chế tạo các hệ thống, thiết bị quang học tiên tiến: kính hiển vi quang học phức hợp; thấu kính, lăng kính, kính áp tròng chất lượng cao; thiết bị tạo tia laser công suất lớn (trừ diode laser); camera kỹ thuật số chuyên dụng; mô-đun camera thế hệ mới.</a:t>
                      </a:r>
                    </a:p>
                  </a:txBody>
                  <a:tcPr marL="9525" marR="9525" marT="9525" marB="0" anchor="ctr"/>
                </a:tc>
                <a:extLst>
                  <a:ext uri="{0D108BD9-81ED-4DB2-BD59-A6C34878D82A}">
                    <a16:rowId xmlns:a16="http://schemas.microsoft.com/office/drawing/2014/main" val="1393330848"/>
                  </a:ext>
                </a:extLst>
              </a:tr>
              <a:tr h="370840">
                <a:tc>
                  <a:txBody>
                    <a:bodyPr/>
                    <a:lstStyle/>
                    <a:p>
                      <a:pPr algn="ctr" fontAlgn="ctr"/>
                      <a:r>
                        <a:rPr lang="en-US" sz="1600" b="0" i="0" u="none" strike="noStrike">
                          <a:solidFill>
                            <a:srgbClr val="000000"/>
                          </a:solidFill>
                          <a:effectLst/>
                          <a:latin typeface="Times New Roman" panose="02020603050405020304" pitchFamily="18" charset="0"/>
                        </a:rPr>
                        <a:t>57</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thiết kế, chế tạo thiết bị, hệ thống ray dẫn động cho thang máy không cáp kéo và thang máy không cáp kéo dùng trong xây dựng.</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64</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thiết kế, chế tạo các hệ thống, thiết bị thông minh phục vụ chẩn đoán theo dõi, điều trị và chăm sóc sức khỏe con người.</a:t>
                      </a:r>
                    </a:p>
                  </a:txBody>
                  <a:tcPr marL="9525" marR="9525" marT="9525" marB="0" anchor="ctr"/>
                </a:tc>
                <a:extLst>
                  <a:ext uri="{0D108BD9-81ED-4DB2-BD59-A6C34878D82A}">
                    <a16:rowId xmlns:a16="http://schemas.microsoft.com/office/drawing/2014/main" val="265141029"/>
                  </a:ext>
                </a:extLst>
              </a:tr>
              <a:tr h="370840">
                <a:tc>
                  <a:txBody>
                    <a:bodyPr/>
                    <a:lstStyle/>
                    <a:p>
                      <a:pPr algn="ctr" fontAlgn="ctr"/>
                      <a:r>
                        <a:rPr lang="en-US" sz="1600" b="0" i="0" u="none" strike="noStrike">
                          <a:solidFill>
                            <a:srgbClr val="000000"/>
                          </a:solidFill>
                          <a:effectLst/>
                          <a:latin typeface="Times New Roman" panose="02020603050405020304" pitchFamily="18" charset="0"/>
                        </a:rPr>
                        <a:t>58</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thiết kế, chế tạo máy nông nghiệp tiên tiến: máy canh tác, chăm sóc, thu hoạch và sau thu hoạch thế hệ mới; hệ thống thiết bị chế biến và bảo quản thực phẩm có quy mô công nghiệp.</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65</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thiết kế, chế tạo hệ thống vi cơ điện tử (MEMS), hệ thống nano cơ điện tử (NEMS), cảm biến sinh học, cảm biến thông minh và hệ lab-on- a-chip (LOC).</a:t>
                      </a:r>
                    </a:p>
                  </a:txBody>
                  <a:tcPr marL="9525" marR="9525" marT="9525" marB="0" anchor="ctr"/>
                </a:tc>
                <a:extLst>
                  <a:ext uri="{0D108BD9-81ED-4DB2-BD59-A6C34878D82A}">
                    <a16:rowId xmlns:a16="http://schemas.microsoft.com/office/drawing/2014/main" val="3009307370"/>
                  </a:ext>
                </a:extLst>
              </a:tr>
              <a:tr h="370840">
                <a:tc>
                  <a:txBody>
                    <a:bodyPr/>
                    <a:lstStyle/>
                    <a:p>
                      <a:pPr algn="ctr" fontAlgn="ctr"/>
                      <a:r>
                        <a:rPr lang="en-US" sz="1600" b="0" i="0" u="none" strike="noStrike">
                          <a:solidFill>
                            <a:srgbClr val="000000"/>
                          </a:solidFill>
                          <a:effectLst/>
                          <a:latin typeface="Times New Roman" panose="02020603050405020304" pitchFamily="18" charset="0"/>
                        </a:rPr>
                        <a:t>59</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thiết kế, chế tạo các hệ thống, thiết bị giáo dục và đào tạo thông minh.</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66</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học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tổng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hợp</a:t>
                      </a:r>
                      <a:r>
                        <a:rPr lang="en-US" sz="1600" b="0" i="0" u="none" strike="noStrike" dirty="0">
                          <a:solidFill>
                            <a:srgbClr val="000000"/>
                          </a:solidFill>
                          <a:effectLst/>
                          <a:latin typeface="Times New Roman" panose="02020603050405020304" pitchFamily="18" charset="0"/>
                        </a:rPr>
                        <a:t> (Synthetic biology), </a:t>
                      </a:r>
                      <a:r>
                        <a:rPr lang="en-US" sz="1600" b="0" i="0" u="none" strike="noStrike" dirty="0" err="1">
                          <a:solidFill>
                            <a:srgbClr val="000000"/>
                          </a:solidFill>
                          <a:effectLst/>
                          <a:latin typeface="Times New Roman" panose="02020603050405020304" pitchFamily="18" charset="0"/>
                        </a:rPr>
                        <a:t>sinh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học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phân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tử</a:t>
                      </a:r>
                      <a:r>
                        <a:rPr lang="en-US" sz="1600" b="0" i="0" u="none" strike="noStrike" dirty="0">
                          <a:solidFill>
                            <a:srgbClr val="000000"/>
                          </a:solidFill>
                          <a:effectLst/>
                          <a:latin typeface="Times New Roman" panose="02020603050405020304" pitchFamily="18" charset="0"/>
                        </a:rPr>
                        <a:t> (Molecular biology).</a:t>
                      </a:r>
                    </a:p>
                  </a:txBody>
                  <a:tcPr marL="9525" marR="9525" marT="9525" marB="0" anchor="ctr"/>
                </a:tc>
                <a:extLst>
                  <a:ext uri="{0D108BD9-81ED-4DB2-BD59-A6C34878D82A}">
                    <a16:rowId xmlns:a16="http://schemas.microsoft.com/office/drawing/2014/main" val="2096732960"/>
                  </a:ext>
                </a:extLst>
              </a:tr>
              <a:tr h="370840">
                <a:tc>
                  <a:txBody>
                    <a:bodyPr/>
                    <a:lstStyle/>
                    <a:p>
                      <a:pPr algn="ctr" fontAlgn="ctr"/>
                      <a:r>
                        <a:rPr lang="en-US" sz="1600" b="0" i="0" u="none" strike="noStrike">
                          <a:solidFill>
                            <a:srgbClr val="000000"/>
                          </a:solidFill>
                          <a:effectLst/>
                          <a:latin typeface="Times New Roman" panose="02020603050405020304" pitchFamily="18" charset="0"/>
                        </a:rPr>
                        <a:t>60</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lưới điện thông minh (Smart grids); công nghệ thiết kế, chế tạo trang thiết bị cho lưới diện thông minh.</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67</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tổng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hợp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nhiên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liệu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học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tiến</a:t>
                      </a:r>
                      <a:r>
                        <a:rPr lang="en-US" sz="1600" b="0" i="0" u="none" strike="noStrike" dirty="0">
                          <a:solidFill>
                            <a:srgbClr val="000000"/>
                          </a:solidFill>
                          <a:effectLst/>
                          <a:latin typeface="Times New Roman" panose="02020603050405020304" pitchFamily="18" charset="0"/>
                        </a:rPr>
                        <a:t> (Advanced biofuels);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sản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xuất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phẩm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nhiên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liệu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học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tiến</a:t>
                      </a:r>
                      <a:r>
                        <a:rPr lang="en-US" sz="1600" b="0" i="0" u="none" strike="noStrike" dirty="0">
                          <a:solidFill>
                            <a:srgbClr val="000000"/>
                          </a:solidFill>
                          <a:effectLst/>
                          <a:latin typeface="Times New Roman" panose="02020603050405020304" pitchFamily="18" charset="0"/>
                        </a:rPr>
                        <a:t>.</a:t>
                      </a:r>
                    </a:p>
                  </a:txBody>
                  <a:tcPr marL="9525" marR="9525" marT="9525" marB="0" anchor="ctr"/>
                </a:tc>
                <a:extLst>
                  <a:ext uri="{0D108BD9-81ED-4DB2-BD59-A6C34878D82A}">
                    <a16:rowId xmlns:a16="http://schemas.microsoft.com/office/drawing/2014/main" val="3180922208"/>
                  </a:ext>
                </a:extLst>
              </a:tr>
              <a:tr h="370840">
                <a:tc>
                  <a:txBody>
                    <a:bodyPr/>
                    <a:lstStyle/>
                    <a:p>
                      <a:pPr algn="ctr" fontAlgn="ctr"/>
                      <a:r>
                        <a:rPr lang="en-US" sz="1600" b="0" i="0" u="none" strike="noStrike">
                          <a:solidFill>
                            <a:srgbClr val="000000"/>
                          </a:solidFill>
                          <a:effectLst/>
                          <a:latin typeface="Times New Roman" panose="02020603050405020304" pitchFamily="18" charset="0"/>
                        </a:rPr>
                        <a:t>61</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chế tạo các hệ thống quan trắc ô nhiễm môi trường tự động.</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68</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vi </a:t>
                      </a:r>
                      <a:r>
                        <a:rPr lang="en-US" sz="1600" b="0" i="0" u="none" strike="noStrike" dirty="0" err="1">
                          <a:solidFill>
                            <a:srgbClr val="000000"/>
                          </a:solidFill>
                          <a:effectLst/>
                          <a:latin typeface="Times New Roman" panose="02020603050405020304" pitchFamily="18" charset="0"/>
                        </a:rPr>
                        <a:t>sinh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mới</a:t>
                      </a:r>
                      <a:r>
                        <a:rPr lang="en-US" sz="1600" b="0" i="0" u="none" strike="noStrike" dirty="0">
                          <a:solidFill>
                            <a:srgbClr val="000000"/>
                          </a:solidFill>
                          <a:effectLst/>
                          <a:latin typeface="Times New Roman" panose="02020603050405020304" pitchFamily="18" charset="0"/>
                        </a:rPr>
                        <a:t>.</a:t>
                      </a:r>
                    </a:p>
                  </a:txBody>
                  <a:tcPr marL="9525" marR="9525" marT="9525" marB="0" anchor="ctr"/>
                </a:tc>
                <a:extLst>
                  <a:ext uri="{0D108BD9-81ED-4DB2-BD59-A6C34878D82A}">
                    <a16:rowId xmlns:a16="http://schemas.microsoft.com/office/drawing/2014/main" val="2199633433"/>
                  </a:ext>
                </a:extLst>
              </a:tr>
            </a:tbl>
          </a:graphicData>
        </a:graphic>
      </p:graphicFrame>
    </p:spTree>
    <p:extLst>
      <p:ext uri="{BB962C8B-B14F-4D97-AF65-F5344CB8AC3E}">
        <p14:creationId xmlns:p14="http://schemas.microsoft.com/office/powerpoint/2010/main" val="322275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8E12C-EC76-4653-C775-0BABE82DFB5E}"/>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31373ECB-14D1-A0E4-C613-AA651731E72B}"/>
              </a:ext>
            </a:extLst>
          </p:cNvPr>
          <p:cNvSpPr txBox="1"/>
          <p:nvPr/>
        </p:nvSpPr>
        <p:spPr>
          <a:xfrm>
            <a:off x="392545" y="184727"/>
            <a:ext cx="11605491" cy="255839"/>
          </a:xfrm>
          <a:prstGeom prst="rect">
            <a:avLst/>
          </a:prstGeom>
          <a:noFill/>
        </p:spPr>
        <p:txBody>
          <a:bodyPr wrap="square">
            <a:spAutoFit/>
          </a:bodyPr>
          <a:lstStyle/>
          <a:p>
            <a:pPr algn="ctr">
              <a:lnSpc>
                <a:spcPts val="1170"/>
              </a:lnSpc>
              <a:spcBef>
                <a:spcPts val="600"/>
              </a:spcBef>
              <a:spcAft>
                <a:spcPts val="600"/>
              </a:spcAft>
            </a:pPr>
            <a:r>
              <a:rPr lang="en-US" sz="1600" b="1" i="0" u="none" strike="noStrike" dirty="0">
                <a:solidFill>
                  <a:srgbClr val="000000"/>
                </a:solidFill>
                <a:effectLst/>
                <a:latin typeface="Times New Roman" panose="02020603050405020304" pitchFamily="18" charset="0"/>
                <a:cs typeface="Times New Roman" panose="02020603050405020304" pitchFamily="18" charset="0"/>
              </a:rPr>
              <a:t>DANH MỤC 99 CÔNG NGHỆ CAO ĐƯỢC ƯU TIÊN ĐẦU TƯ PHÁT TRIỂN</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1552C596-81EC-C232-A313-C2632FCEF2C0}"/>
              </a:ext>
            </a:extLst>
          </p:cNvPr>
          <p:cNvSpPr/>
          <p:nvPr/>
        </p:nvSpPr>
        <p:spPr>
          <a:xfrm>
            <a:off x="10871200" y="350982"/>
            <a:ext cx="997527" cy="683491"/>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61590411-897B-9C95-ABDC-0A45977A75E8}"/>
              </a:ext>
            </a:extLst>
          </p:cNvPr>
          <p:cNvGraphicFramePr>
            <a:graphicFrameLocks noGrp="1"/>
          </p:cNvGraphicFramePr>
          <p:nvPr>
            <p:extLst>
              <p:ext uri="{D42A27DB-BD31-4B8C-83A1-F6EECF244321}">
                <p14:modId xmlns:p14="http://schemas.microsoft.com/office/powerpoint/2010/main" val="1867256273"/>
              </p:ext>
            </p:extLst>
          </p:nvPr>
        </p:nvGraphicFramePr>
        <p:xfrm>
          <a:off x="323273" y="505221"/>
          <a:ext cx="11508509" cy="5586730"/>
        </p:xfrm>
        <a:graphic>
          <a:graphicData uri="http://schemas.openxmlformats.org/drawingml/2006/table">
            <a:tbl>
              <a:tblPr firstRow="1" bandRow="1">
                <a:tableStyleId>{5C22544A-7EE6-4342-B048-85BDC9FD1C3A}</a:tableStyleId>
              </a:tblPr>
              <a:tblGrid>
                <a:gridCol w="434109">
                  <a:extLst>
                    <a:ext uri="{9D8B030D-6E8A-4147-A177-3AD203B41FA5}">
                      <a16:colId xmlns:a16="http://schemas.microsoft.com/office/drawing/2014/main" val="368565789"/>
                    </a:ext>
                  </a:extLst>
                </a:gridCol>
                <a:gridCol w="4932218">
                  <a:extLst>
                    <a:ext uri="{9D8B030D-6E8A-4147-A177-3AD203B41FA5}">
                      <a16:colId xmlns:a16="http://schemas.microsoft.com/office/drawing/2014/main" val="424938127"/>
                    </a:ext>
                  </a:extLst>
                </a:gridCol>
                <a:gridCol w="452582">
                  <a:extLst>
                    <a:ext uri="{9D8B030D-6E8A-4147-A177-3AD203B41FA5}">
                      <a16:colId xmlns:a16="http://schemas.microsoft.com/office/drawing/2014/main" val="706179933"/>
                    </a:ext>
                  </a:extLst>
                </a:gridCol>
                <a:gridCol w="5689600">
                  <a:extLst>
                    <a:ext uri="{9D8B030D-6E8A-4147-A177-3AD203B41FA5}">
                      <a16:colId xmlns:a16="http://schemas.microsoft.com/office/drawing/2014/main" val="1767745671"/>
                    </a:ext>
                  </a:extLst>
                </a:gridCol>
              </a:tblGrid>
              <a:tr h="370840">
                <a:tc>
                  <a:txBody>
                    <a:bodyPr/>
                    <a:lstStyle/>
                    <a:p>
                      <a:r>
                        <a:rPr lang="en-US" sz="1600" dirty="0"/>
                        <a:t>TT</a:t>
                      </a:r>
                    </a:p>
                  </a:txBody>
                  <a:tcPr/>
                </a:tc>
                <a:tc>
                  <a:txBody>
                    <a:bodyPr/>
                    <a:lstStyle/>
                    <a:p>
                      <a:pPr algn="ctr"/>
                      <a:r>
                        <a:rPr lang="en-US" sz="1600" dirty="0" err="1"/>
                        <a:t>Tên</a:t>
                      </a:r>
                      <a:r>
                        <a:rPr lang="en-US" sz="1600" dirty="0"/>
                        <a:t> </a:t>
                      </a:r>
                      <a:r>
                        <a:rPr lang="en-US" sz="1600" dirty="0" err="1"/>
                        <a:t>công</a:t>
                      </a:r>
                      <a:r>
                        <a:rPr lang="en-US" sz="1600" dirty="0"/>
                        <a:t> </a:t>
                      </a:r>
                      <a:r>
                        <a:rPr lang="en-US" sz="1600" dirty="0" err="1"/>
                        <a:t>nghệ</a:t>
                      </a:r>
                      <a:r>
                        <a:rPr lang="en-US" sz="1600" dirty="0"/>
                        <a:t> </a:t>
                      </a:r>
                      <a:r>
                        <a:rPr lang="en-US" sz="1600" dirty="0" err="1"/>
                        <a:t>cao</a:t>
                      </a:r>
                      <a:endParaRPr lang="en-US" sz="1600" dirty="0"/>
                    </a:p>
                  </a:txBody>
                  <a:tcPr/>
                </a:tc>
                <a:tc>
                  <a:txBody>
                    <a:bodyPr/>
                    <a:lstStyle/>
                    <a:p>
                      <a:pPr algn="ctr"/>
                      <a:r>
                        <a:rPr lang="en-US" sz="1600" dirty="0"/>
                        <a:t>TT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t>Tên</a:t>
                      </a:r>
                      <a:r>
                        <a:rPr lang="en-US" sz="1600" dirty="0"/>
                        <a:t> </a:t>
                      </a:r>
                      <a:r>
                        <a:rPr lang="en-US" sz="1600" dirty="0" err="1"/>
                        <a:t>công</a:t>
                      </a:r>
                      <a:r>
                        <a:rPr lang="en-US" sz="1600" dirty="0"/>
                        <a:t> </a:t>
                      </a:r>
                      <a:r>
                        <a:rPr lang="en-US" sz="1600" dirty="0" err="1"/>
                        <a:t>nghệ</a:t>
                      </a:r>
                      <a:r>
                        <a:rPr lang="en-US" sz="1600" dirty="0"/>
                        <a:t> </a:t>
                      </a:r>
                      <a:r>
                        <a:rPr lang="en-US" sz="1600" dirty="0" err="1"/>
                        <a:t>cao</a:t>
                      </a:r>
                      <a:endParaRPr lang="en-US" sz="1600" dirty="0"/>
                    </a:p>
                  </a:txBody>
                  <a:tcPr/>
                </a:tc>
                <a:extLst>
                  <a:ext uri="{0D108BD9-81ED-4DB2-BD59-A6C34878D82A}">
                    <a16:rowId xmlns:a16="http://schemas.microsoft.com/office/drawing/2014/main" val="945429976"/>
                  </a:ext>
                </a:extLst>
              </a:tr>
              <a:tr h="370840">
                <a:tc>
                  <a:txBody>
                    <a:bodyPr/>
                    <a:lstStyle/>
                    <a:p>
                      <a:pPr algn="ctr" fontAlgn="ctr"/>
                      <a:r>
                        <a:rPr lang="en-US" sz="1600" b="0" i="0" u="none" strike="noStrike" dirty="0">
                          <a:solidFill>
                            <a:srgbClr val="000000"/>
                          </a:solidFill>
                          <a:effectLst/>
                          <a:latin typeface="Times New Roman" panose="02020603050405020304" pitchFamily="18" charset="0"/>
                        </a:rPr>
                        <a:t>69</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canh tác không dùng đất quy mô công nghiệp.</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79</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phân tích và chẩn đoán phân tử (Molecular analysis and diagnosis).</a:t>
                      </a:r>
                    </a:p>
                  </a:txBody>
                  <a:tcPr marL="9525" marR="9525" marT="9525" marB="0" anchor="ctr"/>
                </a:tc>
                <a:extLst>
                  <a:ext uri="{0D108BD9-81ED-4DB2-BD59-A6C34878D82A}">
                    <a16:rowId xmlns:a16="http://schemas.microsoft.com/office/drawing/2014/main" val="3568133982"/>
                  </a:ext>
                </a:extLst>
              </a:tr>
              <a:tr h="370840">
                <a:tc>
                  <a:txBody>
                    <a:bodyPr/>
                    <a:lstStyle/>
                    <a:p>
                      <a:pPr algn="ctr" fontAlgn="ctr"/>
                      <a:r>
                        <a:rPr lang="en-US" sz="1600" b="0" i="0" u="none" strike="noStrike">
                          <a:solidFill>
                            <a:srgbClr val="000000"/>
                          </a:solidFill>
                          <a:effectLst/>
                          <a:latin typeface="Times New Roman" panose="02020603050405020304" pitchFamily="18" charset="0"/>
                        </a:rPr>
                        <a:t>70</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mới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trong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xử</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lý</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biến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bảo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quản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sản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phẩm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nghiệp</a:t>
                      </a:r>
                      <a:r>
                        <a:rPr lang="en-US" sz="1600" b="0" i="0" u="none" strike="noStrike" dirty="0">
                          <a:solidFill>
                            <a:srgbClr val="000000"/>
                          </a:solidFill>
                          <a:effectLst/>
                          <a:latin typeface="Times New Roman" panose="02020603050405020304" pitchFamily="18" charset="0"/>
                        </a:rPr>
                        <a:t>.</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80</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tách, chiết hoạt chất được liệu siêu sạch.</a:t>
                      </a:r>
                    </a:p>
                  </a:txBody>
                  <a:tcPr marL="9525" marR="9525" marT="9525" marB="0" anchor="ctr"/>
                </a:tc>
                <a:extLst>
                  <a:ext uri="{0D108BD9-81ED-4DB2-BD59-A6C34878D82A}">
                    <a16:rowId xmlns:a16="http://schemas.microsoft.com/office/drawing/2014/main" val="1393330848"/>
                  </a:ext>
                </a:extLst>
              </a:tr>
              <a:tr h="370840">
                <a:tc>
                  <a:txBody>
                    <a:bodyPr/>
                    <a:lstStyle/>
                    <a:p>
                      <a:pPr algn="ctr" fontAlgn="ctr"/>
                      <a:r>
                        <a:rPr lang="en-US" sz="1600" b="0" i="0" u="none" strike="noStrike">
                          <a:solidFill>
                            <a:srgbClr val="000000"/>
                          </a:solidFill>
                          <a:effectLst/>
                          <a:latin typeface="Times New Roman" panose="02020603050405020304" pitchFamily="18" charset="0"/>
                        </a:rPr>
                        <a:t>71</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thần kinh (Neurotechnologies).</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81</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sản xuất viên đông khô, viên giải phóng có kiểm soát, viên nang ứng dụng lidose, thuốc tác dụng tại dịch.</a:t>
                      </a:r>
                    </a:p>
                  </a:txBody>
                  <a:tcPr marL="9525" marR="9525" marT="9525" marB="0" anchor="ctr"/>
                </a:tc>
                <a:extLst>
                  <a:ext uri="{0D108BD9-81ED-4DB2-BD59-A6C34878D82A}">
                    <a16:rowId xmlns:a16="http://schemas.microsoft.com/office/drawing/2014/main" val="265141029"/>
                  </a:ext>
                </a:extLst>
              </a:tr>
              <a:tr h="370840">
                <a:tc>
                  <a:txBody>
                    <a:bodyPr/>
                    <a:lstStyle/>
                    <a:p>
                      <a:pPr algn="ctr" fontAlgn="ctr"/>
                      <a:r>
                        <a:rPr lang="en-US" sz="1600" b="0" i="0" u="none" strike="noStrike">
                          <a:solidFill>
                            <a:srgbClr val="000000"/>
                          </a:solidFill>
                          <a:effectLst/>
                          <a:latin typeface="Times New Roman" panose="02020603050405020304" pitchFamily="18" charset="0"/>
                        </a:rPr>
                        <a:t>72</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y học tái tạo và kỹ thuật tạo mô (Regenerative medicine and tissue engineering).</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82</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chế tạo, sản xuất kháng thể đơn dòng, protein, enzyme tái tổ hợp.</a:t>
                      </a:r>
                    </a:p>
                  </a:txBody>
                  <a:tcPr marL="9525" marR="9525" marT="9525" marB="0" anchor="ctr"/>
                </a:tc>
                <a:extLst>
                  <a:ext uri="{0D108BD9-81ED-4DB2-BD59-A6C34878D82A}">
                    <a16:rowId xmlns:a16="http://schemas.microsoft.com/office/drawing/2014/main" val="3009307370"/>
                  </a:ext>
                </a:extLst>
              </a:tr>
              <a:tr h="370840">
                <a:tc>
                  <a:txBody>
                    <a:bodyPr/>
                    <a:lstStyle/>
                    <a:p>
                      <a:pPr algn="ctr" fontAlgn="ctr"/>
                      <a:r>
                        <a:rPr lang="en-US" sz="1600" b="0" i="0" u="none" strike="noStrike">
                          <a:solidFill>
                            <a:srgbClr val="000000"/>
                          </a:solidFill>
                          <a:effectLst/>
                          <a:latin typeface="Times New Roman" panose="02020603050405020304" pitchFamily="18" charset="0"/>
                        </a:rPr>
                        <a:t>73</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hạt nhân, công nghệ bức xạ trong công nghiệp, nông nghiệp, y tế.</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83</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sản xuất thiết bị, vật liệu kháng khuẩn, kháng virus sử dụng trong y tế.</a:t>
                      </a:r>
                    </a:p>
                  </a:txBody>
                  <a:tcPr marL="9525" marR="9525" marT="9525" marB="0" anchor="ctr"/>
                </a:tc>
                <a:extLst>
                  <a:ext uri="{0D108BD9-81ED-4DB2-BD59-A6C34878D82A}">
                    <a16:rowId xmlns:a16="http://schemas.microsoft.com/office/drawing/2014/main" val="2096732960"/>
                  </a:ext>
                </a:extLst>
              </a:tr>
              <a:tr h="370840">
                <a:tc>
                  <a:txBody>
                    <a:bodyPr/>
                    <a:lstStyle/>
                    <a:p>
                      <a:pPr algn="ctr" fontAlgn="ctr"/>
                      <a:r>
                        <a:rPr lang="en-US" sz="1600" b="0" i="0" u="none" strike="noStrike">
                          <a:solidFill>
                            <a:srgbClr val="000000"/>
                          </a:solidFill>
                          <a:effectLst/>
                          <a:latin typeface="Times New Roman" panose="02020603050405020304" pitchFamily="18" charset="0"/>
                        </a:rPr>
                        <a:t>74</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xử</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lý</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chất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thải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rắn</a:t>
                      </a:r>
                      <a:r>
                        <a:rPr lang="en-US" sz="1600" b="0" i="0" u="none" strike="noStrike" dirty="0">
                          <a:solidFill>
                            <a:srgbClr val="000000"/>
                          </a:solidFill>
                          <a:effectLst/>
                          <a:latin typeface="Times New Roman" panose="02020603050405020304" pitchFamily="18" charset="0"/>
                        </a:rPr>
                        <a:t> y </a:t>
                      </a:r>
                      <a:r>
                        <a:rPr lang="en-US" sz="1600" b="0" i="0" u="none" strike="noStrike" dirty="0" err="1">
                          <a:solidFill>
                            <a:srgbClr val="000000"/>
                          </a:solidFill>
                          <a:effectLst/>
                          <a:latin typeface="Times New Roman" panose="02020603050405020304" pitchFamily="18" charset="0"/>
                        </a:rPr>
                        <a:t>tế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nguy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hại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bằng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tiệt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khuẩn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nhiệt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độ</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thấp</a:t>
                      </a:r>
                      <a:r>
                        <a:rPr lang="en-US" sz="1600" b="0" i="0" u="none" strike="noStrike" dirty="0">
                          <a:solidFill>
                            <a:srgbClr val="000000"/>
                          </a:solidFill>
                          <a:effectLst/>
                          <a:latin typeface="Times New Roman" panose="02020603050405020304" pitchFamily="18" charset="0"/>
                        </a:rPr>
                        <a:t>, microwave, plasma.</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84</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điều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sản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xuất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các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loại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vắc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xin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phẩm</a:t>
                      </a:r>
                      <a:r>
                        <a:rPr lang="en-US" sz="1600" b="0" i="0" u="none" strike="noStrike" dirty="0">
                          <a:solidFill>
                            <a:srgbClr val="000000"/>
                          </a:solidFill>
                          <a:effectLst/>
                          <a:latin typeface="Times New Roman" panose="02020603050405020304" pitchFamily="18" charset="0"/>
                        </a:rPr>
                        <a:t> y </a:t>
                      </a:r>
                      <a:r>
                        <a:rPr lang="en-US" sz="1600" b="0" i="0" u="none" strike="noStrike" dirty="0" err="1">
                          <a:solidFill>
                            <a:srgbClr val="000000"/>
                          </a:solidFill>
                          <a:effectLst/>
                          <a:latin typeface="Times New Roman" panose="02020603050405020304" pitchFamily="18" charset="0"/>
                        </a:rPr>
                        <a:t>tế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phẩm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chẩn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đoán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mới</a:t>
                      </a:r>
                      <a:r>
                        <a:rPr lang="en-US" sz="1600" b="0" i="0" u="none" strike="noStrike" dirty="0">
                          <a:solidFill>
                            <a:srgbClr val="000000"/>
                          </a:solidFill>
                          <a:effectLst/>
                          <a:latin typeface="Times New Roman" panose="02020603050405020304" pitchFamily="18" charset="0"/>
                        </a:rPr>
                        <a:t>.</a:t>
                      </a:r>
                    </a:p>
                  </a:txBody>
                  <a:tcPr marL="9525" marR="9525" marT="9525" marB="0" anchor="ctr"/>
                </a:tc>
                <a:extLst>
                  <a:ext uri="{0D108BD9-81ED-4DB2-BD59-A6C34878D82A}">
                    <a16:rowId xmlns:a16="http://schemas.microsoft.com/office/drawing/2014/main" val="3180922208"/>
                  </a:ext>
                </a:extLst>
              </a:tr>
              <a:tr h="370840">
                <a:tc>
                  <a:txBody>
                    <a:bodyPr/>
                    <a:lstStyle/>
                    <a:p>
                      <a:pPr algn="ctr" fontAlgn="ctr"/>
                      <a:r>
                        <a:rPr lang="en-US" sz="1600" b="0" i="0" u="none" strike="noStrike">
                          <a:solidFill>
                            <a:srgbClr val="000000"/>
                          </a:solidFill>
                          <a:effectLst/>
                          <a:latin typeface="Times New Roman" panose="02020603050405020304" pitchFamily="18" charset="0"/>
                        </a:rPr>
                        <a:t>75</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giải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trình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tự</a:t>
                      </a:r>
                      <a:r>
                        <a:rPr lang="en-US" sz="1600" b="0" i="0" u="none" strike="noStrike" dirty="0">
                          <a:solidFill>
                            <a:srgbClr val="000000"/>
                          </a:solidFill>
                          <a:effectLst/>
                          <a:latin typeface="Times New Roman" panose="02020603050405020304" pitchFamily="18" charset="0"/>
                        </a:rPr>
                        <a:t> gen </a:t>
                      </a:r>
                      <a:r>
                        <a:rPr lang="en-US" sz="1600" b="0" i="0" u="none" strike="noStrike" dirty="0" err="1">
                          <a:solidFill>
                            <a:srgbClr val="000000"/>
                          </a:solidFill>
                          <a:effectLst/>
                          <a:latin typeface="Times New Roman" panose="02020603050405020304" pitchFamily="18" charset="0"/>
                        </a:rPr>
                        <a:t>thế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mới</a:t>
                      </a:r>
                      <a:r>
                        <a:rPr lang="en-US" sz="1600" b="0" i="0" u="none" strike="noStrike" dirty="0">
                          <a:solidFill>
                            <a:srgbClr val="000000"/>
                          </a:solidFill>
                          <a:effectLst/>
                          <a:latin typeface="Times New Roman" panose="02020603050405020304" pitchFamily="18" charset="0"/>
                        </a:rPr>
                        <a:t>.</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85</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chế tạo, sản xuất các chế phẩm vi sinh vật đạt tiêu chuẩn quốc tế.</a:t>
                      </a:r>
                    </a:p>
                  </a:txBody>
                  <a:tcPr marL="9525" marR="9525" marT="9525" marB="0" anchor="ctr"/>
                </a:tc>
                <a:extLst>
                  <a:ext uri="{0D108BD9-81ED-4DB2-BD59-A6C34878D82A}">
                    <a16:rowId xmlns:a16="http://schemas.microsoft.com/office/drawing/2014/main" val="2199633433"/>
                  </a:ext>
                </a:extLst>
              </a:tr>
              <a:tr h="370840">
                <a:tc>
                  <a:txBody>
                    <a:bodyPr/>
                    <a:lstStyle/>
                    <a:p>
                      <a:pPr algn="ctr" fontAlgn="ctr"/>
                      <a:r>
                        <a:rPr lang="en-US" sz="1600" b="0" i="0" u="none" strike="noStrike" dirty="0">
                          <a:solidFill>
                            <a:srgbClr val="000000"/>
                          </a:solidFill>
                          <a:effectLst/>
                          <a:latin typeface="Times New Roman" panose="02020603050405020304" pitchFamily="18" charset="0"/>
                        </a:rPr>
                        <a:t>76</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tế bào gốc ứng dụng trong tái tạo mô, cơ quan, điều trị bệnh; công nghệ điều trị bệnh bằng tế bào miễn dịch.</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86</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sản xuất các loại phân bón, thuốc bảo vệ thực vật, thuốc điều hòa sinh trưởng cho cây trồng, thuốc kích dục tố thủy sản thế hệ mới đạt tiêu chuẩn quốc tế.</a:t>
                      </a:r>
                    </a:p>
                  </a:txBody>
                  <a:tcPr marL="9525" marR="9525" marT="9525" marB="0" anchor="ctr"/>
                </a:tc>
                <a:extLst>
                  <a:ext uri="{0D108BD9-81ED-4DB2-BD59-A6C34878D82A}">
                    <a16:rowId xmlns:a16="http://schemas.microsoft.com/office/drawing/2014/main" val="2336406175"/>
                  </a:ext>
                </a:extLst>
              </a:tr>
              <a:tr h="370840">
                <a:tc>
                  <a:txBody>
                    <a:bodyPr/>
                    <a:lstStyle/>
                    <a:p>
                      <a:pPr algn="ctr" fontAlgn="ctr"/>
                      <a:r>
                        <a:rPr lang="en-US" sz="1600" b="0" i="0" u="none" strike="noStrike">
                          <a:solidFill>
                            <a:srgbClr val="000000"/>
                          </a:solidFill>
                          <a:effectLst/>
                          <a:latin typeface="Times New Roman" panose="02020603050405020304" pitchFamily="18" charset="0"/>
                        </a:rPr>
                        <a:t>77</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nhân, nuôi mô tế bào chất lượng cao quy mô công nghiệp.</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87</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trong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sản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xuất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liệu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siêu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sạch</a:t>
                      </a:r>
                      <a:r>
                        <a:rPr lang="en-US" sz="1600" b="0" i="0" u="none" strike="noStrike" dirty="0">
                          <a:solidFill>
                            <a:srgbClr val="000000"/>
                          </a:solidFill>
                          <a:effectLst/>
                          <a:latin typeface="Times New Roman" panose="02020603050405020304" pitchFamily="18" charset="0"/>
                        </a:rPr>
                        <a:t> ở </a:t>
                      </a:r>
                      <a:r>
                        <a:rPr lang="en-US" sz="1600" b="0" i="0" u="none" strike="noStrike" dirty="0" err="1">
                          <a:solidFill>
                            <a:srgbClr val="000000"/>
                          </a:solidFill>
                          <a:effectLst/>
                          <a:latin typeface="Times New Roman" panose="02020603050405020304" pitchFamily="18" charset="0"/>
                        </a:rPr>
                        <a:t>quy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mô</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nghiệp</a:t>
                      </a:r>
                      <a:r>
                        <a:rPr lang="en-US" sz="1600" b="0" i="0" u="none" strike="noStrike" dirty="0">
                          <a:solidFill>
                            <a:srgbClr val="000000"/>
                          </a:solidFill>
                          <a:effectLst/>
                          <a:latin typeface="Times New Roman" panose="02020603050405020304" pitchFamily="18" charset="0"/>
                        </a:rPr>
                        <a:t>.</a:t>
                      </a:r>
                    </a:p>
                  </a:txBody>
                  <a:tcPr marL="9525" marR="9525" marT="9525" marB="0" anchor="ctr"/>
                </a:tc>
                <a:extLst>
                  <a:ext uri="{0D108BD9-81ED-4DB2-BD59-A6C34878D82A}">
                    <a16:rowId xmlns:a16="http://schemas.microsoft.com/office/drawing/2014/main" val="1767731952"/>
                  </a:ext>
                </a:extLst>
              </a:tr>
              <a:tr h="370840">
                <a:tc>
                  <a:txBody>
                    <a:bodyPr/>
                    <a:lstStyle/>
                    <a:p>
                      <a:pPr algn="ctr" fontAlgn="ctr"/>
                      <a:r>
                        <a:rPr lang="en-US" sz="1600" b="0" i="0" u="none" strike="noStrike">
                          <a:solidFill>
                            <a:srgbClr val="000000"/>
                          </a:solidFill>
                          <a:effectLst/>
                          <a:latin typeface="Times New Roman" panose="02020603050405020304" pitchFamily="18" charset="0"/>
                        </a:rPr>
                        <a:t>78</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OMICS (Genomics, </a:t>
                      </a:r>
                      <a:r>
                        <a:rPr lang="en-US" sz="1600" b="0" i="0" u="none" strike="noStrike" dirty="0" err="1">
                          <a:solidFill>
                            <a:srgbClr val="000000"/>
                          </a:solidFill>
                          <a:effectLst/>
                          <a:latin typeface="Times New Roman" panose="02020603050405020304" pitchFamily="18" charset="0"/>
                        </a:rPr>
                        <a:t>transciptomics</a:t>
                      </a:r>
                      <a:r>
                        <a:rPr lang="en-US" sz="1600" b="0" i="0" u="none" strike="noStrike" dirty="0">
                          <a:solidFill>
                            <a:srgbClr val="000000"/>
                          </a:solidFill>
                          <a:effectLst/>
                          <a:latin typeface="Times New Roman" panose="02020603050405020304" pitchFamily="18" charset="0"/>
                        </a:rPr>
                        <a:t>, proteomics, metabolomics, </a:t>
                      </a:r>
                      <a:r>
                        <a:rPr lang="en-US" sz="1600" b="0" i="0" u="none" strike="noStrike" dirty="0" err="1">
                          <a:solidFill>
                            <a:srgbClr val="000000"/>
                          </a:solidFill>
                          <a:effectLst/>
                          <a:latin typeface="Times New Roman" panose="02020603050405020304" pitchFamily="18" charset="0"/>
                        </a:rPr>
                        <a:t>metanenomics</a:t>
                      </a:r>
                      <a:r>
                        <a:rPr lang="en-US" sz="1600" b="0" i="0" u="none" strike="noStrike" dirty="0">
                          <a:solidFill>
                            <a:srgbClr val="000000"/>
                          </a:solidFill>
                          <a:effectLst/>
                          <a:latin typeface="Times New Roman" panose="02020603050405020304" pitchFamily="18" charset="0"/>
                        </a:rPr>
                        <a:t>).</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88</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tái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polyme</a:t>
                      </a:r>
                      <a:r>
                        <a:rPr lang="en-US" sz="1600" b="0" i="0" u="none" strike="noStrike" dirty="0">
                          <a:solidFill>
                            <a:srgbClr val="000000"/>
                          </a:solidFill>
                          <a:effectLst/>
                          <a:latin typeface="Times New Roman" panose="02020603050405020304" pitchFamily="18" charset="0"/>
                        </a:rPr>
                        <a:t> (Upcycling polymers).</a:t>
                      </a:r>
                    </a:p>
                  </a:txBody>
                  <a:tcPr marL="9525" marR="9525" marT="9525" marB="0" anchor="ctr"/>
                </a:tc>
                <a:extLst>
                  <a:ext uri="{0D108BD9-81ED-4DB2-BD59-A6C34878D82A}">
                    <a16:rowId xmlns:a16="http://schemas.microsoft.com/office/drawing/2014/main" val="743347014"/>
                  </a:ext>
                </a:extLst>
              </a:tr>
            </a:tbl>
          </a:graphicData>
        </a:graphic>
      </p:graphicFrame>
    </p:spTree>
    <p:extLst>
      <p:ext uri="{BB962C8B-B14F-4D97-AF65-F5344CB8AC3E}">
        <p14:creationId xmlns:p14="http://schemas.microsoft.com/office/powerpoint/2010/main" val="225898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62AF2-AEEC-D2D3-7245-23A3D9BCE8EE}"/>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209CDB4D-B8D0-10C0-9CB9-AEEB07614A90}"/>
              </a:ext>
            </a:extLst>
          </p:cNvPr>
          <p:cNvSpPr txBox="1"/>
          <p:nvPr/>
        </p:nvSpPr>
        <p:spPr>
          <a:xfrm>
            <a:off x="392545" y="184727"/>
            <a:ext cx="11605491" cy="255839"/>
          </a:xfrm>
          <a:prstGeom prst="rect">
            <a:avLst/>
          </a:prstGeom>
          <a:noFill/>
        </p:spPr>
        <p:txBody>
          <a:bodyPr wrap="square">
            <a:spAutoFit/>
          </a:bodyPr>
          <a:lstStyle/>
          <a:p>
            <a:pPr algn="ctr">
              <a:lnSpc>
                <a:spcPts val="1170"/>
              </a:lnSpc>
              <a:spcBef>
                <a:spcPts val="600"/>
              </a:spcBef>
              <a:spcAft>
                <a:spcPts val="600"/>
              </a:spcAft>
            </a:pPr>
            <a:r>
              <a:rPr lang="en-US" sz="1600" b="1" i="0" u="none" strike="noStrike" dirty="0">
                <a:solidFill>
                  <a:srgbClr val="000000"/>
                </a:solidFill>
                <a:effectLst/>
                <a:latin typeface="Times New Roman" panose="02020603050405020304" pitchFamily="18" charset="0"/>
                <a:cs typeface="Times New Roman" panose="02020603050405020304" pitchFamily="18" charset="0"/>
              </a:rPr>
              <a:t>DANH MỤC 99 CÔNG NGHỆ CAO ĐƯỢC ƯU TIÊN ĐẦU TƯ PHÁT TRIỂN</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00490C5-70A5-EA7B-D73B-2A60E8FB4334}"/>
              </a:ext>
            </a:extLst>
          </p:cNvPr>
          <p:cNvSpPr/>
          <p:nvPr/>
        </p:nvSpPr>
        <p:spPr>
          <a:xfrm>
            <a:off x="10871200" y="350982"/>
            <a:ext cx="997527" cy="683491"/>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655E182F-9098-6CE2-9EBF-C19D92C91FF6}"/>
              </a:ext>
            </a:extLst>
          </p:cNvPr>
          <p:cNvGraphicFramePr>
            <a:graphicFrameLocks noGrp="1"/>
          </p:cNvGraphicFramePr>
          <p:nvPr>
            <p:extLst>
              <p:ext uri="{D42A27DB-BD31-4B8C-83A1-F6EECF244321}">
                <p14:modId xmlns:p14="http://schemas.microsoft.com/office/powerpoint/2010/main" val="1433900996"/>
              </p:ext>
            </p:extLst>
          </p:nvPr>
        </p:nvGraphicFramePr>
        <p:xfrm>
          <a:off x="323273" y="505221"/>
          <a:ext cx="11508509" cy="5178425"/>
        </p:xfrm>
        <a:graphic>
          <a:graphicData uri="http://schemas.openxmlformats.org/drawingml/2006/table">
            <a:tbl>
              <a:tblPr firstRow="1" bandRow="1">
                <a:tableStyleId>{5C22544A-7EE6-4342-B048-85BDC9FD1C3A}</a:tableStyleId>
              </a:tblPr>
              <a:tblGrid>
                <a:gridCol w="434109">
                  <a:extLst>
                    <a:ext uri="{9D8B030D-6E8A-4147-A177-3AD203B41FA5}">
                      <a16:colId xmlns:a16="http://schemas.microsoft.com/office/drawing/2014/main" val="368565789"/>
                    </a:ext>
                  </a:extLst>
                </a:gridCol>
                <a:gridCol w="4932218">
                  <a:extLst>
                    <a:ext uri="{9D8B030D-6E8A-4147-A177-3AD203B41FA5}">
                      <a16:colId xmlns:a16="http://schemas.microsoft.com/office/drawing/2014/main" val="424938127"/>
                    </a:ext>
                  </a:extLst>
                </a:gridCol>
                <a:gridCol w="452582">
                  <a:extLst>
                    <a:ext uri="{9D8B030D-6E8A-4147-A177-3AD203B41FA5}">
                      <a16:colId xmlns:a16="http://schemas.microsoft.com/office/drawing/2014/main" val="706179933"/>
                    </a:ext>
                  </a:extLst>
                </a:gridCol>
                <a:gridCol w="5689600">
                  <a:extLst>
                    <a:ext uri="{9D8B030D-6E8A-4147-A177-3AD203B41FA5}">
                      <a16:colId xmlns:a16="http://schemas.microsoft.com/office/drawing/2014/main" val="1767745671"/>
                    </a:ext>
                  </a:extLst>
                </a:gridCol>
              </a:tblGrid>
              <a:tr h="370840">
                <a:tc>
                  <a:txBody>
                    <a:bodyPr/>
                    <a:lstStyle/>
                    <a:p>
                      <a:r>
                        <a:rPr lang="en-US" sz="1600" dirty="0"/>
                        <a:t>TT</a:t>
                      </a:r>
                    </a:p>
                  </a:txBody>
                  <a:tcPr/>
                </a:tc>
                <a:tc>
                  <a:txBody>
                    <a:bodyPr/>
                    <a:lstStyle/>
                    <a:p>
                      <a:pPr algn="ctr"/>
                      <a:r>
                        <a:rPr lang="en-US" sz="1600" dirty="0" err="1"/>
                        <a:t>Tên</a:t>
                      </a:r>
                      <a:r>
                        <a:rPr lang="en-US" sz="1600" dirty="0"/>
                        <a:t> </a:t>
                      </a:r>
                      <a:r>
                        <a:rPr lang="en-US" sz="1600" dirty="0" err="1"/>
                        <a:t>công</a:t>
                      </a:r>
                      <a:r>
                        <a:rPr lang="en-US" sz="1600" dirty="0"/>
                        <a:t> </a:t>
                      </a:r>
                      <a:r>
                        <a:rPr lang="en-US" sz="1600" dirty="0" err="1"/>
                        <a:t>nghệ</a:t>
                      </a:r>
                      <a:r>
                        <a:rPr lang="en-US" sz="1600" dirty="0"/>
                        <a:t> </a:t>
                      </a:r>
                      <a:r>
                        <a:rPr lang="en-US" sz="1600" dirty="0" err="1"/>
                        <a:t>cao</a:t>
                      </a:r>
                      <a:endParaRPr lang="en-US" sz="1600" dirty="0"/>
                    </a:p>
                  </a:txBody>
                  <a:tcPr/>
                </a:tc>
                <a:tc>
                  <a:txBody>
                    <a:bodyPr/>
                    <a:lstStyle/>
                    <a:p>
                      <a:pPr algn="ctr"/>
                      <a:r>
                        <a:rPr lang="en-US" sz="1600" dirty="0"/>
                        <a:t>TT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t>Tên</a:t>
                      </a:r>
                      <a:r>
                        <a:rPr lang="en-US" sz="1600" dirty="0"/>
                        <a:t> </a:t>
                      </a:r>
                      <a:r>
                        <a:rPr lang="en-US" sz="1600" dirty="0" err="1"/>
                        <a:t>công</a:t>
                      </a:r>
                      <a:r>
                        <a:rPr lang="en-US" sz="1600" dirty="0"/>
                        <a:t> </a:t>
                      </a:r>
                      <a:r>
                        <a:rPr lang="en-US" sz="1600" dirty="0" err="1"/>
                        <a:t>nghệ</a:t>
                      </a:r>
                      <a:r>
                        <a:rPr lang="en-US" sz="1600" dirty="0"/>
                        <a:t> </a:t>
                      </a:r>
                      <a:r>
                        <a:rPr lang="en-US" sz="1600" dirty="0" err="1"/>
                        <a:t>cao</a:t>
                      </a:r>
                      <a:endParaRPr lang="en-US" sz="1600" dirty="0"/>
                    </a:p>
                  </a:txBody>
                  <a:tcPr/>
                </a:tc>
                <a:extLst>
                  <a:ext uri="{0D108BD9-81ED-4DB2-BD59-A6C34878D82A}">
                    <a16:rowId xmlns:a16="http://schemas.microsoft.com/office/drawing/2014/main" val="945429976"/>
                  </a:ext>
                </a:extLst>
              </a:tr>
              <a:tr h="370840">
                <a:tc>
                  <a:txBody>
                    <a:bodyPr/>
                    <a:lstStyle/>
                    <a:p>
                      <a:pPr algn="ctr" fontAlgn="ctr"/>
                      <a:r>
                        <a:rPr lang="en-US" sz="1600" b="0" i="0" u="none" strike="noStrike" dirty="0">
                          <a:solidFill>
                            <a:srgbClr val="000000"/>
                          </a:solidFill>
                          <a:effectLst/>
                          <a:latin typeface="Times New Roman" panose="02020603050405020304" pitchFamily="18" charset="0"/>
                        </a:rPr>
                        <a:t>89</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liệu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xúc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tác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hấp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thụ</a:t>
                      </a:r>
                      <a:r>
                        <a:rPr lang="en-US" sz="1600" b="0" i="0" u="none" strike="noStrike" dirty="0">
                          <a:solidFill>
                            <a:srgbClr val="000000"/>
                          </a:solidFill>
                          <a:effectLst/>
                          <a:latin typeface="Times New Roman" panose="02020603050405020304" pitchFamily="18" charset="0"/>
                        </a:rPr>
                        <a:t>.</a:t>
                      </a:r>
                    </a:p>
                  </a:txBody>
                  <a:tcPr marL="9525" marR="9525" marT="9525" marB="0" anchor="ctr"/>
                </a:tc>
                <a:tc>
                  <a:txBody>
                    <a:bodyPr/>
                    <a:lstStyle/>
                    <a:p>
                      <a:pPr algn="ctr" fontAlgn="ctr"/>
                      <a:r>
                        <a:rPr lang="en-US" sz="1600" b="0" i="0" u="none" strike="noStrike" dirty="0">
                          <a:solidFill>
                            <a:srgbClr val="000000"/>
                          </a:solidFill>
                          <a:effectLst/>
                          <a:latin typeface="Times New Roman" panose="02020603050405020304" pitchFamily="18" charset="0"/>
                        </a:rPr>
                        <a:t>95</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Công nghệ bê tông cốt phi kim đúc sẵn chất lượng cao.</a:t>
                      </a:r>
                    </a:p>
                  </a:txBody>
                  <a:tcPr marL="9525" marR="9525" marT="9525" marB="0" anchor="ctr"/>
                </a:tc>
                <a:extLst>
                  <a:ext uri="{0D108BD9-81ED-4DB2-BD59-A6C34878D82A}">
                    <a16:rowId xmlns:a16="http://schemas.microsoft.com/office/drawing/2014/main" val="3568133982"/>
                  </a:ext>
                </a:extLst>
              </a:tr>
              <a:tr h="370840">
                <a:tc>
                  <a:txBody>
                    <a:bodyPr/>
                    <a:lstStyle/>
                    <a:p>
                      <a:pPr algn="ctr" fontAlgn="ctr"/>
                      <a:r>
                        <a:rPr lang="en-US" sz="1600" b="0" i="0" u="none" strike="noStrike">
                          <a:solidFill>
                            <a:srgbClr val="000000"/>
                          </a:solidFill>
                          <a:effectLst/>
                          <a:latin typeface="Times New Roman" panose="02020603050405020304" pitchFamily="18" charset="0"/>
                        </a:rPr>
                        <a:t>90</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lắng đọng vật lý từ pha hơi (PVD) và lắng đọng hóa học từ pha hơi (CVD).</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96</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điện phân nhôm với dòng điện 500 kA.</a:t>
                      </a:r>
                    </a:p>
                  </a:txBody>
                  <a:tcPr marL="9525" marR="9525" marT="9525" marB="0" anchor="ctr"/>
                </a:tc>
                <a:extLst>
                  <a:ext uri="{0D108BD9-81ED-4DB2-BD59-A6C34878D82A}">
                    <a16:rowId xmlns:a16="http://schemas.microsoft.com/office/drawing/2014/main" val="1393330848"/>
                  </a:ext>
                </a:extLst>
              </a:tr>
              <a:tr h="370840">
                <a:tc>
                  <a:txBody>
                    <a:bodyPr/>
                    <a:lstStyle/>
                    <a:p>
                      <a:pPr algn="ctr" fontAlgn="ctr"/>
                      <a:r>
                        <a:rPr lang="en-US" sz="1600" b="0" i="0" u="none" strike="noStrike">
                          <a:solidFill>
                            <a:srgbClr val="000000"/>
                          </a:solidFill>
                          <a:effectLst/>
                          <a:latin typeface="Times New Roman" panose="02020603050405020304" pitchFamily="18" charset="0"/>
                        </a:rPr>
                        <a:t>91</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liệu</a:t>
                      </a:r>
                      <a:r>
                        <a:rPr lang="en-US" sz="1600" b="0" i="0" u="none" strike="noStrike" dirty="0">
                          <a:solidFill>
                            <a:srgbClr val="000000"/>
                          </a:solidFill>
                          <a:effectLst/>
                          <a:latin typeface="Times New Roman" panose="02020603050405020304" pitchFamily="18" charset="0"/>
                        </a:rPr>
                        <a:t> nano </a:t>
                      </a:r>
                      <a:r>
                        <a:rPr lang="en-US" sz="1600" b="0" i="0" u="none" strike="noStrike" dirty="0" err="1">
                          <a:solidFill>
                            <a:srgbClr val="000000"/>
                          </a:solidFill>
                          <a:effectLst/>
                          <a:latin typeface="Times New Roman" panose="02020603050405020304" pitchFamily="18" charset="0"/>
                        </a:rPr>
                        <a:t>cao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cấp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màng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phủ</a:t>
                      </a:r>
                      <a:r>
                        <a:rPr lang="en-US" sz="1600" b="0" i="0" u="none" strike="noStrike" dirty="0">
                          <a:solidFill>
                            <a:srgbClr val="000000"/>
                          </a:solidFill>
                          <a:effectLst/>
                          <a:latin typeface="Times New Roman" panose="02020603050405020304" pitchFamily="18" charset="0"/>
                        </a:rPr>
                        <a:t> nano.</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97</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chế tạo vật liệu tiên tiến: vật liệu cho chế tạo linh kiện vi cơ điện tử và cảm biến thông minh; vật liệu bán dẫn, quang điện tử và quang tử; vật liệu tàng hình; vật liệu tự phục hồi (Self healing materials); vật liệu từ; vật liệu in 3D tiên tiến; vật liệu siêu bền, siêu nhẹ; vật liệu, thiết bị tiếp xúc với dịch, xương, mô, máu có thời gian tiếp xúc kéo dài hoặc vĩnh viễn; vật liệu y sinh học; vật liệu polyme tiên tiến và composite nền cao phân tử chất lượng cao; vật liệu polyme có khả năng tự phân hủy, thân thiện với môi trường; vật liệu gốm, sứ kỹ thuật cao; vật liệu sợi tính năng cao, sợi thủy tinh đặc biệt, sợi các bon; vật liệu chức năng (Functional materials).</a:t>
                      </a:r>
                    </a:p>
                  </a:txBody>
                  <a:tcPr marL="9525" marR="9525" marT="9525" marB="0" anchor="ctr"/>
                </a:tc>
                <a:extLst>
                  <a:ext uri="{0D108BD9-81ED-4DB2-BD59-A6C34878D82A}">
                    <a16:rowId xmlns:a16="http://schemas.microsoft.com/office/drawing/2014/main" val="265141029"/>
                  </a:ext>
                </a:extLst>
              </a:tr>
              <a:tr h="370840">
                <a:tc>
                  <a:txBody>
                    <a:bodyPr/>
                    <a:lstStyle/>
                    <a:p>
                      <a:pPr algn="ctr" fontAlgn="ctr"/>
                      <a:r>
                        <a:rPr lang="en-US" sz="1600" b="0" i="0" u="none" strike="noStrike">
                          <a:solidFill>
                            <a:srgbClr val="000000"/>
                          </a:solidFill>
                          <a:effectLst/>
                          <a:latin typeface="Times New Roman" panose="02020603050405020304" pitchFamily="18" charset="0"/>
                        </a:rPr>
                        <a:t>92</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nano </a:t>
                      </a:r>
                      <a:r>
                        <a:rPr lang="en-US" sz="1600" b="0" i="0" u="none" strike="noStrike" dirty="0" err="1">
                          <a:solidFill>
                            <a:srgbClr val="000000"/>
                          </a:solidFill>
                          <a:effectLst/>
                          <a:latin typeface="Times New Roman" panose="02020603050405020304" pitchFamily="18" charset="0"/>
                        </a:rPr>
                        <a:t>trong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sản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xuất</a:t>
                      </a:r>
                      <a:r>
                        <a:rPr lang="en-US" sz="1600" b="0" i="0" u="none" strike="noStrike" dirty="0">
                          <a:solidFill>
                            <a:srgbClr val="000000"/>
                          </a:solidFill>
                          <a:effectLst/>
                          <a:latin typeface="Times New Roman" panose="02020603050405020304" pitchFamily="18" charset="0"/>
                        </a:rPr>
                        <a:t>.</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98</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chế tạo sơn chuyên dụng cao cấp, thân thiện với môi trường.</a:t>
                      </a:r>
                    </a:p>
                  </a:txBody>
                  <a:tcPr marL="9525" marR="9525" marT="9525" marB="0" anchor="ctr"/>
                </a:tc>
                <a:extLst>
                  <a:ext uri="{0D108BD9-81ED-4DB2-BD59-A6C34878D82A}">
                    <a16:rowId xmlns:a16="http://schemas.microsoft.com/office/drawing/2014/main" val="3009307370"/>
                  </a:ext>
                </a:extLst>
              </a:tr>
              <a:tr h="370840">
                <a:tc>
                  <a:txBody>
                    <a:bodyPr/>
                    <a:lstStyle/>
                    <a:p>
                      <a:pPr algn="ctr" fontAlgn="ctr"/>
                      <a:r>
                        <a:rPr lang="en-US" sz="1600" b="0" i="0" u="none" strike="noStrike">
                          <a:solidFill>
                            <a:srgbClr val="000000"/>
                          </a:solidFill>
                          <a:effectLst/>
                          <a:latin typeface="Times New Roman" panose="02020603050405020304" pitchFamily="18" charset="0"/>
                        </a:rPr>
                        <a:t>93</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Công nghệ sản xuất kim loại tinh khiết, hợp kim đặc biệt.</a:t>
                      </a:r>
                    </a:p>
                  </a:txBody>
                  <a:tcPr marL="9525" marR="9525" marT="9525" marB="0" anchor="ctr"/>
                </a:tc>
                <a:tc>
                  <a:txBody>
                    <a:bodyPr/>
                    <a:lstStyle/>
                    <a:p>
                      <a:pPr algn="ctr" fontAlgn="ctr"/>
                      <a:r>
                        <a:rPr lang="en-US" sz="1600" b="0" i="0" u="none" strike="noStrike">
                          <a:solidFill>
                            <a:srgbClr val="000000"/>
                          </a:solidFill>
                          <a:effectLst/>
                          <a:latin typeface="Times New Roman" panose="02020603050405020304" pitchFamily="18" charset="0"/>
                        </a:rPr>
                        <a:t>99</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Công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tạo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cao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kỹ</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thuật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cao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cấp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cao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tổng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hợp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chuyên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dụng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ngành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tạo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tử</a:t>
                      </a:r>
                      <a:r>
                        <a:rPr lang="en-US" sz="1600" b="0" i="0" u="none" strike="noStrike" dirty="0">
                          <a:solidFill>
                            <a:srgbClr val="000000"/>
                          </a:solidFill>
                          <a:effectLst/>
                          <a:latin typeface="Times New Roman" panose="02020603050405020304" pitchFamily="18" charset="0"/>
                        </a:rPr>
                        <a:t>, an </a:t>
                      </a:r>
                      <a:r>
                        <a:rPr lang="en-US" sz="1600" b="0" i="0" u="none" strike="noStrike" dirty="0" err="1">
                          <a:solidFill>
                            <a:srgbClr val="000000"/>
                          </a:solidFill>
                          <a:effectLst/>
                          <a:latin typeface="Times New Roman" panose="02020603050405020304" pitchFamily="18" charset="0"/>
                        </a:rPr>
                        <a:t>ninh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quốc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phòng</a:t>
                      </a:r>
                      <a:r>
                        <a:rPr lang="en-US" sz="1600" b="0" i="0" u="none" strike="noStrike" dirty="0">
                          <a:solidFill>
                            <a:srgbClr val="000000"/>
                          </a:solidFill>
                          <a:effectLst/>
                          <a:latin typeface="Times New Roman" panose="02020603050405020304" pitchFamily="18" charset="0"/>
                        </a:rPr>
                        <a:t>.</a:t>
                      </a:r>
                    </a:p>
                  </a:txBody>
                  <a:tcPr marL="9525" marR="9525" marT="9525" marB="0" anchor="ctr"/>
                </a:tc>
                <a:extLst>
                  <a:ext uri="{0D108BD9-81ED-4DB2-BD59-A6C34878D82A}">
                    <a16:rowId xmlns:a16="http://schemas.microsoft.com/office/drawing/2014/main" val="2096732960"/>
                  </a:ext>
                </a:extLst>
              </a:tr>
              <a:tr h="370840">
                <a:tc>
                  <a:txBody>
                    <a:bodyPr/>
                    <a:lstStyle/>
                    <a:p>
                      <a:pPr algn="ctr" fontAlgn="ctr"/>
                      <a:r>
                        <a:rPr lang="en-US" sz="1600" b="0" i="0" u="none" strike="noStrike">
                          <a:solidFill>
                            <a:srgbClr val="000000"/>
                          </a:solidFill>
                          <a:effectLst/>
                          <a:latin typeface="Times New Roman" panose="02020603050405020304" pitchFamily="18" charset="0"/>
                        </a:rPr>
                        <a:t>94</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Công nghệ ức chế ăn mòn kim loại trong các môi trường biển đảo và các quá trình công nghiệp đặc biệt.</a:t>
                      </a:r>
                    </a:p>
                  </a:txBody>
                  <a:tcPr marL="9525" marR="9525" marT="9525" marB="0" anchor="ctr"/>
                </a:tc>
                <a:tc>
                  <a:txBody>
                    <a:bodyPr/>
                    <a:lstStyle/>
                    <a:p>
                      <a:pPr algn="ctr" fontAlgn="ct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just" fontAlgn="ct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180922208"/>
                  </a:ext>
                </a:extLst>
              </a:tr>
            </a:tbl>
          </a:graphicData>
        </a:graphic>
      </p:graphicFrame>
    </p:spTree>
    <p:extLst>
      <p:ext uri="{BB962C8B-B14F-4D97-AF65-F5344CB8AC3E}">
        <p14:creationId xmlns:p14="http://schemas.microsoft.com/office/powerpoint/2010/main" val="196947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FD556-AF82-AE7C-8025-4FB51E88A13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6B97F04-62C5-E21A-55A6-0F28B36960B6}"/>
              </a:ext>
            </a:extLst>
          </p:cNvPr>
          <p:cNvSpPr txBox="1"/>
          <p:nvPr/>
        </p:nvSpPr>
        <p:spPr>
          <a:xfrm>
            <a:off x="392545" y="184727"/>
            <a:ext cx="11605491" cy="568361"/>
          </a:xfrm>
          <a:prstGeom prst="rect">
            <a:avLst/>
          </a:prstGeom>
          <a:noFill/>
        </p:spPr>
        <p:txBody>
          <a:bodyPr wrap="square">
            <a:spAutoFit/>
          </a:bodyPr>
          <a:lstStyle/>
          <a:p>
            <a:pPr algn="ctr">
              <a:lnSpc>
                <a:spcPts val="1170"/>
              </a:lnSpc>
              <a:spcBef>
                <a:spcPts val="600"/>
              </a:spcBef>
              <a:spcAft>
                <a:spcPts val="600"/>
              </a:spcAft>
              <a:buNone/>
            </a:pPr>
            <a:r>
              <a:rPr lang="en-US" sz="1600" b="1" i="0" u="none" strike="noStrike" dirty="0">
                <a:solidFill>
                  <a:srgbClr val="000000"/>
                </a:solidFill>
                <a:effectLst/>
                <a:latin typeface="Times New Roman" panose="02020603050405020304" pitchFamily="18" charset="0"/>
                <a:cs typeface="Times New Roman" panose="02020603050405020304" pitchFamily="18" charset="0"/>
              </a:rPr>
              <a:t>PHỤ LỤC II</a:t>
            </a:r>
            <a:endParaRPr lang="vi-VN" sz="1600" b="1" i="0" dirty="0">
              <a:solidFill>
                <a:srgbClr val="000000"/>
              </a:solidFill>
              <a:effectLst/>
              <a:latin typeface="Times New Roman" panose="02020603050405020304" pitchFamily="18" charset="0"/>
              <a:cs typeface="Times New Roman" panose="02020603050405020304" pitchFamily="18" charset="0"/>
            </a:endParaRPr>
          </a:p>
          <a:p>
            <a:pPr algn="ctr">
              <a:lnSpc>
                <a:spcPts val="1170"/>
              </a:lnSpc>
              <a:spcBef>
                <a:spcPts val="600"/>
              </a:spcBef>
              <a:spcAft>
                <a:spcPts val="600"/>
              </a:spcAft>
            </a:pPr>
            <a:r>
              <a:rPr lang="en-US" sz="1600" b="1" i="0" u="none" strike="noStrike" dirty="0">
                <a:solidFill>
                  <a:srgbClr val="000000"/>
                </a:solidFill>
                <a:effectLst/>
                <a:latin typeface="Times New Roman" panose="02020603050405020304" pitchFamily="18" charset="0"/>
                <a:cs typeface="Times New Roman" panose="02020603050405020304" pitchFamily="18" charset="0"/>
              </a:rPr>
              <a:t>DANH MỤC 107 SẢN PHẨM CÔNG NGHỆ CAO ĐƯỢC KHUYẾN KHÍCH PHÁT TRIỂN</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411539F7-A786-8BCD-B1C8-A7A86B9F33D2}"/>
              </a:ext>
            </a:extLst>
          </p:cNvPr>
          <p:cNvSpPr/>
          <p:nvPr/>
        </p:nvSpPr>
        <p:spPr>
          <a:xfrm>
            <a:off x="10871200" y="350982"/>
            <a:ext cx="997527" cy="683491"/>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047F88C6-A8A8-DE78-B77F-D0BE28DFBB51}"/>
              </a:ext>
            </a:extLst>
          </p:cNvPr>
          <p:cNvGraphicFramePr>
            <a:graphicFrameLocks noGrp="1"/>
          </p:cNvGraphicFramePr>
          <p:nvPr>
            <p:extLst>
              <p:ext uri="{D42A27DB-BD31-4B8C-83A1-F6EECF244321}">
                <p14:modId xmlns:p14="http://schemas.microsoft.com/office/powerpoint/2010/main" val="1286537463"/>
              </p:ext>
            </p:extLst>
          </p:nvPr>
        </p:nvGraphicFramePr>
        <p:xfrm>
          <a:off x="475673" y="753088"/>
          <a:ext cx="11282218" cy="5821045"/>
        </p:xfrm>
        <a:graphic>
          <a:graphicData uri="http://schemas.openxmlformats.org/drawingml/2006/table">
            <a:tbl>
              <a:tblPr firstRow="1" bandRow="1">
                <a:tableStyleId>{93296810-A885-4BE3-A3E7-6D5BEEA58F35}</a:tableStyleId>
              </a:tblPr>
              <a:tblGrid>
                <a:gridCol w="471055">
                  <a:extLst>
                    <a:ext uri="{9D8B030D-6E8A-4147-A177-3AD203B41FA5}">
                      <a16:colId xmlns:a16="http://schemas.microsoft.com/office/drawing/2014/main" val="368565789"/>
                    </a:ext>
                  </a:extLst>
                </a:gridCol>
                <a:gridCol w="4853708">
                  <a:extLst>
                    <a:ext uri="{9D8B030D-6E8A-4147-A177-3AD203B41FA5}">
                      <a16:colId xmlns:a16="http://schemas.microsoft.com/office/drawing/2014/main" val="424938127"/>
                    </a:ext>
                  </a:extLst>
                </a:gridCol>
                <a:gridCol w="508000">
                  <a:extLst>
                    <a:ext uri="{9D8B030D-6E8A-4147-A177-3AD203B41FA5}">
                      <a16:colId xmlns:a16="http://schemas.microsoft.com/office/drawing/2014/main" val="706179933"/>
                    </a:ext>
                  </a:extLst>
                </a:gridCol>
                <a:gridCol w="5449455">
                  <a:extLst>
                    <a:ext uri="{9D8B030D-6E8A-4147-A177-3AD203B41FA5}">
                      <a16:colId xmlns:a16="http://schemas.microsoft.com/office/drawing/2014/main" val="1767745671"/>
                    </a:ext>
                  </a:extLst>
                </a:gridCol>
              </a:tblGrid>
              <a:tr h="370840">
                <a:tc>
                  <a:txBody>
                    <a:bodyPr/>
                    <a:lstStyle/>
                    <a:p>
                      <a:pPr algn="ctr"/>
                      <a:r>
                        <a:rPr lang="en-US" sz="1600" dirty="0">
                          <a:latin typeface="Times New Roman" panose="02020603050405020304" pitchFamily="18" charset="0"/>
                          <a:cs typeface="Times New Roman" panose="02020603050405020304" pitchFamily="18" charset="0"/>
                        </a:rPr>
                        <a:t>TT</a:t>
                      </a:r>
                    </a:p>
                  </a:txBody>
                  <a:tcPr/>
                </a:tc>
                <a:tc>
                  <a:txBody>
                    <a:bodyPr/>
                    <a:lstStyle/>
                    <a:p>
                      <a:pPr algn="ctr"/>
                      <a:r>
                        <a:rPr lang="en-US" sz="1600" dirty="0" err="1">
                          <a:latin typeface="Times New Roman" panose="02020603050405020304" pitchFamily="18" charset="0"/>
                          <a:cs typeface="Times New Roman" panose="02020603050405020304" pitchFamily="18" charset="0"/>
                        </a:rPr>
                        <a:t>Tên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phẩm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r>
                        <a:rPr lang="en-US" sz="1600" dirty="0">
                          <a:latin typeface="Times New Roman" panose="02020603050405020304" pitchFamily="18" charset="0"/>
                          <a:cs typeface="Times New Roman" panose="02020603050405020304" pitchFamily="18" charset="0"/>
                        </a:rPr>
                        <a:t>TT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Times New Roman" panose="02020603050405020304" pitchFamily="18" charset="0"/>
                          <a:cs typeface="Times New Roman" panose="02020603050405020304" pitchFamily="18" charset="0"/>
                        </a:rPr>
                        <a:t>Tên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phẩm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45429976"/>
                  </a:ext>
                </a:extLst>
              </a:tr>
              <a:tr h="370840">
                <a:tc>
                  <a:txBody>
                    <a:bodyPr/>
                    <a:lstStyle/>
                    <a:p>
                      <a:pPr algn="ctr"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thống</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phần</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mềm</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phân</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tích</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nhận</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dạng</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dự</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báo</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điều</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khiển</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dựa</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trên</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trí</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tuệ</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nhân</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tạo</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vi-VN" sz="1600" b="0" i="0" u="none" strike="noStrike" dirty="0">
                          <a:solidFill>
                            <a:srgbClr val="000000"/>
                          </a:solidFill>
                          <a:effectLst/>
                          <a:latin typeface="Times New Roman" panose="02020603050405020304" pitchFamily="18" charset="0"/>
                        </a:rPr>
                        <a:t>10</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Dịch vụ thiết kế, tích hợp và tối ưu hóa các mạng lưới và hệ thống viễn thông trong hạ tầng viễn thông quốc gia,</a:t>
                      </a:r>
                    </a:p>
                  </a:txBody>
                  <a:tcPr marL="9525" marR="9525" marT="9525" marB="0" anchor="ctr"/>
                </a:tc>
                <a:extLst>
                  <a:ext uri="{0D108BD9-81ED-4DB2-BD59-A6C34878D82A}">
                    <a16:rowId xmlns:a16="http://schemas.microsoft.com/office/drawing/2014/main" val="3568133982"/>
                  </a:ext>
                </a:extLst>
              </a:tr>
              <a:tr h="370840">
                <a:tc>
                  <a:txBody>
                    <a:bodyPr/>
                    <a:lstStyle/>
                    <a:p>
                      <a:pPr algn="ctr" fontAlgn="ctr"/>
                      <a:r>
                        <a:rPr lang="vi-VN" sz="1600" b="0" i="0" u="none" strike="noStrike">
                          <a:solidFill>
                            <a:srgbClr val="000000"/>
                          </a:solidFill>
                          <a:effectLst/>
                          <a:latin typeface="Times New Roman" panose="02020603050405020304" pitchFamily="18" charset="0"/>
                          <a:cs typeface="Times New Roman" panose="02020603050405020304" pitchFamily="18" charset="0"/>
                        </a:rPr>
                        <a:t>2</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mô-đun</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phần</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mềm</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nền</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tảng</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giải</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pháp</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tích</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hợp</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loT</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dịch</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vụ</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nền</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tảng</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IoT</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11</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Dịch vụ tư vấn, thiết kế và cho thuê hệ thống công nghệ thông tin</a:t>
                      </a:r>
                    </a:p>
                  </a:txBody>
                  <a:tcPr marL="9525" marR="9525" marT="9525" marB="0" anchor="ctr"/>
                </a:tc>
                <a:extLst>
                  <a:ext uri="{0D108BD9-81ED-4DB2-BD59-A6C34878D82A}">
                    <a16:rowId xmlns:a16="http://schemas.microsoft.com/office/drawing/2014/main" val="1393330848"/>
                  </a:ext>
                </a:extLst>
              </a:tr>
              <a:tr h="370840">
                <a:tc>
                  <a:txBody>
                    <a:bodyPr/>
                    <a:lstStyle/>
                    <a:p>
                      <a:pPr algn="ctr" fontAlgn="ctr"/>
                      <a:r>
                        <a:rPr lang="vi-VN" sz="1600" b="0" i="0" u="none" strike="noStrike">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phần</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mềm</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giải</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pháp</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dịch</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vụ</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chuỗi</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khối</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(Blockchain)</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12</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Dịch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vụ</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tích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hợp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quản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trị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thống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viễn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thông</a:t>
                      </a:r>
                      <a:r>
                        <a:rPr lang="en-US" sz="1600" b="0" i="0" u="none" strike="noStrike" dirty="0">
                          <a:solidFill>
                            <a:srgbClr val="000000"/>
                          </a:solidFill>
                          <a:effectLst/>
                          <a:latin typeface="Times New Roman" panose="02020603050405020304" pitchFamily="18" charset="0"/>
                        </a:rPr>
                        <a:t> tin</a:t>
                      </a:r>
                    </a:p>
                  </a:txBody>
                  <a:tcPr marL="9525" marR="9525" marT="9525" marB="0" anchor="ctr"/>
                </a:tc>
                <a:extLst>
                  <a:ext uri="{0D108BD9-81ED-4DB2-BD59-A6C34878D82A}">
                    <a16:rowId xmlns:a16="http://schemas.microsoft.com/office/drawing/2014/main" val="265141029"/>
                  </a:ext>
                </a:extLst>
              </a:tr>
              <a:tr h="370840">
                <a:tc>
                  <a:txBody>
                    <a:bodyPr/>
                    <a:lstStyle/>
                    <a:p>
                      <a:pPr algn="ctr" fontAlgn="ctr"/>
                      <a:r>
                        <a:rPr lang="vi-VN" sz="1600" b="0" i="0" u="none" strike="noStrike">
                          <a:solidFill>
                            <a:srgbClr val="000000"/>
                          </a:solidFill>
                          <a:effectLst/>
                          <a:latin typeface="Times New Roman" panose="02020603050405020304" pitchFamily="18" charset="0"/>
                          <a:cs typeface="Times New Roman" panose="02020603050405020304" pitchFamily="18" charset="0"/>
                        </a:rPr>
                        <a:t>4</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cs typeface="Times New Roman" panose="02020603050405020304" pitchFamily="18" charset="0"/>
                        </a:rPr>
                        <a:t> Thiết bị, phần mềm, giải pháp, dịch vụ ảo hóa, dịch vụ tích hợp hệ thống, điện toán đám mây, điện toán biên, điện toán sương mù</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13</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Dịch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vụ</a:t>
                      </a:r>
                      <a:r>
                        <a:rPr lang="en-US" sz="1600" b="0" i="0" u="none" strike="noStrike" dirty="0">
                          <a:solidFill>
                            <a:srgbClr val="000000"/>
                          </a:solidFill>
                          <a:effectLst/>
                          <a:latin typeface="Times New Roman" panose="02020603050405020304" pitchFamily="18" charset="0"/>
                        </a:rPr>
                        <a:t> BPO, KPO, ITO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tử</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dịch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vụ</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chứng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thực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chữ</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ký</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tử</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dịch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vụ</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tạo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lập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nội</a:t>
                      </a:r>
                      <a:r>
                        <a:rPr lang="en-US" sz="1600" b="0" i="0" u="none" strike="noStrike" dirty="0">
                          <a:solidFill>
                            <a:srgbClr val="000000"/>
                          </a:solidFill>
                          <a:effectLst/>
                          <a:latin typeface="Times New Roman" panose="02020603050405020304" pitchFamily="18" charset="0"/>
                        </a:rPr>
                        <a:t> dung </a:t>
                      </a:r>
                      <a:r>
                        <a:rPr lang="en-US" sz="1600" b="0" i="0" u="none" strike="noStrike" dirty="0" err="1">
                          <a:solidFill>
                            <a:srgbClr val="000000"/>
                          </a:solidFill>
                          <a:effectLst/>
                          <a:latin typeface="Times New Roman" panose="02020603050405020304" pitchFamily="18" charset="0"/>
                        </a:rPr>
                        <a:t>số</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tự</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động</a:t>
                      </a: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009307370"/>
                  </a:ext>
                </a:extLst>
              </a:tr>
              <a:tr h="370840">
                <a:tc>
                  <a:txBody>
                    <a:bodyPr/>
                    <a:lstStyle/>
                    <a:p>
                      <a:pPr algn="ctr" fontAlgn="ctr"/>
                      <a:r>
                        <a:rPr lang="vi-VN" sz="1600" b="0" i="0" u="none" strike="noStrike">
                          <a:solidFill>
                            <a:srgbClr val="000000"/>
                          </a:solidFill>
                          <a:effectLst/>
                          <a:latin typeface="Times New Roman" panose="02020603050405020304" pitchFamily="18" charset="0"/>
                          <a:cs typeface="Times New Roman" panose="02020603050405020304" pitchFamily="18" charset="0"/>
                        </a:rPr>
                        <a:t>5</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phần</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mềm</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giải</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pháp</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dịch</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vụ</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đảm</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bảo</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an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ninh</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an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toàn</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mạng</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bảo</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mật</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thông</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tin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tiên</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tiến</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14</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Phần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mềm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giải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pháp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dịch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vụ</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kiểm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thử</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phần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mềm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tự</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động</a:t>
                      </a: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096732960"/>
                  </a:ext>
                </a:extLst>
              </a:tr>
              <a:tr h="370840">
                <a:tc>
                  <a:txBody>
                    <a:bodyPr/>
                    <a:lstStyle/>
                    <a:p>
                      <a:pPr algn="ctr" fontAlgn="ctr"/>
                      <a:r>
                        <a:rPr lang="vi-VN" sz="1600" b="0" i="0" u="none" strike="noStrike">
                          <a:solidFill>
                            <a:srgbClr val="000000"/>
                          </a:solidFill>
                          <a:effectLst/>
                          <a:latin typeface="Times New Roman" panose="02020603050405020304" pitchFamily="18" charset="0"/>
                          <a:cs typeface="Times New Roman" panose="02020603050405020304" pitchFamily="18" charset="0"/>
                        </a:rPr>
                        <a:t>6</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Thẻ</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thông</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minh</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đầu</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đọc</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thẻ</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thông</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minh</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15</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nhỏ</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siêu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nhỏ</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trạm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phát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đầu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cuối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của</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bay;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thống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điều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khiển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bay</a:t>
                      </a:r>
                    </a:p>
                  </a:txBody>
                  <a:tcPr marL="9525" marR="9525" marT="9525" marB="0" anchor="ctr"/>
                </a:tc>
                <a:extLst>
                  <a:ext uri="{0D108BD9-81ED-4DB2-BD59-A6C34878D82A}">
                    <a16:rowId xmlns:a16="http://schemas.microsoft.com/office/drawing/2014/main" val="3180922208"/>
                  </a:ext>
                </a:extLst>
              </a:tr>
              <a:tr h="370840">
                <a:tc>
                  <a:txBody>
                    <a:bodyPr/>
                    <a:lstStyle/>
                    <a:p>
                      <a:pPr algn="ctr" fontAlgn="ctr"/>
                      <a:r>
                        <a:rPr lang="vi-VN" sz="1600" b="0" i="0" u="none" strike="noStrike">
                          <a:solidFill>
                            <a:srgbClr val="000000"/>
                          </a:solidFill>
                          <a:effectLst/>
                          <a:latin typeface="Times New Roman" panose="02020603050405020304" pitchFamily="18" charset="0"/>
                          <a:cs typeface="Times New Roman" panose="02020603050405020304" pitchFamily="18" charset="0"/>
                        </a:rPr>
                        <a:t>7</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cs typeface="Times New Roman" panose="02020603050405020304" pitchFamily="18" charset="0"/>
                        </a:rPr>
                        <a:t> Thiết bị, phần mềm, giải pháp, dịch vụ thực tại ảo (Virtual reality), thực tại tăng cường (Augmented reality) và thực tại trộn (Mixed reality)</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16</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thống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định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toàn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cầu</a:t>
                      </a: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199633433"/>
                  </a:ext>
                </a:extLst>
              </a:tr>
              <a:tr h="370840">
                <a:tc>
                  <a:txBody>
                    <a:bodyPr/>
                    <a:lstStyle/>
                    <a:p>
                      <a:pPr algn="ctr" fontAlgn="ctr"/>
                      <a:r>
                        <a:rPr lang="vi-VN" sz="1600" b="0" i="0" u="none" strike="noStrike">
                          <a:solidFill>
                            <a:srgbClr val="000000"/>
                          </a:solidFill>
                          <a:effectLst/>
                          <a:latin typeface="Times New Roman" panose="02020603050405020304" pitchFamily="18" charset="0"/>
                          <a:cs typeface="Times New Roman" panose="02020603050405020304" pitchFamily="18" charset="0"/>
                        </a:rPr>
                        <a:t>8</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 Mô hình thông tin công trình (Building Information Model-BIM)</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17</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mô-đun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phần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mềm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mạng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sau</a:t>
                      </a:r>
                      <a:r>
                        <a:rPr lang="en-US" sz="1600" b="0" i="0" u="none" strike="noStrike" dirty="0">
                          <a:solidFill>
                            <a:srgbClr val="000000"/>
                          </a:solidFill>
                          <a:effectLst/>
                          <a:latin typeface="Times New Roman" panose="02020603050405020304" pitchFamily="18" charset="0"/>
                        </a:rPr>
                        <a:t> (4G, 5G, 6G, NG-PON, SDN/NFV, SD-RAN, SD-WAN, LPWAN, io-Link </a:t>
                      </a:r>
                      <a:r>
                        <a:rPr lang="en-US" sz="1600" b="0" i="0" u="none" strike="noStrike" dirty="0" err="1">
                          <a:solidFill>
                            <a:srgbClr val="000000"/>
                          </a:solidFill>
                          <a:effectLst/>
                          <a:latin typeface="Times New Roman" panose="02020603050405020304" pitchFamily="18" charset="0"/>
                        </a:rPr>
                        <a:t>wireless.Network</a:t>
                      </a:r>
                      <a:r>
                        <a:rPr lang="en-US" sz="1600" b="0" i="0" u="none" strike="noStrike" dirty="0">
                          <a:solidFill>
                            <a:srgbClr val="000000"/>
                          </a:solidFill>
                          <a:effectLst/>
                          <a:latin typeface="Times New Roman" panose="02020603050405020304" pitchFamily="18" charset="0"/>
                        </a:rPr>
                        <a:t> slicing, </a:t>
                      </a:r>
                      <a:r>
                        <a:rPr lang="en-US" sz="1600" b="0" i="0" u="none" strike="noStrike" dirty="0" err="1">
                          <a:solidFill>
                            <a:srgbClr val="000000"/>
                          </a:solidFill>
                          <a:effectLst/>
                          <a:latin typeface="Times New Roman" panose="02020603050405020304" pitchFamily="18" charset="0"/>
                        </a:rPr>
                        <a:t>mạng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truyền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tải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quang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mới</a:t>
                      </a:r>
                      <a:r>
                        <a:rPr lang="en-US" sz="1600" b="0" i="0" u="none" strike="noStrike" dirty="0">
                          <a:solidFill>
                            <a:srgbClr val="000000"/>
                          </a:solidFill>
                          <a:effectLst/>
                          <a:latin typeface="Times New Roman" panose="02020603050405020304" pitchFamily="18" charset="0"/>
                        </a:rPr>
                        <a:t>)</a:t>
                      </a:r>
                    </a:p>
                  </a:txBody>
                  <a:tcPr marL="9525" marR="9525" marT="9525" marB="0" anchor="ctr"/>
                </a:tc>
                <a:extLst>
                  <a:ext uri="{0D108BD9-81ED-4DB2-BD59-A6C34878D82A}">
                    <a16:rowId xmlns:a16="http://schemas.microsoft.com/office/drawing/2014/main" val="2352074915"/>
                  </a:ext>
                </a:extLst>
              </a:tr>
              <a:tr h="370840">
                <a:tc>
                  <a:txBody>
                    <a:bodyPr/>
                    <a:lstStyle/>
                    <a:p>
                      <a:pPr algn="ctr" fontAlgn="ctr"/>
                      <a:r>
                        <a:rPr lang="vi-VN" sz="1600" b="0" i="0" u="none" strike="noStrike">
                          <a:solidFill>
                            <a:srgbClr val="000000"/>
                          </a:solidFill>
                          <a:effectLst/>
                          <a:latin typeface="Times New Roman" panose="02020603050405020304" pitchFamily="18" charset="0"/>
                          <a:cs typeface="Times New Roman" panose="02020603050405020304" pitchFamily="18" charset="0"/>
                        </a:rPr>
                        <a:t>9</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cs typeface="Times New Roman" panose="02020603050405020304" pitchFamily="18" charset="0"/>
                        </a:rPr>
                        <a:t> Phần mềm xử lý, cơ sở dữ liệu thông tin Y-Sinh</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18</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phần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mềm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giải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pháp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vô</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tuyến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nhận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thức</a:t>
                      </a:r>
                      <a:r>
                        <a:rPr lang="en-US" sz="1600" b="0" i="0" u="none" strike="noStrike" dirty="0">
                          <a:solidFill>
                            <a:srgbClr val="000000"/>
                          </a:solidFill>
                          <a:effectLst/>
                          <a:latin typeface="Times New Roman" panose="02020603050405020304" pitchFamily="18" charset="0"/>
                        </a:rPr>
                        <a:t> (Cognitive radio)</a:t>
                      </a:r>
                    </a:p>
                  </a:txBody>
                  <a:tcPr marL="9525" marR="9525" marT="9525" marB="0" anchor="ctr"/>
                </a:tc>
                <a:extLst>
                  <a:ext uri="{0D108BD9-81ED-4DB2-BD59-A6C34878D82A}">
                    <a16:rowId xmlns:a16="http://schemas.microsoft.com/office/drawing/2014/main" val="244903127"/>
                  </a:ext>
                </a:extLst>
              </a:tr>
            </a:tbl>
          </a:graphicData>
        </a:graphic>
      </p:graphicFrame>
    </p:spTree>
    <p:extLst>
      <p:ext uri="{BB962C8B-B14F-4D97-AF65-F5344CB8AC3E}">
        <p14:creationId xmlns:p14="http://schemas.microsoft.com/office/powerpoint/2010/main" val="415674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9AFC8-3557-69C6-497E-415F26323E0C}"/>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9FC51966-F5DE-D1BD-951D-BBEFE1CD45DE}"/>
              </a:ext>
            </a:extLst>
          </p:cNvPr>
          <p:cNvSpPr txBox="1"/>
          <p:nvPr/>
        </p:nvSpPr>
        <p:spPr>
          <a:xfrm>
            <a:off x="392545" y="184727"/>
            <a:ext cx="11605491" cy="255839"/>
          </a:xfrm>
          <a:prstGeom prst="rect">
            <a:avLst/>
          </a:prstGeom>
          <a:noFill/>
        </p:spPr>
        <p:txBody>
          <a:bodyPr wrap="square">
            <a:spAutoFit/>
          </a:bodyPr>
          <a:lstStyle/>
          <a:p>
            <a:pPr algn="ctr">
              <a:lnSpc>
                <a:spcPts val="1170"/>
              </a:lnSpc>
              <a:spcBef>
                <a:spcPts val="600"/>
              </a:spcBef>
              <a:spcAft>
                <a:spcPts val="600"/>
              </a:spcAft>
            </a:pPr>
            <a:r>
              <a:rPr lang="en-US" sz="1600" b="1" i="0" u="none" strike="noStrike" dirty="0">
                <a:solidFill>
                  <a:srgbClr val="000000"/>
                </a:solidFill>
                <a:effectLst/>
                <a:latin typeface="Times New Roman" panose="02020603050405020304" pitchFamily="18" charset="0"/>
                <a:cs typeface="Times New Roman" panose="02020603050405020304" pitchFamily="18" charset="0"/>
              </a:rPr>
              <a:t>DANH MỤC 107 SẢN PHẨM CÔNG NGHỆ CAO ĐƯỢC KHUYẾN KHÍCH PHÁT TRIỂN</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8F8C0E85-7009-C2A3-4428-AA13A1BA7957}"/>
              </a:ext>
            </a:extLst>
          </p:cNvPr>
          <p:cNvSpPr/>
          <p:nvPr/>
        </p:nvSpPr>
        <p:spPr>
          <a:xfrm>
            <a:off x="10871200" y="350982"/>
            <a:ext cx="997527" cy="683491"/>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0A641F0E-DD67-37DB-5530-F2C6C114F8A5}"/>
              </a:ext>
            </a:extLst>
          </p:cNvPr>
          <p:cNvGraphicFramePr>
            <a:graphicFrameLocks noGrp="1"/>
          </p:cNvGraphicFramePr>
          <p:nvPr>
            <p:extLst>
              <p:ext uri="{D42A27DB-BD31-4B8C-83A1-F6EECF244321}">
                <p14:modId xmlns:p14="http://schemas.microsoft.com/office/powerpoint/2010/main" val="1213933698"/>
              </p:ext>
            </p:extLst>
          </p:nvPr>
        </p:nvGraphicFramePr>
        <p:xfrm>
          <a:off x="454891" y="440566"/>
          <a:ext cx="11282218" cy="6182995"/>
        </p:xfrm>
        <a:graphic>
          <a:graphicData uri="http://schemas.openxmlformats.org/drawingml/2006/table">
            <a:tbl>
              <a:tblPr firstRow="1" bandRow="1">
                <a:tableStyleId>{93296810-A885-4BE3-A3E7-6D5BEEA58F35}</a:tableStyleId>
              </a:tblPr>
              <a:tblGrid>
                <a:gridCol w="471055">
                  <a:extLst>
                    <a:ext uri="{9D8B030D-6E8A-4147-A177-3AD203B41FA5}">
                      <a16:colId xmlns:a16="http://schemas.microsoft.com/office/drawing/2014/main" val="368565789"/>
                    </a:ext>
                  </a:extLst>
                </a:gridCol>
                <a:gridCol w="4853708">
                  <a:extLst>
                    <a:ext uri="{9D8B030D-6E8A-4147-A177-3AD203B41FA5}">
                      <a16:colId xmlns:a16="http://schemas.microsoft.com/office/drawing/2014/main" val="424938127"/>
                    </a:ext>
                  </a:extLst>
                </a:gridCol>
                <a:gridCol w="508000">
                  <a:extLst>
                    <a:ext uri="{9D8B030D-6E8A-4147-A177-3AD203B41FA5}">
                      <a16:colId xmlns:a16="http://schemas.microsoft.com/office/drawing/2014/main" val="706179933"/>
                    </a:ext>
                  </a:extLst>
                </a:gridCol>
                <a:gridCol w="5449455">
                  <a:extLst>
                    <a:ext uri="{9D8B030D-6E8A-4147-A177-3AD203B41FA5}">
                      <a16:colId xmlns:a16="http://schemas.microsoft.com/office/drawing/2014/main" val="1767745671"/>
                    </a:ext>
                  </a:extLst>
                </a:gridCol>
              </a:tblGrid>
              <a:tr h="370840">
                <a:tc>
                  <a:txBody>
                    <a:bodyPr/>
                    <a:lstStyle/>
                    <a:p>
                      <a:pPr algn="ctr"/>
                      <a:r>
                        <a:rPr lang="en-US" sz="1600" dirty="0">
                          <a:latin typeface="Times New Roman" panose="02020603050405020304" pitchFamily="18" charset="0"/>
                          <a:cs typeface="Times New Roman" panose="02020603050405020304" pitchFamily="18" charset="0"/>
                        </a:rPr>
                        <a:t>TT</a:t>
                      </a:r>
                    </a:p>
                  </a:txBody>
                  <a:tcPr/>
                </a:tc>
                <a:tc>
                  <a:txBody>
                    <a:bodyPr/>
                    <a:lstStyle/>
                    <a:p>
                      <a:pPr algn="ctr"/>
                      <a:r>
                        <a:rPr lang="en-US" sz="1600" dirty="0" err="1">
                          <a:latin typeface="Times New Roman" panose="02020603050405020304" pitchFamily="18" charset="0"/>
                          <a:cs typeface="Times New Roman" panose="02020603050405020304" pitchFamily="18" charset="0"/>
                        </a:rPr>
                        <a:t>Tên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phẩm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r>
                        <a:rPr lang="en-US" sz="1600" dirty="0">
                          <a:latin typeface="Times New Roman" panose="02020603050405020304" pitchFamily="18" charset="0"/>
                          <a:cs typeface="Times New Roman" panose="02020603050405020304" pitchFamily="18" charset="0"/>
                        </a:rPr>
                        <a:t>TT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Times New Roman" panose="02020603050405020304" pitchFamily="18" charset="0"/>
                          <a:cs typeface="Times New Roman" panose="02020603050405020304" pitchFamily="18" charset="0"/>
                        </a:rPr>
                        <a:t>Tên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phẩm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45429976"/>
                  </a:ext>
                </a:extLst>
              </a:tr>
              <a:tr h="370840">
                <a:tc>
                  <a:txBody>
                    <a:bodyPr/>
                    <a:lstStyle/>
                    <a:p>
                      <a:pPr algn="ctr" fontAlgn="ctr"/>
                      <a:r>
                        <a:rPr lang="vi-VN" sz="1600" b="0" i="0" u="none" strike="noStrike" dirty="0">
                          <a:solidFill>
                            <a:srgbClr val="000000"/>
                          </a:solidFill>
                          <a:effectLst/>
                          <a:latin typeface="Times New Roman" panose="02020603050405020304" pitchFamily="18" charset="0"/>
                        </a:rPr>
                        <a:t>19</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Thiết bị, mô-đun, phần mềm mã hóa, giải mã tín hiệu thế hệ mới (H.265/HEVC, H.266/VVC); thiết bị đóng gói và truyền tín hiệu trên nền tảng Internet, qua mạng viễn thông thế hệ sau (4G, 5G, 6G); hệ thống, thiết bị truyền hình lai ghép (HbbTV), truyền hình tương tác)</a:t>
                      </a:r>
                    </a:p>
                  </a:txBody>
                  <a:tcPr marL="9525" marR="9525" marT="9525" marB="0" anchor="ctr"/>
                </a:tc>
                <a:tc>
                  <a:txBody>
                    <a:bodyPr/>
                    <a:lstStyle/>
                    <a:p>
                      <a:pPr algn="ctr" fontAlgn="ctr"/>
                      <a:r>
                        <a:rPr lang="vi-VN" sz="1600" b="0" i="0" u="none" strike="noStrike" dirty="0">
                          <a:solidFill>
                            <a:srgbClr val="000000"/>
                          </a:solidFill>
                          <a:effectLst/>
                          <a:latin typeface="Times New Roman" panose="02020603050405020304" pitchFamily="18" charset="0"/>
                        </a:rPr>
                        <a:t>29</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 Hệ thống mô phỏng buồng điều khiển cho thiết bị và phương tiện giao thông vận tải, mô phỏng nhà máy sản xuất (Plant simulation)</a:t>
                      </a:r>
                    </a:p>
                  </a:txBody>
                  <a:tcPr marL="9525" marR="9525" marT="9525" marB="0" anchor="ctr"/>
                </a:tc>
                <a:extLst>
                  <a:ext uri="{0D108BD9-81ED-4DB2-BD59-A6C34878D82A}">
                    <a16:rowId xmlns:a16="http://schemas.microsoft.com/office/drawing/2014/main" val="3568133982"/>
                  </a:ext>
                </a:extLst>
              </a:tr>
              <a:tr h="370840">
                <a:tc>
                  <a:txBody>
                    <a:bodyPr/>
                    <a:lstStyle/>
                    <a:p>
                      <a:pPr algn="ctr" fontAlgn="ctr"/>
                      <a:r>
                        <a:rPr lang="vi-VN" sz="1600" b="0" i="0" u="none" strike="noStrike">
                          <a:solidFill>
                            <a:srgbClr val="000000"/>
                          </a:solidFill>
                          <a:effectLst/>
                          <a:latin typeface="Times New Roman" panose="02020603050405020304" pitchFamily="18" charset="0"/>
                        </a:rPr>
                        <a:t>20</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Bản thiết kế vi mạch và lõi IP</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30</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 Thiết bị, giải pháp gia công phi truyền thống (Non-traditional Manufacturing-NTM) dùng siêu âm, tia lửa điện, hóa và điện hóa, plasma, tia nước áp suất cao, laser</a:t>
                      </a:r>
                    </a:p>
                  </a:txBody>
                  <a:tcPr marL="9525" marR="9525" marT="9525" marB="0" anchor="ctr"/>
                </a:tc>
                <a:extLst>
                  <a:ext uri="{0D108BD9-81ED-4DB2-BD59-A6C34878D82A}">
                    <a16:rowId xmlns:a16="http://schemas.microsoft.com/office/drawing/2014/main" val="1393330848"/>
                  </a:ext>
                </a:extLst>
              </a:tr>
              <a:tr h="370840">
                <a:tc>
                  <a:txBody>
                    <a:bodyPr/>
                    <a:lstStyle/>
                    <a:p>
                      <a:pPr algn="ctr" fontAlgn="ctr"/>
                      <a:r>
                        <a:rPr lang="vi-VN" sz="1600" b="0" i="0" u="none" strike="noStrike">
                          <a:solidFill>
                            <a:srgbClr val="000000"/>
                          </a:solidFill>
                          <a:effectLst/>
                          <a:latin typeface="Times New Roman" panose="02020603050405020304" pitchFamily="18" charset="0"/>
                        </a:rPr>
                        <a:t>21</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Linh kiện, vi mạch điện tử tích hợp (IC); sản phẩm, mạch điện tử linh hoạt (PE)</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31</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 Thiết bị, giải pháp xử lý bề mặt và hàn trong môi trường đặc biệt</a:t>
                      </a:r>
                    </a:p>
                  </a:txBody>
                  <a:tcPr marL="9525" marR="9525" marT="9525" marB="0" anchor="ctr"/>
                </a:tc>
                <a:extLst>
                  <a:ext uri="{0D108BD9-81ED-4DB2-BD59-A6C34878D82A}">
                    <a16:rowId xmlns:a16="http://schemas.microsoft.com/office/drawing/2014/main" val="265141029"/>
                  </a:ext>
                </a:extLst>
              </a:tr>
              <a:tr h="370840">
                <a:tc>
                  <a:txBody>
                    <a:bodyPr/>
                    <a:lstStyle/>
                    <a:p>
                      <a:pPr algn="ctr" fontAlgn="ctr"/>
                      <a:r>
                        <a:rPr lang="vi-VN" sz="1600" b="0" i="0" u="none" strike="noStrike">
                          <a:solidFill>
                            <a:srgbClr val="000000"/>
                          </a:solidFill>
                          <a:effectLst/>
                          <a:latin typeface="Times New Roman" panose="02020603050405020304" pitchFamily="18" charset="0"/>
                        </a:rPr>
                        <a:t>22</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Màn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hình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độ</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phân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giải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cao</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32</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Thiết bị, phần mềm, giải pháp in 3D tiên tiến</a:t>
                      </a:r>
                    </a:p>
                  </a:txBody>
                  <a:tcPr marL="9525" marR="9525" marT="9525" marB="0" anchor="ctr"/>
                </a:tc>
                <a:extLst>
                  <a:ext uri="{0D108BD9-81ED-4DB2-BD59-A6C34878D82A}">
                    <a16:rowId xmlns:a16="http://schemas.microsoft.com/office/drawing/2014/main" val="3009307370"/>
                  </a:ext>
                </a:extLst>
              </a:tr>
              <a:tr h="370840">
                <a:tc>
                  <a:txBody>
                    <a:bodyPr/>
                    <a:lstStyle/>
                    <a:p>
                      <a:pPr algn="ctr" fontAlgn="ctr"/>
                      <a:r>
                        <a:rPr lang="vi-VN" sz="1600" b="0" i="0" u="none" strike="noStrike">
                          <a:solidFill>
                            <a:srgbClr val="000000"/>
                          </a:solidFill>
                          <a:effectLst/>
                          <a:latin typeface="Times New Roman" panose="02020603050405020304" pitchFamily="18" charset="0"/>
                        </a:rPr>
                        <a:t>23</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tính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nhúng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chủ</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thống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tính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toán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hiệu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năng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cao</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33</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Hệ thống, thiết bị khoan thế hệ mới trong thăm dò dầu khí</a:t>
                      </a:r>
                    </a:p>
                  </a:txBody>
                  <a:tcPr marL="9525" marR="9525" marT="9525" marB="0" anchor="ctr"/>
                </a:tc>
                <a:extLst>
                  <a:ext uri="{0D108BD9-81ED-4DB2-BD59-A6C34878D82A}">
                    <a16:rowId xmlns:a16="http://schemas.microsoft.com/office/drawing/2014/main" val="2096732960"/>
                  </a:ext>
                </a:extLst>
              </a:tr>
              <a:tr h="370840">
                <a:tc>
                  <a:txBody>
                    <a:bodyPr/>
                    <a:lstStyle/>
                    <a:p>
                      <a:pPr algn="ctr" fontAlgn="ctr"/>
                      <a:r>
                        <a:rPr lang="vi-VN" sz="1600" b="0" i="0" u="none" strike="noStrike">
                          <a:solidFill>
                            <a:srgbClr val="000000"/>
                          </a:solidFill>
                          <a:effectLst/>
                          <a:latin typeface="Times New Roman" panose="02020603050405020304" pitchFamily="18" charset="0"/>
                        </a:rPr>
                        <a:t>24</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Hệ điều hành cho máy tính chuyên dụng, thiết bị di động thế hệ mới</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34</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Hệ thống phát điện dùng thủy triều, sóng biển, địa nhiệt</a:t>
                      </a:r>
                    </a:p>
                  </a:txBody>
                  <a:tcPr marL="9525" marR="9525" marT="9525" marB="0" anchor="ctr"/>
                </a:tc>
                <a:extLst>
                  <a:ext uri="{0D108BD9-81ED-4DB2-BD59-A6C34878D82A}">
                    <a16:rowId xmlns:a16="http://schemas.microsoft.com/office/drawing/2014/main" val="3180922208"/>
                  </a:ext>
                </a:extLst>
              </a:tr>
              <a:tr h="370840">
                <a:tc>
                  <a:txBody>
                    <a:bodyPr/>
                    <a:lstStyle/>
                    <a:p>
                      <a:pPr algn="ctr" fontAlgn="ctr"/>
                      <a:r>
                        <a:rPr lang="vi-VN" sz="1600" b="0" i="0" u="none" strike="noStrike">
                          <a:solidFill>
                            <a:srgbClr val="000000"/>
                          </a:solidFill>
                          <a:effectLst/>
                          <a:latin typeface="Times New Roman" panose="02020603050405020304" pitchFamily="18" charset="0"/>
                        </a:rPr>
                        <a:t>25</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đầu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cuối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mới</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35</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 Tấm quang điện (PV) hiệu suất cao và thân thiện môi trường</a:t>
                      </a:r>
                    </a:p>
                  </a:txBody>
                  <a:tcPr marL="9525" marR="9525" marT="9525" marB="0" anchor="ctr"/>
                </a:tc>
                <a:extLst>
                  <a:ext uri="{0D108BD9-81ED-4DB2-BD59-A6C34878D82A}">
                    <a16:rowId xmlns:a16="http://schemas.microsoft.com/office/drawing/2014/main" val="2199633433"/>
                  </a:ext>
                </a:extLst>
              </a:tr>
              <a:tr h="370840">
                <a:tc>
                  <a:txBody>
                    <a:bodyPr/>
                    <a:lstStyle/>
                    <a:p>
                      <a:pPr algn="ctr" fontAlgn="ctr"/>
                      <a:r>
                        <a:rPr lang="vi-VN" sz="1600" b="0" i="0" u="none" strike="noStrike">
                          <a:solidFill>
                            <a:srgbClr val="000000"/>
                          </a:solidFill>
                          <a:effectLst/>
                          <a:latin typeface="Times New Roman" panose="02020603050405020304" pitchFamily="18" charset="0"/>
                        </a:rPr>
                        <a:t>26</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Anten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anten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mạng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pha</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các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dải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băng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tần</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36</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 Hệ thống, thiết bị lưu giữ nhiên liệu khí mật độ năng lượng cao</a:t>
                      </a:r>
                    </a:p>
                  </a:txBody>
                  <a:tcPr marL="9525" marR="9525" marT="9525" marB="0" anchor="ctr"/>
                </a:tc>
                <a:extLst>
                  <a:ext uri="{0D108BD9-81ED-4DB2-BD59-A6C34878D82A}">
                    <a16:rowId xmlns:a16="http://schemas.microsoft.com/office/drawing/2014/main" val="2352074915"/>
                  </a:ext>
                </a:extLst>
              </a:tr>
              <a:tr h="370840">
                <a:tc>
                  <a:txBody>
                    <a:bodyPr/>
                    <a:lstStyle/>
                    <a:p>
                      <a:pPr algn="ctr" fontAlgn="ctr"/>
                      <a:r>
                        <a:rPr lang="vi-VN" sz="1600" b="0" i="0" u="none" strike="noStrike">
                          <a:solidFill>
                            <a:srgbClr val="000000"/>
                          </a:solidFill>
                          <a:effectLst/>
                          <a:latin typeface="Times New Roman" panose="02020603050405020304" pitchFamily="18" charset="0"/>
                        </a:rPr>
                        <a:t>27</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radar </a:t>
                      </a:r>
                      <a:r>
                        <a:rPr lang="en-US" sz="1600" b="0" i="0" u="none" strike="noStrike" dirty="0" err="1">
                          <a:solidFill>
                            <a:srgbClr val="000000"/>
                          </a:solidFill>
                          <a:effectLst/>
                          <a:latin typeface="Times New Roman" panose="02020603050405020304" pitchFamily="18" charset="0"/>
                        </a:rPr>
                        <a:t>xuyên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đất</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37</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 Hệ thống, thiết bị lưu trữ năng lượng tái tạo hiệu năng cao, dung lượng lớn</a:t>
                      </a:r>
                    </a:p>
                  </a:txBody>
                  <a:tcPr marL="9525" marR="9525" marT="9525" marB="0" anchor="ctr"/>
                </a:tc>
                <a:extLst>
                  <a:ext uri="{0D108BD9-81ED-4DB2-BD59-A6C34878D82A}">
                    <a16:rowId xmlns:a16="http://schemas.microsoft.com/office/drawing/2014/main" val="244903127"/>
                  </a:ext>
                </a:extLst>
              </a:tr>
              <a:tr h="370840">
                <a:tc>
                  <a:txBody>
                    <a:bodyPr/>
                    <a:lstStyle/>
                    <a:p>
                      <a:pPr algn="ctr" fontAlgn="ctr"/>
                      <a:r>
                        <a:rPr lang="vi-VN" sz="1600" b="0" i="0" u="none" strike="noStrike" dirty="0">
                          <a:solidFill>
                            <a:srgbClr val="000000"/>
                          </a:solidFill>
                          <a:effectLst/>
                          <a:latin typeface="Times New Roman" panose="02020603050405020304" pitchFamily="18" charset="0"/>
                        </a:rPr>
                        <a:t>28</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Thiết bị, phần mềm, giải pháp, nền tảng, dịch vụ cho chính quyền số, kinh tế số, xã hội số, chuyển đổi số trong các lĩnh vực ưu tiên</a:t>
                      </a:r>
                    </a:p>
                  </a:txBody>
                  <a:tcPr marL="9525" marR="9525" marT="9525" marB="0" anchor="ctr"/>
                </a:tc>
                <a:tc>
                  <a:txBody>
                    <a:bodyPr/>
                    <a:lstStyle/>
                    <a:p>
                      <a:pPr algn="ctr" fontAlgn="ctr"/>
                      <a:r>
                        <a:rPr lang="vi-VN" sz="1600" b="0" i="0" u="none" strike="noStrike" dirty="0">
                          <a:solidFill>
                            <a:srgbClr val="000000"/>
                          </a:solidFill>
                          <a:effectLst/>
                          <a:latin typeface="Times New Roman" panose="02020603050405020304" pitchFamily="18" charset="0"/>
                        </a:rPr>
                        <a:t>38</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Pin nhiên liệu (Fuel cells); pin, bộ pin Lithium hiệu năng cao, dung lượng lớn, tuổi thọ lớn, an toàn và thân thiện môi trường; bộ tích trữ điện năng dùng siêu tụ điện</a:t>
                      </a:r>
                    </a:p>
                  </a:txBody>
                  <a:tcPr marL="9525" marR="9525" marT="9525" marB="0" anchor="ctr"/>
                </a:tc>
                <a:extLst>
                  <a:ext uri="{0D108BD9-81ED-4DB2-BD59-A6C34878D82A}">
                    <a16:rowId xmlns:a16="http://schemas.microsoft.com/office/drawing/2014/main" val="3936474781"/>
                  </a:ext>
                </a:extLst>
              </a:tr>
            </a:tbl>
          </a:graphicData>
        </a:graphic>
      </p:graphicFrame>
    </p:spTree>
    <p:extLst>
      <p:ext uri="{BB962C8B-B14F-4D97-AF65-F5344CB8AC3E}">
        <p14:creationId xmlns:p14="http://schemas.microsoft.com/office/powerpoint/2010/main" val="34342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1324B-5A7F-63A4-0514-F0514B86F580}"/>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1662B60-3F2D-A512-4C9E-F0C05EC6B161}"/>
              </a:ext>
            </a:extLst>
          </p:cNvPr>
          <p:cNvSpPr txBox="1"/>
          <p:nvPr/>
        </p:nvSpPr>
        <p:spPr>
          <a:xfrm>
            <a:off x="392545" y="184727"/>
            <a:ext cx="11605491" cy="255839"/>
          </a:xfrm>
          <a:prstGeom prst="rect">
            <a:avLst/>
          </a:prstGeom>
          <a:noFill/>
        </p:spPr>
        <p:txBody>
          <a:bodyPr wrap="square">
            <a:spAutoFit/>
          </a:bodyPr>
          <a:lstStyle/>
          <a:p>
            <a:pPr algn="ctr">
              <a:lnSpc>
                <a:spcPts val="1170"/>
              </a:lnSpc>
              <a:spcBef>
                <a:spcPts val="600"/>
              </a:spcBef>
              <a:spcAft>
                <a:spcPts val="600"/>
              </a:spcAft>
            </a:pPr>
            <a:r>
              <a:rPr lang="en-US" sz="1600" b="1" i="0" u="none" strike="noStrike" dirty="0">
                <a:solidFill>
                  <a:srgbClr val="000000"/>
                </a:solidFill>
                <a:effectLst/>
                <a:latin typeface="Times New Roman" panose="02020603050405020304" pitchFamily="18" charset="0"/>
                <a:cs typeface="Times New Roman" panose="02020603050405020304" pitchFamily="18" charset="0"/>
              </a:rPr>
              <a:t>DANH MỤC 107 SẢN PHẨM CÔNG NGHỆ CAO ĐƯỢC KHUYẾN KHÍCH PHÁT TRIỂN</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D095CAD3-A9D3-8071-1C76-CF07DA3CD639}"/>
              </a:ext>
            </a:extLst>
          </p:cNvPr>
          <p:cNvSpPr/>
          <p:nvPr/>
        </p:nvSpPr>
        <p:spPr>
          <a:xfrm>
            <a:off x="10871200" y="350982"/>
            <a:ext cx="997527" cy="683491"/>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2916092F-811D-E3A0-3E40-E158488FBC3E}"/>
              </a:ext>
            </a:extLst>
          </p:cNvPr>
          <p:cNvGraphicFramePr>
            <a:graphicFrameLocks noGrp="1"/>
          </p:cNvGraphicFramePr>
          <p:nvPr>
            <p:extLst>
              <p:ext uri="{D42A27DB-BD31-4B8C-83A1-F6EECF244321}">
                <p14:modId xmlns:p14="http://schemas.microsoft.com/office/powerpoint/2010/main" val="56331141"/>
              </p:ext>
            </p:extLst>
          </p:nvPr>
        </p:nvGraphicFramePr>
        <p:xfrm>
          <a:off x="454891" y="440566"/>
          <a:ext cx="11282218" cy="6309360"/>
        </p:xfrm>
        <a:graphic>
          <a:graphicData uri="http://schemas.openxmlformats.org/drawingml/2006/table">
            <a:tbl>
              <a:tblPr firstRow="1" bandRow="1">
                <a:tableStyleId>{93296810-A885-4BE3-A3E7-6D5BEEA58F35}</a:tableStyleId>
              </a:tblPr>
              <a:tblGrid>
                <a:gridCol w="471055">
                  <a:extLst>
                    <a:ext uri="{9D8B030D-6E8A-4147-A177-3AD203B41FA5}">
                      <a16:colId xmlns:a16="http://schemas.microsoft.com/office/drawing/2014/main" val="368565789"/>
                    </a:ext>
                  </a:extLst>
                </a:gridCol>
                <a:gridCol w="5336309">
                  <a:extLst>
                    <a:ext uri="{9D8B030D-6E8A-4147-A177-3AD203B41FA5}">
                      <a16:colId xmlns:a16="http://schemas.microsoft.com/office/drawing/2014/main" val="424938127"/>
                    </a:ext>
                  </a:extLst>
                </a:gridCol>
                <a:gridCol w="498763">
                  <a:extLst>
                    <a:ext uri="{9D8B030D-6E8A-4147-A177-3AD203B41FA5}">
                      <a16:colId xmlns:a16="http://schemas.microsoft.com/office/drawing/2014/main" val="706179933"/>
                    </a:ext>
                  </a:extLst>
                </a:gridCol>
                <a:gridCol w="4976091">
                  <a:extLst>
                    <a:ext uri="{9D8B030D-6E8A-4147-A177-3AD203B41FA5}">
                      <a16:colId xmlns:a16="http://schemas.microsoft.com/office/drawing/2014/main" val="1767745671"/>
                    </a:ext>
                  </a:extLst>
                </a:gridCol>
              </a:tblGrid>
              <a:tr h="370840">
                <a:tc>
                  <a:txBody>
                    <a:bodyPr/>
                    <a:lstStyle/>
                    <a:p>
                      <a:pPr algn="ctr"/>
                      <a:r>
                        <a:rPr lang="en-US" sz="1600" dirty="0">
                          <a:latin typeface="Times New Roman" panose="02020603050405020304" pitchFamily="18" charset="0"/>
                          <a:cs typeface="Times New Roman" panose="02020603050405020304" pitchFamily="18" charset="0"/>
                        </a:rPr>
                        <a:t>TT</a:t>
                      </a:r>
                    </a:p>
                  </a:txBody>
                  <a:tcPr/>
                </a:tc>
                <a:tc>
                  <a:txBody>
                    <a:bodyPr/>
                    <a:lstStyle/>
                    <a:p>
                      <a:pPr algn="ctr"/>
                      <a:r>
                        <a:rPr lang="en-US" sz="1600" dirty="0" err="1">
                          <a:latin typeface="Times New Roman" panose="02020603050405020304" pitchFamily="18" charset="0"/>
                          <a:cs typeface="Times New Roman" panose="02020603050405020304" pitchFamily="18" charset="0"/>
                        </a:rPr>
                        <a:t>Tên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phẩm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r>
                        <a:rPr lang="en-US" sz="1600" dirty="0">
                          <a:latin typeface="Times New Roman" panose="02020603050405020304" pitchFamily="18" charset="0"/>
                          <a:cs typeface="Times New Roman" panose="02020603050405020304" pitchFamily="18" charset="0"/>
                        </a:rPr>
                        <a:t>TT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Times New Roman" panose="02020603050405020304" pitchFamily="18" charset="0"/>
                          <a:cs typeface="Times New Roman" panose="02020603050405020304" pitchFamily="18" charset="0"/>
                        </a:rPr>
                        <a:t>Tên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phẩm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45429976"/>
                  </a:ext>
                </a:extLst>
              </a:tr>
              <a:tr h="370840">
                <a:tc>
                  <a:txBody>
                    <a:bodyPr/>
                    <a:lstStyle/>
                    <a:p>
                      <a:pPr algn="ctr" fontAlgn="ctr"/>
                      <a:r>
                        <a:rPr lang="vi-VN" sz="1600" b="0" i="0" u="none" strike="noStrike" dirty="0">
                          <a:solidFill>
                            <a:srgbClr val="000000"/>
                          </a:solidFill>
                          <a:effectLst/>
                          <a:latin typeface="Times New Roman" panose="02020603050405020304" pitchFamily="18" charset="0"/>
                        </a:rPr>
                        <a:t>39</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Chất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phân</a:t>
                      </a:r>
                      <a:r>
                        <a:rPr lang="en-US" sz="1600" b="0" i="0" u="none" strike="noStrike" dirty="0">
                          <a:solidFill>
                            <a:srgbClr val="000000"/>
                          </a:solidFill>
                          <a:effectLst/>
                          <a:latin typeface="Times New Roman" panose="02020603050405020304" pitchFamily="18" charset="0"/>
                        </a:rPr>
                        <a:t> (Electrolyte)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màng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phân</a:t>
                      </a:r>
                      <a:r>
                        <a:rPr lang="en-US" sz="1600" b="0" i="0" u="none" strike="noStrike" dirty="0">
                          <a:solidFill>
                            <a:srgbClr val="000000"/>
                          </a:solidFill>
                          <a:effectLst/>
                          <a:latin typeface="Times New Roman" panose="02020603050405020304" pitchFamily="18" charset="0"/>
                        </a:rPr>
                        <a:t> (Membrane) </a:t>
                      </a:r>
                      <a:r>
                        <a:rPr lang="en-US" sz="1600" b="0" i="0" u="none" strike="noStrike" dirty="0" err="1">
                          <a:solidFill>
                            <a:srgbClr val="000000"/>
                          </a:solidFill>
                          <a:effectLst/>
                          <a:latin typeface="Times New Roman" panose="02020603050405020304" pitchFamily="18" charset="0"/>
                        </a:rPr>
                        <a:t>tiên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tiến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cho</a:t>
                      </a:r>
                      <a:r>
                        <a:rPr lang="en-US" sz="1600" b="0" i="0" u="none" strike="noStrike" dirty="0">
                          <a:solidFill>
                            <a:srgbClr val="000000"/>
                          </a:solidFill>
                          <a:effectLst/>
                          <a:latin typeface="Times New Roman" panose="02020603050405020304" pitchFamily="18" charset="0"/>
                        </a:rPr>
                        <a:t> pin </a:t>
                      </a:r>
                      <a:r>
                        <a:rPr lang="en-US" sz="1600" b="0" i="0" u="none" strike="noStrike" dirty="0" err="1">
                          <a:solidFill>
                            <a:srgbClr val="000000"/>
                          </a:solidFill>
                          <a:effectLst/>
                          <a:latin typeface="Times New Roman" panose="02020603050405020304" pitchFamily="18" charset="0"/>
                        </a:rPr>
                        <a:t>nhiên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liệu</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dirty="0">
                          <a:solidFill>
                            <a:srgbClr val="000000"/>
                          </a:solidFill>
                          <a:effectLst/>
                          <a:latin typeface="Times New Roman" panose="02020603050405020304" pitchFamily="18" charset="0"/>
                        </a:rPr>
                        <a:t>49</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Hệ thống, máy công cụ, thiết bị điều khiển số (CNC) độ chính xác cao thế hệ mới</a:t>
                      </a:r>
                    </a:p>
                  </a:txBody>
                  <a:tcPr marL="9525" marR="9525" marT="9525" marB="0" anchor="ctr"/>
                </a:tc>
                <a:extLst>
                  <a:ext uri="{0D108BD9-81ED-4DB2-BD59-A6C34878D82A}">
                    <a16:rowId xmlns:a16="http://schemas.microsoft.com/office/drawing/2014/main" val="3568133982"/>
                  </a:ext>
                </a:extLst>
              </a:tr>
              <a:tr h="370840">
                <a:tc>
                  <a:txBody>
                    <a:bodyPr/>
                    <a:lstStyle/>
                    <a:p>
                      <a:pPr algn="ctr" fontAlgn="ctr"/>
                      <a:r>
                        <a:rPr lang="vi-VN" sz="1600" b="0" i="0" u="none" strike="noStrike">
                          <a:solidFill>
                            <a:srgbClr val="000000"/>
                          </a:solidFill>
                          <a:effectLst/>
                          <a:latin typeface="Times New Roman" panose="02020603050405020304" pitchFamily="18" charset="0"/>
                        </a:rPr>
                        <a:t>40</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Hệ thống điều khiển tối ưu, kết cấu và cơ chế cung cấp nhiên liệu, oxy và quản lý nhiệt hiệu quả cho pin nhiên liệu</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50</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 Khuôn mẫu tiên tiến (Advanced moulds) có tính năng kỹ thuật, độ chính xác và chất lượng cao</a:t>
                      </a:r>
                    </a:p>
                  </a:txBody>
                  <a:tcPr marL="9525" marR="9525" marT="9525" marB="0" anchor="ctr"/>
                </a:tc>
                <a:extLst>
                  <a:ext uri="{0D108BD9-81ED-4DB2-BD59-A6C34878D82A}">
                    <a16:rowId xmlns:a16="http://schemas.microsoft.com/office/drawing/2014/main" val="1393330848"/>
                  </a:ext>
                </a:extLst>
              </a:tr>
              <a:tr h="370840">
                <a:tc>
                  <a:txBody>
                    <a:bodyPr/>
                    <a:lstStyle/>
                    <a:p>
                      <a:pPr algn="ctr" fontAlgn="ctr"/>
                      <a:r>
                        <a:rPr lang="vi-VN" sz="1600" b="0" i="0" u="none" strike="noStrike">
                          <a:solidFill>
                            <a:srgbClr val="000000"/>
                          </a:solidFill>
                          <a:effectLst/>
                          <a:latin typeface="Times New Roman" panose="02020603050405020304" pitchFamily="18" charset="0"/>
                        </a:rPr>
                        <a:t>41</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dây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chuyền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thống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phần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mềm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giải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pháp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sản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xuất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hoạt</a:t>
                      </a:r>
                      <a:r>
                        <a:rPr lang="en-US" sz="1600" b="0" i="0" u="none" strike="noStrike" dirty="0">
                          <a:solidFill>
                            <a:srgbClr val="000000"/>
                          </a:solidFill>
                          <a:effectLst/>
                          <a:latin typeface="Times New Roman" panose="02020603050405020304" pitchFamily="18" charset="0"/>
                        </a:rPr>
                        <a:t> (FMS), </a:t>
                      </a:r>
                      <a:r>
                        <a:rPr lang="en-US" sz="1600" b="0" i="0" u="none" strike="noStrike" dirty="0" err="1">
                          <a:solidFill>
                            <a:srgbClr val="000000"/>
                          </a:solidFill>
                          <a:effectLst/>
                          <a:latin typeface="Times New Roman" panose="02020603050405020304" pitchFamily="18" charset="0"/>
                        </a:rPr>
                        <a:t>sản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xuất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tích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hợp</a:t>
                      </a:r>
                      <a:r>
                        <a:rPr lang="en-US" sz="1600" b="0" i="0" u="none" strike="noStrike" dirty="0">
                          <a:solidFill>
                            <a:srgbClr val="000000"/>
                          </a:solidFill>
                          <a:effectLst/>
                          <a:latin typeface="Times New Roman" panose="02020603050405020304" pitchFamily="18" charset="0"/>
                        </a:rPr>
                        <a:t> (CIM)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sản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xuất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minh</a:t>
                      </a:r>
                      <a:r>
                        <a:rPr lang="en-US" sz="1600" b="0" i="0" u="none" strike="noStrike" dirty="0">
                          <a:solidFill>
                            <a:srgbClr val="000000"/>
                          </a:solidFill>
                          <a:effectLst/>
                          <a:latin typeface="Times New Roman" panose="02020603050405020304" pitchFamily="18" charset="0"/>
                        </a:rPr>
                        <a:t> (IMS)</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51</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Giàn khoan tự nâng, giàn khoan nửa nổi nửa chìm cho khai thác dầu khí và các kết cấu siêu trường, siêu trọng phục vụ ngành dầu khí; thiết bị nâng hạ, chuyên dụng tải trọng lớn</a:t>
                      </a:r>
                    </a:p>
                  </a:txBody>
                  <a:tcPr marL="9525" marR="9525" marT="9525" marB="0" anchor="ctr"/>
                </a:tc>
                <a:extLst>
                  <a:ext uri="{0D108BD9-81ED-4DB2-BD59-A6C34878D82A}">
                    <a16:rowId xmlns:a16="http://schemas.microsoft.com/office/drawing/2014/main" val="265141029"/>
                  </a:ext>
                </a:extLst>
              </a:tr>
              <a:tr h="370840">
                <a:tc>
                  <a:txBody>
                    <a:bodyPr/>
                    <a:lstStyle/>
                    <a:p>
                      <a:pPr algn="ctr" fontAlgn="ctr"/>
                      <a:r>
                        <a:rPr lang="vi-VN" sz="1600" b="0" i="0" u="none" strike="noStrike">
                          <a:solidFill>
                            <a:srgbClr val="000000"/>
                          </a:solidFill>
                          <a:effectLst/>
                          <a:latin typeface="Times New Roman" panose="02020603050405020304" pitchFamily="18" charset="0"/>
                        </a:rPr>
                        <a:t>42</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Thiết bị bảo vệ kỹ thuật số, thiết bị đảm bảo chất lượng điện năng trong hệ thống điện</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52</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Tàu thủy cỡ lớn, tàu thủy có tính năng phức tạp</a:t>
                      </a:r>
                    </a:p>
                  </a:txBody>
                  <a:tcPr marL="9525" marR="9525" marT="9525" marB="0" anchor="ctr"/>
                </a:tc>
                <a:extLst>
                  <a:ext uri="{0D108BD9-81ED-4DB2-BD59-A6C34878D82A}">
                    <a16:rowId xmlns:a16="http://schemas.microsoft.com/office/drawing/2014/main" val="3009307370"/>
                  </a:ext>
                </a:extLst>
              </a:tr>
              <a:tr h="370840">
                <a:tc>
                  <a:txBody>
                    <a:bodyPr/>
                    <a:lstStyle/>
                    <a:p>
                      <a:pPr algn="ctr" fontAlgn="ctr"/>
                      <a:r>
                        <a:rPr lang="vi-VN" sz="1600" b="0" i="0" u="none" strike="noStrike">
                          <a:solidFill>
                            <a:srgbClr val="000000"/>
                          </a:solidFill>
                          <a:effectLst/>
                          <a:latin typeface="Times New Roman" panose="02020603050405020304" pitchFamily="18" charset="0"/>
                        </a:rPr>
                        <a:t>43</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Thiết bị điều khiển, thiết bị biến đổi điện tử công suất hiệu suất cao dùng cho: trạm phát điện năng lượng tái tạo, truyền tải điện thông minh; công nghiệp hóa chất và tuyến quặng; phương tiện giao thông dùng điện; các hệ truyền động điện công nghiệp; các thiết bị điện tử dân dụng tiên tiến; y tế; xây dựng và nông nghiệp</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53</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thống</a:t>
                      </a:r>
                      <a:r>
                        <a:rPr lang="en-US" sz="1600" b="0" i="0" u="none" strike="noStrike" dirty="0">
                          <a:solidFill>
                            <a:srgbClr val="000000"/>
                          </a:solidFill>
                          <a:effectLst/>
                          <a:latin typeface="Times New Roman" panose="02020603050405020304" pitchFamily="18" charset="0"/>
                        </a:rPr>
                        <a:t> ray </a:t>
                      </a:r>
                      <a:r>
                        <a:rPr lang="en-US" sz="1600" b="0" i="0" u="none" strike="noStrike" dirty="0" err="1">
                          <a:solidFill>
                            <a:srgbClr val="000000"/>
                          </a:solidFill>
                          <a:effectLst/>
                          <a:latin typeface="Times New Roman" panose="02020603050405020304" pitchFamily="18" charset="0"/>
                        </a:rPr>
                        <a:t>dẫn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động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cho</a:t>
                      </a:r>
                      <a:r>
                        <a:rPr lang="en-US" sz="1600" b="0" i="0" u="none" strike="noStrike" dirty="0">
                          <a:solidFill>
                            <a:srgbClr val="000000"/>
                          </a:solidFill>
                          <a:effectLst/>
                          <a:latin typeface="Times New Roman" panose="02020603050405020304" pitchFamily="18" charset="0"/>
                        </a:rPr>
                        <a:t> thang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không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cáp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kéo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thang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không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cáp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kéo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dùng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trong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xây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dựng</a:t>
                      </a: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096732960"/>
                  </a:ext>
                </a:extLst>
              </a:tr>
              <a:tr h="370840">
                <a:tc>
                  <a:txBody>
                    <a:bodyPr/>
                    <a:lstStyle/>
                    <a:p>
                      <a:pPr algn="ctr" fontAlgn="ctr"/>
                      <a:r>
                        <a:rPr lang="vi-VN" sz="1600" b="0" i="0" u="none" strike="noStrike">
                          <a:solidFill>
                            <a:srgbClr val="000000"/>
                          </a:solidFill>
                          <a:effectLst/>
                          <a:latin typeface="Times New Roman" panose="02020603050405020304" pitchFamily="18" charset="0"/>
                        </a:rPr>
                        <a:t>44</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Thiết bị và trạm sạc không dây hiệu suất cao</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54</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canh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tác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chăm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sóc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hoạch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sau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hoạch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mới</a:t>
                      </a: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180922208"/>
                  </a:ext>
                </a:extLst>
              </a:tr>
              <a:tr h="370840">
                <a:tc>
                  <a:txBody>
                    <a:bodyPr/>
                    <a:lstStyle/>
                    <a:p>
                      <a:pPr algn="ctr" fontAlgn="ctr"/>
                      <a:r>
                        <a:rPr lang="vi-VN" sz="1600" b="0" i="0" u="none" strike="noStrike">
                          <a:solidFill>
                            <a:srgbClr val="000000"/>
                          </a:solidFill>
                          <a:effectLst/>
                          <a:latin typeface="Times New Roman" panose="02020603050405020304" pitchFamily="18" charset="0"/>
                        </a:rPr>
                        <a:t>45</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 Các cơ cấu chấp hành tiên tiến, bộ điều khiển, bộ giám sát và chẩn đoán tự động cho các hệ thống thiết bị đồng bộ trong các nhà máy</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55</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thống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biến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bảo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quản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thực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phẩm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có</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quy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mô</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nghiệp</a:t>
                      </a: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199633433"/>
                  </a:ext>
                </a:extLst>
              </a:tr>
              <a:tr h="370840">
                <a:tc>
                  <a:txBody>
                    <a:bodyPr/>
                    <a:lstStyle/>
                    <a:p>
                      <a:pPr algn="ctr" fontAlgn="ctr"/>
                      <a:r>
                        <a:rPr lang="vi-VN" sz="1600" b="0" i="0" u="none" strike="noStrike">
                          <a:solidFill>
                            <a:srgbClr val="000000"/>
                          </a:solidFill>
                          <a:effectLst/>
                          <a:latin typeface="Times New Roman" panose="02020603050405020304" pitchFamily="18" charset="0"/>
                        </a:rPr>
                        <a:t>46</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Máy điện hiệu năng cao: máy biến áp 500 kV trở lên, máy biến áp GIS (Gas Insulated Substation), máy biến áp kỹ thuật số</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56</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thống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giáo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dục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đào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tạo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minh</a:t>
                      </a: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352074915"/>
                  </a:ext>
                </a:extLst>
              </a:tr>
              <a:tr h="370840">
                <a:tc>
                  <a:txBody>
                    <a:bodyPr/>
                    <a:lstStyle/>
                    <a:p>
                      <a:pPr algn="ctr" fontAlgn="ctr"/>
                      <a:r>
                        <a:rPr lang="vi-VN" sz="1600" b="0" i="0" u="none" strike="noStrike">
                          <a:solidFill>
                            <a:srgbClr val="000000"/>
                          </a:solidFill>
                          <a:effectLst/>
                          <a:latin typeface="Times New Roman" panose="02020603050405020304" pitchFamily="18" charset="0"/>
                        </a:rPr>
                        <a:t>47</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Robot tiên tiến, hệ thống tích hợp robot tiên tiến</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57</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Trang thiết bị cho lưới điện thông minh</a:t>
                      </a:r>
                    </a:p>
                  </a:txBody>
                  <a:tcPr marL="9525" marR="9525" marT="9525" marB="0" anchor="ctr"/>
                </a:tc>
                <a:extLst>
                  <a:ext uri="{0D108BD9-81ED-4DB2-BD59-A6C34878D82A}">
                    <a16:rowId xmlns:a16="http://schemas.microsoft.com/office/drawing/2014/main" val="244903127"/>
                  </a:ext>
                </a:extLst>
              </a:tr>
              <a:tr h="370840">
                <a:tc>
                  <a:txBody>
                    <a:bodyPr/>
                    <a:lstStyle/>
                    <a:p>
                      <a:pPr algn="ctr" fontAlgn="ctr"/>
                      <a:r>
                        <a:rPr lang="vi-VN" sz="1600" b="0" i="0" u="none" strike="noStrike">
                          <a:solidFill>
                            <a:srgbClr val="000000"/>
                          </a:solidFill>
                          <a:effectLst/>
                          <a:latin typeface="Times New Roman" panose="02020603050405020304" pitchFamily="18" charset="0"/>
                        </a:rPr>
                        <a:t>48</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tự</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hành</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dirty="0">
                          <a:solidFill>
                            <a:srgbClr val="000000"/>
                          </a:solidFill>
                          <a:effectLst/>
                          <a:latin typeface="Times New Roman" panose="02020603050405020304" pitchFamily="18" charset="0"/>
                        </a:rPr>
                        <a:t>58</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Hệ thống quan trắc ô nhiễm môi trường tự động</a:t>
                      </a:r>
                    </a:p>
                  </a:txBody>
                  <a:tcPr marL="9525" marR="9525" marT="9525" marB="0" anchor="ctr"/>
                </a:tc>
                <a:extLst>
                  <a:ext uri="{0D108BD9-81ED-4DB2-BD59-A6C34878D82A}">
                    <a16:rowId xmlns:a16="http://schemas.microsoft.com/office/drawing/2014/main" val="3936474781"/>
                  </a:ext>
                </a:extLst>
              </a:tr>
            </a:tbl>
          </a:graphicData>
        </a:graphic>
      </p:graphicFrame>
    </p:spTree>
    <p:extLst>
      <p:ext uri="{BB962C8B-B14F-4D97-AF65-F5344CB8AC3E}">
        <p14:creationId xmlns:p14="http://schemas.microsoft.com/office/powerpoint/2010/main" val="184453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6D335-88DE-4B96-97C1-C65240B8B07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92A2A396-0A8F-A385-5729-95D89EC21AE7}"/>
              </a:ext>
            </a:extLst>
          </p:cNvPr>
          <p:cNvSpPr txBox="1"/>
          <p:nvPr/>
        </p:nvSpPr>
        <p:spPr>
          <a:xfrm>
            <a:off x="392545" y="184727"/>
            <a:ext cx="11605491" cy="255839"/>
          </a:xfrm>
          <a:prstGeom prst="rect">
            <a:avLst/>
          </a:prstGeom>
          <a:noFill/>
        </p:spPr>
        <p:txBody>
          <a:bodyPr wrap="square">
            <a:spAutoFit/>
          </a:bodyPr>
          <a:lstStyle/>
          <a:p>
            <a:pPr algn="ctr">
              <a:lnSpc>
                <a:spcPts val="1170"/>
              </a:lnSpc>
              <a:spcBef>
                <a:spcPts val="600"/>
              </a:spcBef>
              <a:spcAft>
                <a:spcPts val="600"/>
              </a:spcAft>
            </a:pPr>
            <a:r>
              <a:rPr lang="en-US" sz="1600" b="1" i="0" u="none" strike="noStrike" dirty="0">
                <a:solidFill>
                  <a:srgbClr val="000000"/>
                </a:solidFill>
                <a:effectLst/>
                <a:latin typeface="Times New Roman" panose="02020603050405020304" pitchFamily="18" charset="0"/>
                <a:cs typeface="Times New Roman" panose="02020603050405020304" pitchFamily="18" charset="0"/>
              </a:rPr>
              <a:t>DANH MỤC 107 SẢN PHẨM CÔNG NGHỆ CAO ĐƯỢC KHUYẾN KHÍCH PHÁT TRIỂN</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7291CC72-F760-8E90-AC6F-4D498B43D952}"/>
              </a:ext>
            </a:extLst>
          </p:cNvPr>
          <p:cNvSpPr/>
          <p:nvPr/>
        </p:nvSpPr>
        <p:spPr>
          <a:xfrm>
            <a:off x="10871200" y="350982"/>
            <a:ext cx="997527" cy="683491"/>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6F51D264-E06C-F870-ED16-E01469ADF11C}"/>
              </a:ext>
            </a:extLst>
          </p:cNvPr>
          <p:cNvGraphicFramePr>
            <a:graphicFrameLocks noGrp="1"/>
          </p:cNvGraphicFramePr>
          <p:nvPr>
            <p:extLst>
              <p:ext uri="{D42A27DB-BD31-4B8C-83A1-F6EECF244321}">
                <p14:modId xmlns:p14="http://schemas.microsoft.com/office/powerpoint/2010/main" val="571186719"/>
              </p:ext>
            </p:extLst>
          </p:nvPr>
        </p:nvGraphicFramePr>
        <p:xfrm>
          <a:off x="454891" y="440566"/>
          <a:ext cx="11282218" cy="6328410"/>
        </p:xfrm>
        <a:graphic>
          <a:graphicData uri="http://schemas.openxmlformats.org/drawingml/2006/table">
            <a:tbl>
              <a:tblPr firstRow="1" bandRow="1">
                <a:tableStyleId>{93296810-A885-4BE3-A3E7-6D5BEEA58F35}</a:tableStyleId>
              </a:tblPr>
              <a:tblGrid>
                <a:gridCol w="471055">
                  <a:extLst>
                    <a:ext uri="{9D8B030D-6E8A-4147-A177-3AD203B41FA5}">
                      <a16:colId xmlns:a16="http://schemas.microsoft.com/office/drawing/2014/main" val="368565789"/>
                    </a:ext>
                  </a:extLst>
                </a:gridCol>
                <a:gridCol w="4920672">
                  <a:extLst>
                    <a:ext uri="{9D8B030D-6E8A-4147-A177-3AD203B41FA5}">
                      <a16:colId xmlns:a16="http://schemas.microsoft.com/office/drawing/2014/main" val="424938127"/>
                    </a:ext>
                  </a:extLst>
                </a:gridCol>
                <a:gridCol w="563418">
                  <a:extLst>
                    <a:ext uri="{9D8B030D-6E8A-4147-A177-3AD203B41FA5}">
                      <a16:colId xmlns:a16="http://schemas.microsoft.com/office/drawing/2014/main" val="706179933"/>
                    </a:ext>
                  </a:extLst>
                </a:gridCol>
                <a:gridCol w="5327073">
                  <a:extLst>
                    <a:ext uri="{9D8B030D-6E8A-4147-A177-3AD203B41FA5}">
                      <a16:colId xmlns:a16="http://schemas.microsoft.com/office/drawing/2014/main" val="1767745671"/>
                    </a:ext>
                  </a:extLst>
                </a:gridCol>
              </a:tblGrid>
              <a:tr h="370840">
                <a:tc>
                  <a:txBody>
                    <a:bodyPr/>
                    <a:lstStyle/>
                    <a:p>
                      <a:pPr algn="ctr"/>
                      <a:r>
                        <a:rPr lang="en-US" sz="1600" dirty="0">
                          <a:latin typeface="Times New Roman" panose="02020603050405020304" pitchFamily="18" charset="0"/>
                          <a:cs typeface="Times New Roman" panose="02020603050405020304" pitchFamily="18" charset="0"/>
                        </a:rPr>
                        <a:t>TT</a:t>
                      </a:r>
                    </a:p>
                  </a:txBody>
                  <a:tcPr/>
                </a:tc>
                <a:tc>
                  <a:txBody>
                    <a:bodyPr/>
                    <a:lstStyle/>
                    <a:p>
                      <a:pPr algn="ctr"/>
                      <a:r>
                        <a:rPr lang="en-US" sz="1600" dirty="0" err="1">
                          <a:latin typeface="Times New Roman" panose="02020603050405020304" pitchFamily="18" charset="0"/>
                          <a:cs typeface="Times New Roman" panose="02020603050405020304" pitchFamily="18" charset="0"/>
                        </a:rPr>
                        <a:t>Tên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phẩm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r>
                        <a:rPr lang="en-US" sz="1600" dirty="0">
                          <a:latin typeface="Times New Roman" panose="02020603050405020304" pitchFamily="18" charset="0"/>
                          <a:cs typeface="Times New Roman" panose="02020603050405020304" pitchFamily="18" charset="0"/>
                        </a:rPr>
                        <a:t>TT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Times New Roman" panose="02020603050405020304" pitchFamily="18" charset="0"/>
                          <a:cs typeface="Times New Roman" panose="02020603050405020304" pitchFamily="18" charset="0"/>
                        </a:rPr>
                        <a:t>Tên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phẩm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45429976"/>
                  </a:ext>
                </a:extLst>
              </a:tr>
              <a:tr h="370840">
                <a:tc>
                  <a:txBody>
                    <a:bodyPr/>
                    <a:lstStyle/>
                    <a:p>
                      <a:pPr algn="ctr" fontAlgn="ctr"/>
                      <a:r>
                        <a:rPr lang="vi-VN" sz="1600" b="0" i="0" u="none" strike="noStrike" dirty="0">
                          <a:solidFill>
                            <a:srgbClr val="000000"/>
                          </a:solidFill>
                          <a:effectLst/>
                          <a:latin typeface="Times New Roman" panose="02020603050405020304" pitchFamily="18" charset="0"/>
                        </a:rPr>
                        <a:t>59</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do </a:t>
                      </a:r>
                      <a:r>
                        <a:rPr lang="en-US" sz="1600" b="0" i="0" u="none" strike="noStrike" dirty="0" err="1">
                          <a:solidFill>
                            <a:srgbClr val="000000"/>
                          </a:solidFill>
                          <a:effectLst/>
                          <a:latin typeface="Times New Roman" panose="02020603050405020304" pitchFamily="18" charset="0"/>
                        </a:rPr>
                        <a:t>theo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nguyên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lý</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không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tiếp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xúc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không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phá</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hủy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tán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xạ</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ánh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sáng</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dirty="0">
                          <a:solidFill>
                            <a:srgbClr val="000000"/>
                          </a:solidFill>
                          <a:effectLst/>
                          <a:latin typeface="Times New Roman" panose="02020603050405020304" pitchFamily="18" charset="0"/>
                        </a:rPr>
                        <a:t>71</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Sản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phẩm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giải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pháp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giải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trình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tự</a:t>
                      </a:r>
                      <a:r>
                        <a:rPr lang="en-US" sz="1600" b="0" i="0" u="none" strike="noStrike" dirty="0">
                          <a:solidFill>
                            <a:srgbClr val="000000"/>
                          </a:solidFill>
                          <a:effectLst/>
                          <a:latin typeface="Times New Roman" panose="02020603050405020304" pitchFamily="18" charset="0"/>
                        </a:rPr>
                        <a:t> gen </a:t>
                      </a:r>
                      <a:r>
                        <a:rPr lang="en-US" sz="1600" b="0" i="0" u="none" strike="noStrike" dirty="0" err="1">
                          <a:solidFill>
                            <a:srgbClr val="000000"/>
                          </a:solidFill>
                          <a:effectLst/>
                          <a:latin typeface="Times New Roman" panose="02020603050405020304" pitchFamily="18" charset="0"/>
                        </a:rPr>
                        <a:t>thế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mới</a:t>
                      </a: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568133982"/>
                  </a:ext>
                </a:extLst>
              </a:tr>
              <a:tr h="370840">
                <a:tc>
                  <a:txBody>
                    <a:bodyPr/>
                    <a:lstStyle/>
                    <a:p>
                      <a:pPr algn="ctr" fontAlgn="ctr"/>
                      <a:r>
                        <a:rPr lang="vi-VN" sz="1600" b="0" i="0" u="none" strike="noStrike">
                          <a:solidFill>
                            <a:srgbClr val="000000"/>
                          </a:solidFill>
                          <a:effectLst/>
                          <a:latin typeface="Times New Roman" panose="02020603050405020304" pitchFamily="18" charset="0"/>
                        </a:rPr>
                        <a:t>60</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LiDAR,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theo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nguyên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lý</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quán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tính</a:t>
                      </a:r>
                      <a:r>
                        <a:rPr lang="en-US" sz="1600" b="0" i="0" u="none" strike="noStrike" dirty="0">
                          <a:solidFill>
                            <a:srgbClr val="000000"/>
                          </a:solidFill>
                          <a:effectLst/>
                          <a:latin typeface="Times New Roman" panose="02020603050405020304" pitchFamily="18" charset="0"/>
                        </a:rPr>
                        <a:t> (INS), la </a:t>
                      </a:r>
                      <a:r>
                        <a:rPr lang="en-US" sz="1600" b="0" i="0" u="none" strike="noStrike" dirty="0" err="1">
                          <a:solidFill>
                            <a:srgbClr val="000000"/>
                          </a:solidFill>
                          <a:effectLst/>
                          <a:latin typeface="Times New Roman" panose="02020603050405020304" pitchFamily="18" charset="0"/>
                        </a:rPr>
                        <a:t>bàn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tử</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độ</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chính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xác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cao</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72</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 Tế bào, mô và các cơ quan thay thế được tạo ra từ tế bào gốc; điều trị bệnh bằng tế bào gốc và tế bào miễn dịch</a:t>
                      </a:r>
                    </a:p>
                  </a:txBody>
                  <a:tcPr marL="9525" marR="9525" marT="9525" marB="0" anchor="ctr"/>
                </a:tc>
                <a:extLst>
                  <a:ext uri="{0D108BD9-81ED-4DB2-BD59-A6C34878D82A}">
                    <a16:rowId xmlns:a16="http://schemas.microsoft.com/office/drawing/2014/main" val="1393330848"/>
                  </a:ext>
                </a:extLst>
              </a:tr>
              <a:tr h="370840">
                <a:tc>
                  <a:txBody>
                    <a:bodyPr/>
                    <a:lstStyle/>
                    <a:p>
                      <a:pPr algn="ctr" fontAlgn="ctr"/>
                      <a:r>
                        <a:rPr lang="vi-VN" sz="1600" b="0" i="0" u="none" strike="noStrike">
                          <a:solidFill>
                            <a:srgbClr val="000000"/>
                          </a:solidFill>
                          <a:effectLst/>
                          <a:latin typeface="Times New Roman" panose="02020603050405020304" pitchFamily="18" charset="0"/>
                        </a:rPr>
                        <a:t>61</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chiếu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biên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dạng</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73</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 Sản phẩm chất lượng cao được tạo ra với quy mô công nghiệp từ nhân, nuôi mô tế bào</a:t>
                      </a:r>
                    </a:p>
                  </a:txBody>
                  <a:tcPr marL="9525" marR="9525" marT="9525" marB="0" anchor="ctr"/>
                </a:tc>
                <a:extLst>
                  <a:ext uri="{0D108BD9-81ED-4DB2-BD59-A6C34878D82A}">
                    <a16:rowId xmlns:a16="http://schemas.microsoft.com/office/drawing/2014/main" val="265141029"/>
                  </a:ext>
                </a:extLst>
              </a:tr>
              <a:tr h="370840">
                <a:tc>
                  <a:txBody>
                    <a:bodyPr/>
                    <a:lstStyle/>
                    <a:p>
                      <a:pPr algn="ctr" fontAlgn="ctr"/>
                      <a:r>
                        <a:rPr lang="vi-VN" sz="1600" b="0" i="0" u="none" strike="noStrike">
                          <a:solidFill>
                            <a:srgbClr val="000000"/>
                          </a:solidFill>
                          <a:effectLst/>
                          <a:latin typeface="Times New Roman" panose="02020603050405020304" pitchFamily="18" charset="0"/>
                        </a:rPr>
                        <a:t>62</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sóng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phân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tích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phổ</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bức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xạ</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sử</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dụng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kỹ</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thuật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số</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74</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Hệ thống, thiết bị phân tích và chẩn đoán phân tử (Molecular analysis and diagnosis)</a:t>
                      </a:r>
                    </a:p>
                  </a:txBody>
                  <a:tcPr marL="9525" marR="9525" marT="9525" marB="0" anchor="ctr"/>
                </a:tc>
                <a:extLst>
                  <a:ext uri="{0D108BD9-81ED-4DB2-BD59-A6C34878D82A}">
                    <a16:rowId xmlns:a16="http://schemas.microsoft.com/office/drawing/2014/main" val="3009307370"/>
                  </a:ext>
                </a:extLst>
              </a:tr>
              <a:tr h="370840">
                <a:tc>
                  <a:txBody>
                    <a:bodyPr/>
                    <a:lstStyle/>
                    <a:p>
                      <a:pPr algn="ctr" fontAlgn="ctr"/>
                      <a:r>
                        <a:rPr lang="vi-VN" sz="1600" b="0" i="0" u="none" strike="noStrike">
                          <a:solidFill>
                            <a:srgbClr val="000000"/>
                          </a:solidFill>
                          <a:effectLst/>
                          <a:latin typeface="Times New Roman" panose="02020603050405020304" pitchFamily="18" charset="0"/>
                        </a:rPr>
                        <a:t>63</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Kính hiển vi quang học phức hợp</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75</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 Hoạt chất được liệu siêu sạch</a:t>
                      </a:r>
                    </a:p>
                  </a:txBody>
                  <a:tcPr marL="9525" marR="9525" marT="9525" marB="0" anchor="ctr"/>
                </a:tc>
                <a:extLst>
                  <a:ext uri="{0D108BD9-81ED-4DB2-BD59-A6C34878D82A}">
                    <a16:rowId xmlns:a16="http://schemas.microsoft.com/office/drawing/2014/main" val="2096732960"/>
                  </a:ext>
                </a:extLst>
              </a:tr>
              <a:tr h="370840">
                <a:tc>
                  <a:txBody>
                    <a:bodyPr/>
                    <a:lstStyle/>
                    <a:p>
                      <a:pPr algn="ctr" fontAlgn="ctr"/>
                      <a:r>
                        <a:rPr lang="vi-VN" sz="1600" b="0" i="0" u="none" strike="noStrike">
                          <a:solidFill>
                            <a:srgbClr val="000000"/>
                          </a:solidFill>
                          <a:effectLst/>
                          <a:latin typeface="Times New Roman" panose="02020603050405020304" pitchFamily="18" charset="0"/>
                        </a:rPr>
                        <a:t>64</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Thấu kính, lăng kính, kính áp tròng chất lượng cao</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76</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Viên đông khô, viên giải phóng có kiểm soát, viên nang ứng dụng lidose, thuốc tác dụng tại dịch</a:t>
                      </a:r>
                    </a:p>
                  </a:txBody>
                  <a:tcPr marL="9525" marR="9525" marT="9525" marB="0" anchor="ctr"/>
                </a:tc>
                <a:extLst>
                  <a:ext uri="{0D108BD9-81ED-4DB2-BD59-A6C34878D82A}">
                    <a16:rowId xmlns:a16="http://schemas.microsoft.com/office/drawing/2014/main" val="3180922208"/>
                  </a:ext>
                </a:extLst>
              </a:tr>
              <a:tr h="370840">
                <a:tc>
                  <a:txBody>
                    <a:bodyPr/>
                    <a:lstStyle/>
                    <a:p>
                      <a:pPr algn="ctr" fontAlgn="ctr"/>
                      <a:r>
                        <a:rPr lang="vi-VN" sz="1600" b="0" i="0" u="none" strike="noStrike">
                          <a:solidFill>
                            <a:srgbClr val="000000"/>
                          </a:solidFill>
                          <a:effectLst/>
                          <a:latin typeface="Times New Roman" panose="02020603050405020304" pitchFamily="18" charset="0"/>
                        </a:rPr>
                        <a:t>65</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Thiết bị tạo tia laser công suất lớn (trừ diode laser)</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77</a:t>
                      </a:r>
                    </a:p>
                  </a:txBody>
                  <a:tcPr marL="9525" marR="9525" marT="9525" marB="0" anchor="ctr"/>
                </a:tc>
                <a:tc>
                  <a:txBody>
                    <a:bodyPr/>
                    <a:lstStyle/>
                    <a:p>
                      <a:pPr algn="just" fontAlgn="ctr"/>
                      <a:r>
                        <a:rPr lang="vi-VN" sz="1600" b="0" i="0" u="none" strike="noStrike">
                          <a:solidFill>
                            <a:srgbClr val="000000"/>
                          </a:solidFill>
                          <a:effectLst/>
                          <a:latin typeface="Times New Roman" panose="02020603050405020304" pitchFamily="18" charset="0"/>
                        </a:rPr>
                        <a:t> Sản phẩm kháng thể đơn dòng, protein, enzyme tái tổ hợp</a:t>
                      </a:r>
                    </a:p>
                  </a:txBody>
                  <a:tcPr marL="9525" marR="9525" marT="9525" marB="0" anchor="ctr"/>
                </a:tc>
                <a:extLst>
                  <a:ext uri="{0D108BD9-81ED-4DB2-BD59-A6C34878D82A}">
                    <a16:rowId xmlns:a16="http://schemas.microsoft.com/office/drawing/2014/main" val="2199633433"/>
                  </a:ext>
                </a:extLst>
              </a:tr>
              <a:tr h="370840">
                <a:tc>
                  <a:txBody>
                    <a:bodyPr/>
                    <a:lstStyle/>
                    <a:p>
                      <a:pPr algn="ctr" fontAlgn="ctr"/>
                      <a:r>
                        <a:rPr lang="vi-VN" sz="1600" b="0" i="0" u="none" strike="noStrike">
                          <a:solidFill>
                            <a:srgbClr val="000000"/>
                          </a:solidFill>
                          <a:effectLst/>
                          <a:latin typeface="Times New Roman" panose="02020603050405020304" pitchFamily="18" charset="0"/>
                        </a:rPr>
                        <a:t>66</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Camera kỹ thuật số chuyên dụng, mô-đun camera thế hệ mới</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78</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Thiết bị, vật liệu kháng khuẩn, kháng virus sử dụng trong y tế</a:t>
                      </a:r>
                    </a:p>
                  </a:txBody>
                  <a:tcPr marL="9525" marR="9525" marT="9525" marB="0" anchor="ctr"/>
                </a:tc>
                <a:extLst>
                  <a:ext uri="{0D108BD9-81ED-4DB2-BD59-A6C34878D82A}">
                    <a16:rowId xmlns:a16="http://schemas.microsoft.com/office/drawing/2014/main" val="2352074915"/>
                  </a:ext>
                </a:extLst>
              </a:tr>
              <a:tr h="370840">
                <a:tc>
                  <a:txBody>
                    <a:bodyPr/>
                    <a:lstStyle/>
                    <a:p>
                      <a:pPr algn="ctr" fontAlgn="ctr"/>
                      <a:r>
                        <a:rPr lang="vi-VN" sz="1600" b="0" i="0" u="none" strike="noStrike">
                          <a:solidFill>
                            <a:srgbClr val="000000"/>
                          </a:solidFill>
                          <a:effectLst/>
                          <a:latin typeface="Times New Roman" panose="02020603050405020304" pitchFamily="18" charset="0"/>
                        </a:rPr>
                        <a:t>67</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Hệ thống, thiết bị thông minh phục vụ chẩn đoán, theo dõi, điều trị và chăm sóc sức khỏe con người</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79</a:t>
                      </a:r>
                    </a:p>
                  </a:txBody>
                  <a:tcPr marL="9525" marR="9525" marT="9525" marB="0" anchor="ctr"/>
                </a:tc>
                <a:tc>
                  <a:txBody>
                    <a:bodyPr/>
                    <a:lstStyle/>
                    <a:p>
                      <a:pPr algn="just" fontAlgn="ctr"/>
                      <a:r>
                        <a:rPr lang="en-US" sz="1600" b="0" i="0" u="none" strike="noStrike">
                          <a:solidFill>
                            <a:srgbClr val="000000"/>
                          </a:solidFill>
                          <a:effectLst/>
                          <a:latin typeface="Times New Roman" panose="02020603050405020304" pitchFamily="18" charset="0"/>
                        </a:rPr>
                        <a:t> Các loại vắc xin, sinh phẩm y tế, sinh phẩm chẩn đoán thế hệ mới</a:t>
                      </a:r>
                    </a:p>
                  </a:txBody>
                  <a:tcPr marL="9525" marR="9525" marT="9525" marB="0" anchor="ctr"/>
                </a:tc>
                <a:extLst>
                  <a:ext uri="{0D108BD9-81ED-4DB2-BD59-A6C34878D82A}">
                    <a16:rowId xmlns:a16="http://schemas.microsoft.com/office/drawing/2014/main" val="244903127"/>
                  </a:ext>
                </a:extLst>
              </a:tr>
              <a:tr h="370840">
                <a:tc>
                  <a:txBody>
                    <a:bodyPr/>
                    <a:lstStyle/>
                    <a:p>
                      <a:pPr algn="ctr" fontAlgn="ctr"/>
                      <a:r>
                        <a:rPr lang="vi-VN" sz="1600" b="0" i="0" u="none" strike="noStrike">
                          <a:solidFill>
                            <a:srgbClr val="000000"/>
                          </a:solidFill>
                          <a:effectLst/>
                          <a:latin typeface="Times New Roman" panose="02020603050405020304" pitchFamily="18" charset="0"/>
                        </a:rPr>
                        <a:t>68</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Hệ thống vi cơ điện tử (MEMS), hệ thống nano cơ điện tử (NEMS), cảm biến sinh học, cảm biến thông minh và hệ lab-on-a-chip (LOC)</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80</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Các </a:t>
                      </a:r>
                      <a:r>
                        <a:rPr lang="en-US" sz="1600" b="0" i="0" u="none" strike="noStrike" dirty="0" err="1">
                          <a:solidFill>
                            <a:srgbClr val="000000"/>
                          </a:solidFill>
                          <a:effectLst/>
                          <a:latin typeface="Times New Roman" panose="02020603050405020304" pitchFamily="18" charset="0"/>
                        </a:rPr>
                        <a:t>chế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phẩm</a:t>
                      </a:r>
                      <a:r>
                        <a:rPr lang="en-US" sz="1600" b="0" i="0" u="none" strike="noStrike" dirty="0">
                          <a:solidFill>
                            <a:srgbClr val="000000"/>
                          </a:solidFill>
                          <a:effectLst/>
                          <a:latin typeface="Times New Roman" panose="02020603050405020304" pitchFamily="18" charset="0"/>
                        </a:rPr>
                        <a:t> vi </a:t>
                      </a:r>
                      <a:r>
                        <a:rPr lang="en-US" sz="1600" b="0" i="0" u="none" strike="noStrike" dirty="0" err="1">
                          <a:solidFill>
                            <a:srgbClr val="000000"/>
                          </a:solidFill>
                          <a:effectLst/>
                          <a:latin typeface="Times New Roman" panose="02020603050405020304" pitchFamily="18" charset="0"/>
                        </a:rPr>
                        <a:t>sinh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đạt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tiêu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chuẩn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quốc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tế</a:t>
                      </a: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936474781"/>
                  </a:ext>
                </a:extLst>
              </a:tr>
              <a:tr h="370840">
                <a:tc>
                  <a:txBody>
                    <a:bodyPr/>
                    <a:lstStyle/>
                    <a:p>
                      <a:pPr algn="ctr" fontAlgn="ctr"/>
                      <a:r>
                        <a:rPr lang="vi-VN" sz="1600" b="0" i="0" u="none" strike="noStrike" dirty="0">
                          <a:solidFill>
                            <a:srgbClr val="000000"/>
                          </a:solidFill>
                          <a:effectLst/>
                          <a:latin typeface="Times New Roman" panose="02020603050405020304" pitchFamily="18" charset="0"/>
                        </a:rPr>
                        <a:t>69</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Các </a:t>
                      </a:r>
                      <a:r>
                        <a:rPr lang="en-US" sz="1600" b="0" i="0" u="none" strike="noStrike" dirty="0" err="1">
                          <a:solidFill>
                            <a:srgbClr val="000000"/>
                          </a:solidFill>
                          <a:effectLst/>
                          <a:latin typeface="Times New Roman" panose="02020603050405020304" pitchFamily="18" charset="0"/>
                        </a:rPr>
                        <a:t>chế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phẩm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nhiên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liệu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học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tiến</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dirty="0">
                          <a:solidFill>
                            <a:srgbClr val="000000"/>
                          </a:solidFill>
                          <a:effectLst/>
                          <a:latin typeface="Times New Roman" panose="02020603050405020304" pitchFamily="18" charset="0"/>
                        </a:rPr>
                        <a:t>81</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Các </a:t>
                      </a:r>
                      <a:r>
                        <a:rPr lang="en-US" sz="1600" b="0" i="0" u="none" strike="noStrike" dirty="0" err="1">
                          <a:solidFill>
                            <a:srgbClr val="000000"/>
                          </a:solidFill>
                          <a:effectLst/>
                          <a:latin typeface="Times New Roman" panose="02020603050405020304" pitchFamily="18" charset="0"/>
                        </a:rPr>
                        <a:t>loại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phân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bón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thuốc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bảo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thực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mới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đạt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tiêu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chuẩn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quốc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tế</a:t>
                      </a: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564370189"/>
                  </a:ext>
                </a:extLst>
              </a:tr>
              <a:tr h="370840">
                <a:tc>
                  <a:txBody>
                    <a:bodyPr/>
                    <a:lstStyle/>
                    <a:p>
                      <a:pPr algn="ctr" fontAlgn="ctr"/>
                      <a:r>
                        <a:rPr lang="vi-VN" sz="1600" b="0" i="0" u="none" strike="noStrike">
                          <a:solidFill>
                            <a:srgbClr val="000000"/>
                          </a:solidFill>
                          <a:effectLst/>
                          <a:latin typeface="Times New Roman" panose="02020603050405020304" pitchFamily="18" charset="0"/>
                        </a:rPr>
                        <a:t>70</a:t>
                      </a:r>
                    </a:p>
                  </a:txBody>
                  <a:tcPr marL="9525" marR="9525" marT="9525" marB="0" anchor="ctr"/>
                </a:tc>
                <a:tc>
                  <a:txBody>
                    <a:bodyPr/>
                    <a:lstStyle/>
                    <a:p>
                      <a:pPr algn="just"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nghiệp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nghiệp</a:t>
                      </a:r>
                      <a:r>
                        <a:rPr lang="en-US" sz="1600" b="0" i="0" u="none" strike="noStrike" dirty="0">
                          <a:solidFill>
                            <a:srgbClr val="000000"/>
                          </a:solidFill>
                          <a:effectLst/>
                          <a:latin typeface="Times New Roman" panose="02020603050405020304" pitchFamily="18" charset="0"/>
                        </a:rPr>
                        <a:t>, y </a:t>
                      </a:r>
                      <a:r>
                        <a:rPr lang="en-US" sz="1600" b="0" i="0" u="none" strike="noStrike" dirty="0" err="1">
                          <a:solidFill>
                            <a:srgbClr val="000000"/>
                          </a:solidFill>
                          <a:effectLst/>
                          <a:latin typeface="Times New Roman" panose="02020603050405020304" pitchFamily="18" charset="0"/>
                        </a:rPr>
                        <a:t>tế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sử</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dụng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hạt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nhân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bức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xạ</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dirty="0">
                          <a:solidFill>
                            <a:srgbClr val="000000"/>
                          </a:solidFill>
                          <a:effectLst/>
                          <a:latin typeface="Times New Roman" panose="02020603050405020304" pitchFamily="18" charset="0"/>
                        </a:rPr>
                        <a:t>82</a:t>
                      </a:r>
                    </a:p>
                  </a:txBody>
                  <a:tcPr marL="9525" marR="9525" marT="9525" marB="0" anchor="ctr"/>
                </a:tc>
                <a:tc>
                  <a:txBody>
                    <a:bodyPr/>
                    <a:lstStyle/>
                    <a:p>
                      <a:pPr algn="just" fontAlgn="ctr"/>
                      <a:r>
                        <a:rPr lang="vi-VN" sz="1600" b="0" i="0" u="none" strike="noStrike" dirty="0">
                          <a:solidFill>
                            <a:srgbClr val="000000"/>
                          </a:solidFill>
                          <a:effectLst/>
                          <a:latin typeface="Times New Roman" panose="02020603050405020304" pitchFamily="18" charset="0"/>
                        </a:rPr>
                        <a:t> Thuốc điều hòa sinh trưởng cho cây trồng, thuốc kích dục tố thủy sản thế hệ mới đạt tiêu chuẩn quốc tế</a:t>
                      </a:r>
                    </a:p>
                  </a:txBody>
                  <a:tcPr marL="9525" marR="9525" marT="9525" marB="0" anchor="ctr"/>
                </a:tc>
                <a:extLst>
                  <a:ext uri="{0D108BD9-81ED-4DB2-BD59-A6C34878D82A}">
                    <a16:rowId xmlns:a16="http://schemas.microsoft.com/office/drawing/2014/main" val="1181271444"/>
                  </a:ext>
                </a:extLst>
              </a:tr>
            </a:tbl>
          </a:graphicData>
        </a:graphic>
      </p:graphicFrame>
    </p:spTree>
    <p:extLst>
      <p:ext uri="{BB962C8B-B14F-4D97-AF65-F5344CB8AC3E}">
        <p14:creationId xmlns:p14="http://schemas.microsoft.com/office/powerpoint/2010/main" val="89677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631B9-4E85-F610-5B0D-A30908DB38E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193FFA40-F310-8BEC-06E2-39E395CCAE60}"/>
              </a:ext>
            </a:extLst>
          </p:cNvPr>
          <p:cNvSpPr txBox="1"/>
          <p:nvPr/>
        </p:nvSpPr>
        <p:spPr>
          <a:xfrm>
            <a:off x="323273" y="114770"/>
            <a:ext cx="11605491" cy="255839"/>
          </a:xfrm>
          <a:prstGeom prst="rect">
            <a:avLst/>
          </a:prstGeom>
          <a:noFill/>
        </p:spPr>
        <p:txBody>
          <a:bodyPr wrap="square">
            <a:spAutoFit/>
          </a:bodyPr>
          <a:lstStyle/>
          <a:p>
            <a:pPr algn="ctr">
              <a:lnSpc>
                <a:spcPts val="1170"/>
              </a:lnSpc>
              <a:spcBef>
                <a:spcPts val="600"/>
              </a:spcBef>
              <a:spcAft>
                <a:spcPts val="600"/>
              </a:spcAft>
            </a:pPr>
            <a:r>
              <a:rPr lang="en-US" sz="1600" b="1" i="0" u="none" strike="noStrike" dirty="0">
                <a:solidFill>
                  <a:srgbClr val="000000"/>
                </a:solidFill>
                <a:effectLst/>
                <a:latin typeface="Times New Roman" panose="02020603050405020304" pitchFamily="18" charset="0"/>
                <a:cs typeface="Times New Roman" panose="02020603050405020304" pitchFamily="18" charset="0"/>
              </a:rPr>
              <a:t>DANH MỤC 107 SẢN PHẨM CÔNG NGHỆ CAO ĐƯỢC KHUYẾN KHÍCH PHÁT TRIỂN</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0B8E6B0C-84B5-41FF-133F-563C4B2E3494}"/>
              </a:ext>
            </a:extLst>
          </p:cNvPr>
          <p:cNvSpPr/>
          <p:nvPr/>
        </p:nvSpPr>
        <p:spPr>
          <a:xfrm>
            <a:off x="10871200" y="350982"/>
            <a:ext cx="997527" cy="683491"/>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665BA962-7926-384C-15FE-E505389C7680}"/>
              </a:ext>
            </a:extLst>
          </p:cNvPr>
          <p:cNvGraphicFramePr>
            <a:graphicFrameLocks noGrp="1"/>
          </p:cNvGraphicFramePr>
          <p:nvPr>
            <p:extLst>
              <p:ext uri="{D42A27DB-BD31-4B8C-83A1-F6EECF244321}">
                <p14:modId xmlns:p14="http://schemas.microsoft.com/office/powerpoint/2010/main" val="2985002912"/>
              </p:ext>
            </p:extLst>
          </p:nvPr>
        </p:nvGraphicFramePr>
        <p:xfrm>
          <a:off x="120072" y="390237"/>
          <a:ext cx="11970328" cy="6329045"/>
        </p:xfrm>
        <a:graphic>
          <a:graphicData uri="http://schemas.openxmlformats.org/drawingml/2006/table">
            <a:tbl>
              <a:tblPr firstRow="1" bandRow="1">
                <a:tableStyleId>{93296810-A885-4BE3-A3E7-6D5BEEA58F35}</a:tableStyleId>
              </a:tblPr>
              <a:tblGrid>
                <a:gridCol w="503555">
                  <a:extLst>
                    <a:ext uri="{9D8B030D-6E8A-4147-A177-3AD203B41FA5}">
                      <a16:colId xmlns:a16="http://schemas.microsoft.com/office/drawing/2014/main" val="368565789"/>
                    </a:ext>
                  </a:extLst>
                </a:gridCol>
                <a:gridCol w="5315354">
                  <a:extLst>
                    <a:ext uri="{9D8B030D-6E8A-4147-A177-3AD203B41FA5}">
                      <a16:colId xmlns:a16="http://schemas.microsoft.com/office/drawing/2014/main" val="424938127"/>
                    </a:ext>
                  </a:extLst>
                </a:gridCol>
                <a:gridCol w="498764">
                  <a:extLst>
                    <a:ext uri="{9D8B030D-6E8A-4147-A177-3AD203B41FA5}">
                      <a16:colId xmlns:a16="http://schemas.microsoft.com/office/drawing/2014/main" val="706179933"/>
                    </a:ext>
                  </a:extLst>
                </a:gridCol>
                <a:gridCol w="5652655">
                  <a:extLst>
                    <a:ext uri="{9D8B030D-6E8A-4147-A177-3AD203B41FA5}">
                      <a16:colId xmlns:a16="http://schemas.microsoft.com/office/drawing/2014/main" val="1767745671"/>
                    </a:ext>
                  </a:extLst>
                </a:gridCol>
              </a:tblGrid>
              <a:tr h="370840">
                <a:tc>
                  <a:txBody>
                    <a:bodyPr/>
                    <a:lstStyle/>
                    <a:p>
                      <a:pPr algn="ctr"/>
                      <a:r>
                        <a:rPr lang="en-US" sz="1600" dirty="0">
                          <a:latin typeface="Times New Roman" panose="02020603050405020304" pitchFamily="18" charset="0"/>
                          <a:cs typeface="Times New Roman" panose="02020603050405020304" pitchFamily="18" charset="0"/>
                        </a:rPr>
                        <a:t>TT</a:t>
                      </a:r>
                    </a:p>
                  </a:txBody>
                  <a:tcPr/>
                </a:tc>
                <a:tc>
                  <a:txBody>
                    <a:bodyPr/>
                    <a:lstStyle/>
                    <a:p>
                      <a:pPr algn="ctr"/>
                      <a:r>
                        <a:rPr lang="en-US" sz="1600" dirty="0" err="1">
                          <a:latin typeface="Times New Roman" panose="02020603050405020304" pitchFamily="18" charset="0"/>
                          <a:cs typeface="Times New Roman" panose="02020603050405020304" pitchFamily="18" charset="0"/>
                        </a:rPr>
                        <a:t>Tên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phẩm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r>
                        <a:rPr lang="en-US" sz="1600" dirty="0">
                          <a:latin typeface="Times New Roman" panose="02020603050405020304" pitchFamily="18" charset="0"/>
                          <a:cs typeface="Times New Roman" panose="02020603050405020304" pitchFamily="18" charset="0"/>
                        </a:rPr>
                        <a:t>TT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Times New Roman" panose="02020603050405020304" pitchFamily="18" charset="0"/>
                          <a:cs typeface="Times New Roman" panose="02020603050405020304" pitchFamily="18" charset="0"/>
                        </a:rPr>
                        <a:t>Tên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phẩm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45429976"/>
                  </a:ext>
                </a:extLst>
              </a:tr>
              <a:tr h="370840">
                <a:tc>
                  <a:txBody>
                    <a:bodyPr/>
                    <a:lstStyle/>
                    <a:p>
                      <a:pPr algn="ctr" fontAlgn="ctr"/>
                      <a:r>
                        <a:rPr lang="vi-VN" sz="1600" b="0" i="0" u="none" strike="noStrike" dirty="0">
                          <a:solidFill>
                            <a:srgbClr val="000000"/>
                          </a:solidFill>
                          <a:effectLst/>
                          <a:latin typeface="Times New Roman" panose="02020603050405020304" pitchFamily="18" charset="0"/>
                        </a:rPr>
                        <a:t>83</a:t>
                      </a:r>
                    </a:p>
                  </a:txBody>
                  <a:tcPr marL="9525" marR="9525" marT="9525" marB="0" anchor="ctr"/>
                </a:tc>
                <a:tc>
                  <a:txBody>
                    <a:bodyPr/>
                    <a:lstStyle/>
                    <a:p>
                      <a:pPr algn="l" fontAlgn="ctr"/>
                      <a:r>
                        <a:rPr lang="en-US" sz="1600" b="0" i="0" u="none" strike="noStrike">
                          <a:solidFill>
                            <a:srgbClr val="000000"/>
                          </a:solidFill>
                          <a:effectLst/>
                          <a:latin typeface="Times New Roman" panose="02020603050405020304" pitchFamily="18" charset="0"/>
                        </a:rPr>
                        <a:t> Vật liệu có độ tinh khiết cao sản xuất bằng công nghệ chiết với quy mô công nghiệp</a:t>
                      </a:r>
                    </a:p>
                  </a:txBody>
                  <a:tcPr marL="9525" marR="9525" marT="9525" marB="0" anchor="ctr"/>
                </a:tc>
                <a:tc>
                  <a:txBody>
                    <a:bodyPr/>
                    <a:lstStyle/>
                    <a:p>
                      <a:pPr algn="ctr" fontAlgn="ctr"/>
                      <a:r>
                        <a:rPr lang="vi-VN" sz="1600" b="0" i="0" u="none" strike="noStrike" dirty="0">
                          <a:solidFill>
                            <a:srgbClr val="000000"/>
                          </a:solidFill>
                          <a:effectLst/>
                          <a:latin typeface="Times New Roman" panose="02020603050405020304" pitchFamily="18" charset="0"/>
                        </a:rPr>
                        <a:t>96</a:t>
                      </a:r>
                    </a:p>
                  </a:txBody>
                  <a:tcPr marL="9525" marR="9525" marT="9525" marB="0" anchor="ctr"/>
                </a:tc>
                <a:tc>
                  <a:txBody>
                    <a:bodyPr/>
                    <a:lstStyle/>
                    <a:p>
                      <a:pPr algn="l" fontAlgn="ctr"/>
                      <a:r>
                        <a:rPr lang="en-US" sz="1600" b="0" i="0" u="none" strike="noStrike">
                          <a:solidFill>
                            <a:srgbClr val="000000"/>
                          </a:solidFill>
                          <a:effectLst/>
                          <a:latin typeface="Times New Roman" panose="02020603050405020304" pitchFamily="18" charset="0"/>
                        </a:rPr>
                        <a:t> Vật liệu tự phục hồi (Self healing materials)</a:t>
                      </a:r>
                    </a:p>
                  </a:txBody>
                  <a:tcPr marL="9525" marR="9525" marT="9525" marB="0" anchor="ctr"/>
                </a:tc>
                <a:extLst>
                  <a:ext uri="{0D108BD9-81ED-4DB2-BD59-A6C34878D82A}">
                    <a16:rowId xmlns:a16="http://schemas.microsoft.com/office/drawing/2014/main" val="3568133982"/>
                  </a:ext>
                </a:extLst>
              </a:tr>
              <a:tr h="370840">
                <a:tc>
                  <a:txBody>
                    <a:bodyPr/>
                    <a:lstStyle/>
                    <a:p>
                      <a:pPr algn="ctr" fontAlgn="ctr"/>
                      <a:r>
                        <a:rPr lang="vi-VN" sz="1600" b="0" i="0" u="none" strike="noStrike">
                          <a:solidFill>
                            <a:srgbClr val="000000"/>
                          </a:solidFill>
                          <a:effectLst/>
                          <a:latin typeface="Times New Roman" panose="02020603050405020304" pitchFamily="18" charset="0"/>
                        </a:rPr>
                        <a:t>84</a:t>
                      </a:r>
                    </a:p>
                  </a:txBody>
                  <a:tcPr marL="9525" marR="9525" marT="9525" marB="0" anchor="ctr"/>
                </a:tc>
                <a:tc>
                  <a:txBody>
                    <a:bodyPr/>
                    <a:lstStyle/>
                    <a:p>
                      <a:pPr algn="l" fontAlgn="ctr"/>
                      <a:r>
                        <a:rPr lang="en-US" sz="1600" b="0" i="0" u="none" strike="noStrike">
                          <a:solidFill>
                            <a:srgbClr val="000000"/>
                          </a:solidFill>
                          <a:effectLst/>
                          <a:latin typeface="Times New Roman" panose="02020603050405020304" pitchFamily="18" charset="0"/>
                        </a:rPr>
                        <a:t> Vật liệu polyme tái chế (Upcycling polymers)</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97</a:t>
                      </a:r>
                    </a:p>
                  </a:txBody>
                  <a:tcPr marL="9525" marR="9525" marT="9525" marB="0" anchor="ctr"/>
                </a:tc>
                <a:tc>
                  <a:txBody>
                    <a:bodyPr/>
                    <a:lstStyle/>
                    <a:p>
                      <a:pPr algn="l" fontAlgn="ctr"/>
                      <a:r>
                        <a:rPr lang="en-US" sz="1600" b="0" i="0" u="none" strike="noStrike">
                          <a:solidFill>
                            <a:srgbClr val="000000"/>
                          </a:solidFill>
                          <a:effectLst/>
                          <a:latin typeface="Times New Roman" panose="02020603050405020304" pitchFamily="18" charset="0"/>
                        </a:rPr>
                        <a:t> Vật liệu từ tiên tiến</a:t>
                      </a:r>
                    </a:p>
                  </a:txBody>
                  <a:tcPr marL="9525" marR="9525" marT="9525" marB="0" anchor="ctr"/>
                </a:tc>
                <a:extLst>
                  <a:ext uri="{0D108BD9-81ED-4DB2-BD59-A6C34878D82A}">
                    <a16:rowId xmlns:a16="http://schemas.microsoft.com/office/drawing/2014/main" val="1393330848"/>
                  </a:ext>
                </a:extLst>
              </a:tr>
              <a:tr h="370840">
                <a:tc>
                  <a:txBody>
                    <a:bodyPr/>
                    <a:lstStyle/>
                    <a:p>
                      <a:pPr algn="ctr" fontAlgn="ctr"/>
                      <a:r>
                        <a:rPr lang="vi-VN" sz="1600" b="0" i="0" u="none" strike="noStrike">
                          <a:solidFill>
                            <a:srgbClr val="000000"/>
                          </a:solidFill>
                          <a:effectLst/>
                          <a:latin typeface="Times New Roman" panose="02020603050405020304" pitchFamily="18" charset="0"/>
                        </a:rPr>
                        <a:t>85</a:t>
                      </a:r>
                    </a:p>
                  </a:txBody>
                  <a:tcPr marL="9525" marR="9525" marT="9525" marB="0" anchor="ctr"/>
                </a:tc>
                <a:tc>
                  <a:txBody>
                    <a:bodyPr/>
                    <a:lstStyle/>
                    <a:p>
                      <a:pPr algn="l"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liệu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xúc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tác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hấp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thụ</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98</a:t>
                      </a:r>
                    </a:p>
                  </a:txBody>
                  <a:tcPr marL="9525" marR="9525" marT="9525" marB="0" anchor="ctr"/>
                </a:tc>
                <a:tc>
                  <a:txBody>
                    <a:bodyPr/>
                    <a:lstStyle/>
                    <a:p>
                      <a:pPr algn="l" fontAlgn="ctr"/>
                      <a:r>
                        <a:rPr lang="vi-VN" sz="1600" b="0" i="0" u="none" strike="noStrike">
                          <a:solidFill>
                            <a:srgbClr val="000000"/>
                          </a:solidFill>
                          <a:effectLst/>
                          <a:latin typeface="Times New Roman" panose="02020603050405020304" pitchFamily="18" charset="0"/>
                        </a:rPr>
                        <a:t> Vật liệu in 3D tiên tiến, thân thiện với môi trường</a:t>
                      </a:r>
                    </a:p>
                  </a:txBody>
                  <a:tcPr marL="9525" marR="9525" marT="9525" marB="0" anchor="ctr"/>
                </a:tc>
                <a:extLst>
                  <a:ext uri="{0D108BD9-81ED-4DB2-BD59-A6C34878D82A}">
                    <a16:rowId xmlns:a16="http://schemas.microsoft.com/office/drawing/2014/main" val="265141029"/>
                  </a:ext>
                </a:extLst>
              </a:tr>
              <a:tr h="370840">
                <a:tc>
                  <a:txBody>
                    <a:bodyPr/>
                    <a:lstStyle/>
                    <a:p>
                      <a:pPr algn="ctr" fontAlgn="ctr"/>
                      <a:r>
                        <a:rPr lang="vi-VN" sz="1600" b="0" i="0" u="none" strike="noStrike">
                          <a:solidFill>
                            <a:srgbClr val="000000"/>
                          </a:solidFill>
                          <a:effectLst/>
                          <a:latin typeface="Times New Roman" panose="02020603050405020304" pitchFamily="18" charset="0"/>
                        </a:rPr>
                        <a:t>86</a:t>
                      </a:r>
                    </a:p>
                  </a:txBody>
                  <a:tcPr marL="9525" marR="9525" marT="9525" marB="0" anchor="ctr"/>
                </a:tc>
                <a:tc>
                  <a:txBody>
                    <a:bodyPr/>
                    <a:lstStyle/>
                    <a:p>
                      <a:pPr algn="l" fontAlgn="ctr"/>
                      <a:r>
                        <a:rPr lang="vi-VN" sz="1600" b="0" i="0" u="none" strike="noStrike" dirty="0">
                          <a:solidFill>
                            <a:srgbClr val="000000"/>
                          </a:solidFill>
                          <a:effectLst/>
                          <a:latin typeface="Times New Roman" panose="02020603050405020304" pitchFamily="18" charset="0"/>
                        </a:rPr>
                        <a:t> Sản phẩm màng mỏng bằng công nghệ lắng đọng vật lý từ pha hơi (PVD) và lắng đọng hóa học từ pha hơi (CVD)</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99</a:t>
                      </a:r>
                    </a:p>
                  </a:txBody>
                  <a:tcPr marL="9525" marR="9525" marT="9525" marB="0" anchor="ctr"/>
                </a:tc>
                <a:tc>
                  <a:txBody>
                    <a:bodyPr/>
                    <a:lstStyle/>
                    <a:p>
                      <a:pPr algn="l" fontAlgn="ctr"/>
                      <a:r>
                        <a:rPr lang="vi-VN" sz="1600" b="0" i="0" u="none" strike="noStrike">
                          <a:solidFill>
                            <a:srgbClr val="000000"/>
                          </a:solidFill>
                          <a:effectLst/>
                          <a:latin typeface="Times New Roman" panose="02020603050405020304" pitchFamily="18" charset="0"/>
                        </a:rPr>
                        <a:t> Vật liệu siêu dẻo, siêu bền, siêu nhẹ có nguồn gốc thân thiện với môi trường hoặc sử dụng trong môi trường khắc nghiệt</a:t>
                      </a:r>
                    </a:p>
                  </a:txBody>
                  <a:tcPr marL="9525" marR="9525" marT="9525" marB="0" anchor="ctr"/>
                </a:tc>
                <a:extLst>
                  <a:ext uri="{0D108BD9-81ED-4DB2-BD59-A6C34878D82A}">
                    <a16:rowId xmlns:a16="http://schemas.microsoft.com/office/drawing/2014/main" val="3009307370"/>
                  </a:ext>
                </a:extLst>
              </a:tr>
              <a:tr h="370840">
                <a:tc>
                  <a:txBody>
                    <a:bodyPr/>
                    <a:lstStyle/>
                    <a:p>
                      <a:pPr algn="ctr" fontAlgn="ctr"/>
                      <a:r>
                        <a:rPr lang="vi-VN" sz="1600" b="0" i="0" u="none" strike="noStrike">
                          <a:solidFill>
                            <a:srgbClr val="000000"/>
                          </a:solidFill>
                          <a:effectLst/>
                          <a:latin typeface="Times New Roman" panose="02020603050405020304" pitchFamily="18" charset="0"/>
                        </a:rPr>
                        <a:t>87</a:t>
                      </a:r>
                    </a:p>
                  </a:txBody>
                  <a:tcPr marL="9525" marR="9525" marT="9525" marB="0" anchor="ctr"/>
                </a:tc>
                <a:tc>
                  <a:txBody>
                    <a:bodyPr/>
                    <a:lstStyle/>
                    <a:p>
                      <a:pPr algn="l" fontAlgn="ctr"/>
                      <a:r>
                        <a:rPr lang="en-US" sz="1600" b="0" i="0" u="none" strike="noStrike">
                          <a:solidFill>
                            <a:srgbClr val="000000"/>
                          </a:solidFill>
                          <a:effectLst/>
                          <a:latin typeface="Times New Roman" panose="02020603050405020304" pitchFamily="18" charset="0"/>
                        </a:rPr>
                        <a:t> Vật liệu nano cao cấp, màng phủ nano</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100</a:t>
                      </a:r>
                    </a:p>
                  </a:txBody>
                  <a:tcPr marL="9525" marR="9525" marT="9525" marB="0" anchor="ctr"/>
                </a:tc>
                <a:tc>
                  <a:txBody>
                    <a:bodyPr/>
                    <a:lstStyle/>
                    <a:p>
                      <a:pPr algn="l" fontAlgn="ctr"/>
                      <a:r>
                        <a:rPr lang="vi-VN" sz="1600" b="0" i="0" u="none" strike="noStrike" dirty="0">
                          <a:solidFill>
                            <a:srgbClr val="000000"/>
                          </a:solidFill>
                          <a:effectLst/>
                          <a:latin typeface="Times New Roman" panose="02020603050405020304" pitchFamily="18" charset="0"/>
                        </a:rPr>
                        <a:t> Vật liệu, thiết bị tiếp xúc với dịch, xương, mô, máu có thời gian tiếp xúc kéo dài hoặc vĩnh viễn</a:t>
                      </a:r>
                    </a:p>
                  </a:txBody>
                  <a:tcPr marL="9525" marR="9525" marT="9525" marB="0" anchor="ctr"/>
                </a:tc>
                <a:extLst>
                  <a:ext uri="{0D108BD9-81ED-4DB2-BD59-A6C34878D82A}">
                    <a16:rowId xmlns:a16="http://schemas.microsoft.com/office/drawing/2014/main" val="2096732960"/>
                  </a:ext>
                </a:extLst>
              </a:tr>
              <a:tr h="370840">
                <a:tc>
                  <a:txBody>
                    <a:bodyPr/>
                    <a:lstStyle/>
                    <a:p>
                      <a:pPr algn="ctr" fontAlgn="ctr"/>
                      <a:r>
                        <a:rPr lang="vi-VN" sz="1600" b="0" i="0" u="none" strike="noStrike">
                          <a:solidFill>
                            <a:srgbClr val="000000"/>
                          </a:solidFill>
                          <a:effectLst/>
                          <a:latin typeface="Times New Roman" panose="02020603050405020304" pitchFamily="18" charset="0"/>
                        </a:rPr>
                        <a:t>88</a:t>
                      </a:r>
                    </a:p>
                  </a:txBody>
                  <a:tcPr marL="9525" marR="9525" marT="9525" marB="0" anchor="ctr"/>
                </a:tc>
                <a:tc>
                  <a:txBody>
                    <a:bodyPr/>
                    <a:lstStyle/>
                    <a:p>
                      <a:pPr algn="l"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Sản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phẩm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bị</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sử</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dụng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nano</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101</a:t>
                      </a:r>
                    </a:p>
                  </a:txBody>
                  <a:tcPr marL="9525" marR="9525" marT="9525" marB="0" anchor="ctr"/>
                </a:tc>
                <a:tc>
                  <a:txBody>
                    <a:bodyPr/>
                    <a:lstStyle/>
                    <a:p>
                      <a:pPr algn="l" fontAlgn="ctr"/>
                      <a:r>
                        <a:rPr lang="vi-VN" sz="1600" b="0" i="0" u="none" strike="noStrike" dirty="0">
                          <a:solidFill>
                            <a:srgbClr val="000000"/>
                          </a:solidFill>
                          <a:effectLst/>
                          <a:latin typeface="Times New Roman" panose="02020603050405020304" pitchFamily="18" charset="0"/>
                        </a:rPr>
                        <a:t> Vật liệu polyme tiên tiến và composite nền cao phân tử chất lượng cao sử dụng trong môi trường khắc nghiệt, bền với khí hậu nhiệt đới</a:t>
                      </a:r>
                    </a:p>
                  </a:txBody>
                  <a:tcPr marL="9525" marR="9525" marT="9525" marB="0" anchor="ctr"/>
                </a:tc>
                <a:extLst>
                  <a:ext uri="{0D108BD9-81ED-4DB2-BD59-A6C34878D82A}">
                    <a16:rowId xmlns:a16="http://schemas.microsoft.com/office/drawing/2014/main" val="3180922208"/>
                  </a:ext>
                </a:extLst>
              </a:tr>
              <a:tr h="370840">
                <a:tc>
                  <a:txBody>
                    <a:bodyPr/>
                    <a:lstStyle/>
                    <a:p>
                      <a:pPr algn="ctr" fontAlgn="ctr"/>
                      <a:r>
                        <a:rPr lang="vi-VN" sz="1600" b="0" i="0" u="none" strike="noStrike">
                          <a:solidFill>
                            <a:srgbClr val="000000"/>
                          </a:solidFill>
                          <a:effectLst/>
                          <a:latin typeface="Times New Roman" panose="02020603050405020304" pitchFamily="18" charset="0"/>
                        </a:rPr>
                        <a:t>89</a:t>
                      </a:r>
                    </a:p>
                  </a:txBody>
                  <a:tcPr marL="9525" marR="9525" marT="9525" marB="0" anchor="ctr"/>
                </a:tc>
                <a:tc>
                  <a:txBody>
                    <a:bodyPr/>
                    <a:lstStyle/>
                    <a:p>
                      <a:pPr algn="l" fontAlgn="ctr"/>
                      <a:r>
                        <a:rPr lang="en-US" sz="1600" b="0" i="0" u="none" strike="noStrike" dirty="0">
                          <a:solidFill>
                            <a:srgbClr val="000000"/>
                          </a:solidFill>
                          <a:effectLst/>
                          <a:latin typeface="Times New Roman" panose="02020603050405020304" pitchFamily="18" charset="0"/>
                        </a:rPr>
                        <a:t> Kim </a:t>
                      </a:r>
                      <a:r>
                        <a:rPr lang="en-US" sz="1600" b="0" i="0" u="none" strike="noStrike" dirty="0" err="1">
                          <a:solidFill>
                            <a:srgbClr val="000000"/>
                          </a:solidFill>
                          <a:effectLst/>
                          <a:latin typeface="Times New Roman" panose="02020603050405020304" pitchFamily="18" charset="0"/>
                        </a:rPr>
                        <a:t>loại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khiết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hợp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kim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đặc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biệt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có</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độ</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bền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cao</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102</a:t>
                      </a:r>
                    </a:p>
                  </a:txBody>
                  <a:tcPr marL="9525" marR="9525" marT="9525" marB="0" anchor="ctr"/>
                </a:tc>
                <a:tc>
                  <a:txBody>
                    <a:bodyPr/>
                    <a:lstStyle/>
                    <a:p>
                      <a:pPr algn="l" fontAlgn="ctr"/>
                      <a:r>
                        <a:rPr lang="vi-VN" sz="1600" b="0" i="0" u="none" strike="noStrike" dirty="0">
                          <a:solidFill>
                            <a:srgbClr val="000000"/>
                          </a:solidFill>
                          <a:effectLst/>
                          <a:latin typeface="Times New Roman" panose="02020603050405020304" pitchFamily="18" charset="0"/>
                        </a:rPr>
                        <a:t> Vật liệu polyme có khả năng tự phân hủy, thân thiện với môi trường (Bioplastics, biodegradable polymers) từ nguyên liệu tái tạo và nguyên liệu sinh học</a:t>
                      </a:r>
                    </a:p>
                  </a:txBody>
                  <a:tcPr marL="9525" marR="9525" marT="9525" marB="0" anchor="ctr"/>
                </a:tc>
                <a:extLst>
                  <a:ext uri="{0D108BD9-81ED-4DB2-BD59-A6C34878D82A}">
                    <a16:rowId xmlns:a16="http://schemas.microsoft.com/office/drawing/2014/main" val="2199633433"/>
                  </a:ext>
                </a:extLst>
              </a:tr>
              <a:tr h="370840">
                <a:tc>
                  <a:txBody>
                    <a:bodyPr/>
                    <a:lstStyle/>
                    <a:p>
                      <a:pPr algn="ctr" fontAlgn="ctr"/>
                      <a:r>
                        <a:rPr lang="vi-VN" sz="1600" b="0" i="0" u="none" strike="noStrike">
                          <a:solidFill>
                            <a:srgbClr val="000000"/>
                          </a:solidFill>
                          <a:effectLst/>
                          <a:latin typeface="Times New Roman" panose="02020603050405020304" pitchFamily="18" charset="0"/>
                        </a:rPr>
                        <a:t>90</a:t>
                      </a:r>
                    </a:p>
                  </a:txBody>
                  <a:tcPr marL="9525" marR="9525" marT="9525" marB="0" anchor="ctr"/>
                </a:tc>
                <a:tc>
                  <a:txBody>
                    <a:bodyPr/>
                    <a:lstStyle/>
                    <a:p>
                      <a:pPr algn="l" fontAlgn="ctr"/>
                      <a:r>
                        <a:rPr lang="en-US" sz="1600" b="0" i="0" u="none" strike="noStrike">
                          <a:solidFill>
                            <a:srgbClr val="000000"/>
                          </a:solidFill>
                          <a:effectLst/>
                          <a:latin typeface="Times New Roman" panose="02020603050405020304" pitchFamily="18" charset="0"/>
                        </a:rPr>
                        <a:t> Hệ thống và vật liệu ức chế ăn mòn kim loại trong điều kiện khí hậu và quy trình công nghiệp đặc biệt</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103</a:t>
                      </a:r>
                    </a:p>
                  </a:txBody>
                  <a:tcPr marL="9525" marR="9525" marT="9525" marB="0" anchor="ctr"/>
                </a:tc>
                <a:tc>
                  <a:txBody>
                    <a:bodyPr/>
                    <a:lstStyle/>
                    <a:p>
                      <a:pPr algn="l"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liệu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gốm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sứ</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kỹ</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thuật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nghiệp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tử</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tạo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máy</a:t>
                      </a: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352074915"/>
                  </a:ext>
                </a:extLst>
              </a:tr>
              <a:tr h="370840">
                <a:tc>
                  <a:txBody>
                    <a:bodyPr/>
                    <a:lstStyle/>
                    <a:p>
                      <a:pPr algn="ctr" fontAlgn="ctr"/>
                      <a:r>
                        <a:rPr lang="vi-VN" sz="1600" b="0" i="0" u="none" strike="noStrike">
                          <a:solidFill>
                            <a:srgbClr val="000000"/>
                          </a:solidFill>
                          <a:effectLst/>
                          <a:latin typeface="Times New Roman" panose="02020603050405020304" pitchFamily="18" charset="0"/>
                        </a:rPr>
                        <a:t>91</a:t>
                      </a:r>
                    </a:p>
                  </a:txBody>
                  <a:tcPr marL="9525" marR="9525" marT="9525" marB="0" anchor="ctr"/>
                </a:tc>
                <a:tc>
                  <a:txBody>
                    <a:bodyPr/>
                    <a:lstStyle/>
                    <a:p>
                      <a:pPr algn="l" fontAlgn="ctr"/>
                      <a:r>
                        <a:rPr lang="vi-VN" sz="1600" b="0" i="0" u="none" strike="noStrike">
                          <a:solidFill>
                            <a:srgbClr val="000000"/>
                          </a:solidFill>
                          <a:effectLst/>
                          <a:latin typeface="Times New Roman" panose="02020603050405020304" pitchFamily="18" charset="0"/>
                        </a:rPr>
                        <a:t> Bê tông cốt phi kim đúc sẵn chất lượng cao</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104</a:t>
                      </a:r>
                    </a:p>
                  </a:txBody>
                  <a:tcPr marL="9525" marR="9525" marT="9525" marB="0" anchor="ctr"/>
                </a:tc>
                <a:tc>
                  <a:txBody>
                    <a:bodyPr/>
                    <a:lstStyle/>
                    <a:p>
                      <a:pPr algn="l" fontAlgn="ctr"/>
                      <a:r>
                        <a:rPr lang="en-US" sz="1600" b="0" i="0" u="none" strike="noStrike">
                          <a:solidFill>
                            <a:srgbClr val="000000"/>
                          </a:solidFill>
                          <a:effectLst/>
                          <a:latin typeface="Times New Roman" panose="02020603050405020304" pitchFamily="18" charset="0"/>
                        </a:rPr>
                        <a:t> Sợi tính năng cao, sợi thủy tinh đặc biệt, sợi các bon</a:t>
                      </a:r>
                    </a:p>
                  </a:txBody>
                  <a:tcPr marL="9525" marR="9525" marT="9525" marB="0" anchor="ctr"/>
                </a:tc>
                <a:extLst>
                  <a:ext uri="{0D108BD9-81ED-4DB2-BD59-A6C34878D82A}">
                    <a16:rowId xmlns:a16="http://schemas.microsoft.com/office/drawing/2014/main" val="244903127"/>
                  </a:ext>
                </a:extLst>
              </a:tr>
              <a:tr h="370840">
                <a:tc>
                  <a:txBody>
                    <a:bodyPr/>
                    <a:lstStyle/>
                    <a:p>
                      <a:pPr algn="ctr" fontAlgn="ctr"/>
                      <a:r>
                        <a:rPr lang="vi-VN" sz="1600" b="0" i="0" u="none" strike="noStrike">
                          <a:solidFill>
                            <a:srgbClr val="000000"/>
                          </a:solidFill>
                          <a:effectLst/>
                          <a:latin typeface="Times New Roman" panose="02020603050405020304" pitchFamily="18" charset="0"/>
                        </a:rPr>
                        <a:t>92</a:t>
                      </a:r>
                    </a:p>
                  </a:txBody>
                  <a:tcPr marL="9525" marR="9525" marT="9525" marB="0" anchor="ctr"/>
                </a:tc>
                <a:tc>
                  <a:txBody>
                    <a:bodyPr/>
                    <a:lstStyle/>
                    <a:p>
                      <a:pPr algn="l"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Nhôm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kim</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loại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sản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xuất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bằng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công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nghệ</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phân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với</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dòng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500 kA</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105</a:t>
                      </a:r>
                    </a:p>
                  </a:txBody>
                  <a:tcPr marL="9525" marR="9525" marT="9525" marB="0" anchor="ctr"/>
                </a:tc>
                <a:tc>
                  <a:txBody>
                    <a:bodyPr/>
                    <a:lstStyle/>
                    <a:p>
                      <a:pPr algn="l" fontAlgn="ctr"/>
                      <a:r>
                        <a:rPr lang="en-US" sz="1600" b="0" i="0" u="none" strike="noStrike">
                          <a:solidFill>
                            <a:srgbClr val="000000"/>
                          </a:solidFill>
                          <a:effectLst/>
                          <a:latin typeface="Times New Roman" panose="02020603050405020304" pitchFamily="18" charset="0"/>
                        </a:rPr>
                        <a:t> Vật liệu chức năng (Functional materials)</a:t>
                      </a:r>
                    </a:p>
                  </a:txBody>
                  <a:tcPr marL="9525" marR="9525" marT="9525" marB="0" anchor="ctr"/>
                </a:tc>
                <a:extLst>
                  <a:ext uri="{0D108BD9-81ED-4DB2-BD59-A6C34878D82A}">
                    <a16:rowId xmlns:a16="http://schemas.microsoft.com/office/drawing/2014/main" val="3936474781"/>
                  </a:ext>
                </a:extLst>
              </a:tr>
              <a:tr h="370840">
                <a:tc>
                  <a:txBody>
                    <a:bodyPr/>
                    <a:lstStyle/>
                    <a:p>
                      <a:pPr algn="ctr" fontAlgn="ctr"/>
                      <a:r>
                        <a:rPr lang="vi-VN" sz="1600" b="0" i="0" u="none" strike="noStrike" dirty="0">
                          <a:solidFill>
                            <a:srgbClr val="000000"/>
                          </a:solidFill>
                          <a:effectLst/>
                          <a:latin typeface="Times New Roman" panose="02020603050405020304" pitchFamily="18" charset="0"/>
                        </a:rPr>
                        <a:t>93</a:t>
                      </a:r>
                    </a:p>
                  </a:txBody>
                  <a:tcPr marL="9525" marR="9525" marT="9525" marB="0" anchor="ctr"/>
                </a:tc>
                <a:tc>
                  <a:txBody>
                    <a:bodyPr/>
                    <a:lstStyle/>
                    <a:p>
                      <a:pPr algn="l" fontAlgn="ctr"/>
                      <a:r>
                        <a:rPr lang="vi-VN" sz="1600" b="0" i="0" u="none" strike="noStrike">
                          <a:solidFill>
                            <a:srgbClr val="000000"/>
                          </a:solidFill>
                          <a:effectLst/>
                          <a:latin typeface="Times New Roman" panose="02020603050405020304" pitchFamily="18" charset="0"/>
                        </a:rPr>
                        <a:t> Vật liệu chế tạo linh kiện vi cơ điện tử và cảm biến thông minh</a:t>
                      </a: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106</a:t>
                      </a:r>
                    </a:p>
                  </a:txBody>
                  <a:tcPr marL="9525" marR="9525" marT="9525" marB="0" anchor="ctr"/>
                </a:tc>
                <a:tc>
                  <a:txBody>
                    <a:bodyPr/>
                    <a:lstStyle/>
                    <a:p>
                      <a:pPr algn="l" fontAlgn="ctr"/>
                      <a:r>
                        <a:rPr lang="vi-VN" sz="1600" b="0" i="0" u="none" strike="noStrike">
                          <a:solidFill>
                            <a:srgbClr val="000000"/>
                          </a:solidFill>
                          <a:effectLst/>
                          <a:latin typeface="Times New Roman" panose="02020603050405020304" pitchFamily="18" charset="0"/>
                        </a:rPr>
                        <a:t> Sơn chuyên dụng cao cấp, thân thiện với môi trường</a:t>
                      </a:r>
                    </a:p>
                  </a:txBody>
                  <a:tcPr marL="9525" marR="9525" marT="9525" marB="0" anchor="ctr"/>
                </a:tc>
                <a:extLst>
                  <a:ext uri="{0D108BD9-81ED-4DB2-BD59-A6C34878D82A}">
                    <a16:rowId xmlns:a16="http://schemas.microsoft.com/office/drawing/2014/main" val="1644649212"/>
                  </a:ext>
                </a:extLst>
              </a:tr>
              <a:tr h="370840">
                <a:tc>
                  <a:txBody>
                    <a:bodyPr/>
                    <a:lstStyle/>
                    <a:p>
                      <a:pPr algn="ctr" fontAlgn="ctr"/>
                      <a:r>
                        <a:rPr lang="vi-VN" sz="1600" b="0" i="0" u="none" strike="noStrike">
                          <a:solidFill>
                            <a:srgbClr val="000000"/>
                          </a:solidFill>
                          <a:effectLst/>
                          <a:latin typeface="Times New Roman" panose="02020603050405020304" pitchFamily="18" charset="0"/>
                        </a:rPr>
                        <a:t>94</a:t>
                      </a:r>
                    </a:p>
                  </a:txBody>
                  <a:tcPr marL="9525" marR="9525" marT="9525" marB="0" anchor="ctr"/>
                </a:tc>
                <a:tc>
                  <a:txBody>
                    <a:bodyPr/>
                    <a:lstStyle/>
                    <a:p>
                      <a:pPr algn="l"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liệu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bán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dẫn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quang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tử</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và</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quang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tử</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vi-VN" sz="1600" b="0" i="0" u="none" strike="noStrike">
                          <a:solidFill>
                            <a:srgbClr val="000000"/>
                          </a:solidFill>
                          <a:effectLst/>
                          <a:latin typeface="Times New Roman" panose="02020603050405020304" pitchFamily="18" charset="0"/>
                        </a:rPr>
                        <a:t>107</a:t>
                      </a:r>
                    </a:p>
                  </a:txBody>
                  <a:tcPr marL="9525" marR="9525" marT="9525" marB="0" anchor="ctr"/>
                </a:tc>
                <a:tc>
                  <a:txBody>
                    <a:bodyPr/>
                    <a:lstStyle/>
                    <a:p>
                      <a:pPr algn="l"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liệu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cao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kỹ</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thuật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cao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cấp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cao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su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tổng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hợp</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chuyên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dụng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phục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vụ</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ngành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chế</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tạo</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máy</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điện</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tử</a:t>
                      </a:r>
                      <a:r>
                        <a:rPr lang="en-US" sz="1600" b="0" i="0" u="none" strike="noStrike" dirty="0">
                          <a:solidFill>
                            <a:srgbClr val="000000"/>
                          </a:solidFill>
                          <a:effectLst/>
                          <a:latin typeface="Times New Roman" panose="02020603050405020304" pitchFamily="18" charset="0"/>
                        </a:rPr>
                        <a:t>, an </a:t>
                      </a:r>
                      <a:r>
                        <a:rPr lang="en-US" sz="1600" b="0" i="0" u="none" strike="noStrike" dirty="0" err="1">
                          <a:solidFill>
                            <a:srgbClr val="000000"/>
                          </a:solidFill>
                          <a:effectLst/>
                          <a:latin typeface="Times New Roman" panose="02020603050405020304" pitchFamily="18" charset="0"/>
                        </a:rPr>
                        <a:t>ninh</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quốc</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phòng</a:t>
                      </a: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97200297"/>
                  </a:ext>
                </a:extLst>
              </a:tr>
              <a:tr h="40071">
                <a:tc>
                  <a:txBody>
                    <a:bodyPr/>
                    <a:lstStyle/>
                    <a:p>
                      <a:pPr algn="ctr" fontAlgn="ctr"/>
                      <a:r>
                        <a:rPr lang="vi-VN" sz="1600" b="0" i="0" u="none" strike="noStrike" dirty="0">
                          <a:solidFill>
                            <a:srgbClr val="000000"/>
                          </a:solidFill>
                          <a:effectLst/>
                          <a:latin typeface="Times New Roman" panose="02020603050405020304" pitchFamily="18" charset="0"/>
                        </a:rPr>
                        <a:t>95</a:t>
                      </a:r>
                    </a:p>
                  </a:txBody>
                  <a:tcPr marL="9525" marR="9525" marT="9525" marB="0" anchor="ctr"/>
                </a:tc>
                <a:tc>
                  <a:txBody>
                    <a:bodyPr/>
                    <a:lstStyle/>
                    <a:p>
                      <a:pPr algn="l" fontAlgn="ct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Vật</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liệu</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tàng</a:t>
                      </a:r>
                      <a:r>
                        <a:rPr lang="en-US" sz="1600" b="0" i="0" u="none" strike="noStrike" dirty="0">
                          <a:solidFill>
                            <a:srgbClr val="000000"/>
                          </a:solidFill>
                          <a:effectLst/>
                          <a:latin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rPr>
                        <a:t>hình</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endParaRPr lang="vi-VN"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l" fontAlgn="ct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994988820"/>
                  </a:ext>
                </a:extLst>
              </a:tr>
            </a:tbl>
          </a:graphicData>
        </a:graphic>
      </p:graphicFrame>
    </p:spTree>
    <p:extLst>
      <p:ext uri="{BB962C8B-B14F-4D97-AF65-F5344CB8AC3E}">
        <p14:creationId xmlns:p14="http://schemas.microsoft.com/office/powerpoint/2010/main" val="51364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4303D2-8EA8-4A96-9852-5B91C52FCBA0}"/>
              </a:ext>
            </a:extLst>
          </p:cNvPr>
          <p:cNvGrpSpPr/>
          <p:nvPr/>
        </p:nvGrpSpPr>
        <p:grpSpPr>
          <a:xfrm>
            <a:off x="371475" y="41565"/>
            <a:ext cx="11229975" cy="6768810"/>
            <a:chOff x="1683945" y="627206"/>
            <a:chExt cx="8836182" cy="5121743"/>
          </a:xfrm>
        </p:grpSpPr>
        <p:sp>
          <p:nvSpPr>
            <p:cNvPr id="7" name="Rectangle 6">
              <a:extLst>
                <a:ext uri="{FF2B5EF4-FFF2-40B4-BE49-F238E27FC236}">
                  <a16:creationId xmlns:a16="http://schemas.microsoft.com/office/drawing/2014/main" id="{35DB59A7-0191-415B-8707-3FDFFBB456BF}"/>
                </a:ext>
              </a:extLst>
            </p:cNvPr>
            <p:cNvSpPr/>
            <p:nvPr/>
          </p:nvSpPr>
          <p:spPr>
            <a:xfrm>
              <a:off x="1683945" y="627206"/>
              <a:ext cx="8836182" cy="51217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2DAF1FC-3644-4021-8187-5654768D7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1063" y="799730"/>
              <a:ext cx="8529873" cy="4798054"/>
            </a:xfrm>
            <a:prstGeom prst="rect">
              <a:avLst/>
            </a:prstGeom>
          </p:spPr>
        </p:pic>
      </p:grpSp>
      <p:sp>
        <p:nvSpPr>
          <p:cNvPr id="3" name="Rectangle 2">
            <a:extLst>
              <a:ext uri="{FF2B5EF4-FFF2-40B4-BE49-F238E27FC236}">
                <a16:creationId xmlns:a16="http://schemas.microsoft.com/office/drawing/2014/main" id="{DFC14CDE-3107-1FC9-4CB3-EC981A7F64FC}"/>
              </a:ext>
            </a:extLst>
          </p:cNvPr>
          <p:cNvSpPr/>
          <p:nvPr/>
        </p:nvSpPr>
        <p:spPr>
          <a:xfrm>
            <a:off x="1097741" y="269570"/>
            <a:ext cx="9996519"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err="1">
                <a:ln/>
                <a:solidFill>
                  <a:srgbClr val="FF0000"/>
                </a:solidFill>
                <a:latin typeface="Times New Roman" panose="02020603050405020304" pitchFamily="18" charset="0"/>
                <a:cs typeface="Times New Roman" panose="02020603050405020304" pitchFamily="18" charset="0"/>
              </a:rPr>
              <a:t>Trụ</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sở</a:t>
            </a:r>
            <a:r>
              <a:rPr lang="en-US" b="1" dirty="0">
                <a:ln/>
                <a:solidFill>
                  <a:srgbClr val="FF0000"/>
                </a:solidFill>
                <a:latin typeface="Times New Roman" panose="02020603050405020304" pitchFamily="18" charset="0"/>
                <a:cs typeface="Times New Roman" panose="02020603050405020304" pitchFamily="18" charset="0"/>
              </a:rPr>
              <a:t> Ban </a:t>
            </a:r>
            <a:r>
              <a:rPr lang="en-US" b="1" dirty="0" err="1">
                <a:ln/>
                <a:solidFill>
                  <a:srgbClr val="FF0000"/>
                </a:solidFill>
                <a:latin typeface="Times New Roman" panose="02020603050405020304" pitchFamily="18" charset="0"/>
                <a:cs typeface="Times New Roman" panose="02020603050405020304" pitchFamily="18" charset="0"/>
              </a:rPr>
              <a:t>Quản</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lý</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Khu</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công</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nghệ</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cao</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và</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các</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khu</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công</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nghiệp</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Đà</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Nẵng</a:t>
            </a:r>
            <a:endParaRPr lang="en-US" b="1" dirty="0">
              <a:ln/>
              <a:solidFill>
                <a:srgbClr val="FF0000"/>
              </a:solidFill>
              <a:latin typeface="Times New Roman" panose="02020603050405020304" pitchFamily="18" charset="0"/>
              <a:cs typeface="Times New Roman" panose="02020603050405020304" pitchFamily="18" charset="0"/>
            </a:endParaRPr>
          </a:p>
          <a:p>
            <a:pPr algn="ctr"/>
            <a:r>
              <a:rPr lang="en-US" b="1" dirty="0" err="1">
                <a:ln/>
                <a:solidFill>
                  <a:srgbClr val="FF0000"/>
                </a:solidFill>
                <a:latin typeface="Times New Roman" panose="02020603050405020304" pitchFamily="18" charset="0"/>
                <a:cs typeface="Times New Roman" panose="02020603050405020304" pitchFamily="18" charset="0"/>
              </a:rPr>
              <a:t>Đường</a:t>
            </a:r>
            <a:r>
              <a:rPr lang="en-US" b="1" dirty="0">
                <a:ln/>
                <a:solidFill>
                  <a:srgbClr val="FF0000"/>
                </a:solidFill>
                <a:latin typeface="Times New Roman" panose="02020603050405020304" pitchFamily="18" charset="0"/>
                <a:cs typeface="Times New Roman" panose="02020603050405020304" pitchFamily="18" charset="0"/>
              </a:rPr>
              <a:t> Trung </a:t>
            </a:r>
            <a:r>
              <a:rPr lang="en-US" b="1" dirty="0" err="1">
                <a:ln/>
                <a:solidFill>
                  <a:srgbClr val="FF0000"/>
                </a:solidFill>
                <a:latin typeface="Times New Roman" panose="02020603050405020304" pitchFamily="18" charset="0"/>
                <a:cs typeface="Times New Roman" panose="02020603050405020304" pitchFamily="18" charset="0"/>
              </a:rPr>
              <a:t>tâm</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Khu</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công</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nghệ</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cao</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Đà</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Nẵng</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xã</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Hòa</a:t>
            </a:r>
            <a:r>
              <a:rPr lang="en-US" b="1" dirty="0">
                <a:ln/>
                <a:solidFill>
                  <a:srgbClr val="FF0000"/>
                </a:solidFill>
                <a:latin typeface="Times New Roman" panose="02020603050405020304" pitchFamily="18" charset="0"/>
                <a:cs typeface="Times New Roman" panose="02020603050405020304" pitchFamily="18" charset="0"/>
              </a:rPr>
              <a:t> Liên, </a:t>
            </a:r>
            <a:r>
              <a:rPr lang="en-US" b="1" dirty="0" err="1">
                <a:ln/>
                <a:solidFill>
                  <a:srgbClr val="FF0000"/>
                </a:solidFill>
                <a:latin typeface="Times New Roman" panose="02020603050405020304" pitchFamily="18" charset="0"/>
                <a:cs typeface="Times New Roman" panose="02020603050405020304" pitchFamily="18" charset="0"/>
              </a:rPr>
              <a:t>huyện</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Hòa</a:t>
            </a:r>
            <a:r>
              <a:rPr lang="en-US" b="1" dirty="0">
                <a:ln/>
                <a:solidFill>
                  <a:srgbClr val="FF0000"/>
                </a:solidFill>
                <a:latin typeface="Times New Roman" panose="02020603050405020304" pitchFamily="18" charset="0"/>
                <a:cs typeface="Times New Roman" panose="02020603050405020304" pitchFamily="18" charset="0"/>
              </a:rPr>
              <a:t> Vang, </a:t>
            </a:r>
            <a:r>
              <a:rPr lang="en-US" b="1" dirty="0" err="1">
                <a:ln/>
                <a:solidFill>
                  <a:srgbClr val="FF0000"/>
                </a:solidFill>
                <a:latin typeface="Times New Roman" panose="02020603050405020304" pitchFamily="18" charset="0"/>
                <a:cs typeface="Times New Roman" panose="02020603050405020304" pitchFamily="18" charset="0"/>
              </a:rPr>
              <a:t>thành</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phố</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Đà</a:t>
            </a:r>
            <a:r>
              <a:rPr lang="en-US" b="1" dirty="0">
                <a:ln/>
                <a:solidFill>
                  <a:srgbClr val="FF0000"/>
                </a:solidFill>
                <a:latin typeface="Times New Roman" panose="02020603050405020304" pitchFamily="18" charset="0"/>
                <a:cs typeface="Times New Roman" panose="02020603050405020304" pitchFamily="18" charset="0"/>
              </a:rPr>
              <a:t> </a:t>
            </a:r>
            <a:r>
              <a:rPr lang="en-US" b="1" dirty="0" err="1">
                <a:ln/>
                <a:solidFill>
                  <a:srgbClr val="FF0000"/>
                </a:solidFill>
                <a:latin typeface="Times New Roman" panose="02020603050405020304" pitchFamily="18" charset="0"/>
                <a:cs typeface="Times New Roman" panose="02020603050405020304" pitchFamily="18" charset="0"/>
              </a:rPr>
              <a:t>Nẵng</a:t>
            </a:r>
            <a:endParaRPr lang="en-US" b="1" dirty="0">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855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82AE2-D26F-9377-54B0-E543C8053D7D}"/>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0F88952A-9729-5769-12ED-94D40AA56B2E}"/>
              </a:ext>
            </a:extLst>
          </p:cNvPr>
          <p:cNvSpPr txBox="1"/>
          <p:nvPr/>
        </p:nvSpPr>
        <p:spPr>
          <a:xfrm>
            <a:off x="331243" y="175746"/>
            <a:ext cx="11860757" cy="289823"/>
          </a:xfrm>
          <a:prstGeom prst="rect">
            <a:avLst/>
          </a:prstGeom>
        </p:spPr>
        <p:txBody>
          <a:bodyPr vert="horz" wrap="square" lIns="0" tIns="12700" rIns="0" bIns="0" rtlCol="0">
            <a:spAutoFit/>
          </a:bodyPr>
          <a:lstStyle/>
          <a:p>
            <a:pPr marL="12700">
              <a:spcBef>
                <a:spcPts val="100"/>
              </a:spcBef>
            </a:pPr>
            <a:r>
              <a:rPr lang="en-US" b="1" spc="35" dirty="0">
                <a:latin typeface="Times New Roman" panose="02020603050405020304" pitchFamily="18" charset="0"/>
                <a:cs typeface="Times New Roman" panose="02020603050405020304" pitchFamily="18" charset="0"/>
              </a:rPr>
              <a:t>TỔNG QUÁT KHU THƯƠNG MẠI TỰ DO ĐÀ NẴNG</a:t>
            </a:r>
          </a:p>
        </p:txBody>
      </p:sp>
      <p:sp>
        <p:nvSpPr>
          <p:cNvPr id="4" name="object 41">
            <a:extLst>
              <a:ext uri="{FF2B5EF4-FFF2-40B4-BE49-F238E27FC236}">
                <a16:creationId xmlns:a16="http://schemas.microsoft.com/office/drawing/2014/main" id="{EE3ECDE6-3472-1F58-F0C9-2BC8BD288386}"/>
              </a:ext>
            </a:extLst>
          </p:cNvPr>
          <p:cNvSpPr/>
          <p:nvPr/>
        </p:nvSpPr>
        <p:spPr>
          <a:xfrm>
            <a:off x="331243" y="505902"/>
            <a:ext cx="2889620" cy="0"/>
          </a:xfrm>
          <a:custGeom>
            <a:avLst/>
            <a:gdLst/>
            <a:ahLst/>
            <a:cxnLst/>
            <a:rect l="l" t="t" r="r" b="b"/>
            <a:pathLst>
              <a:path w="1978660">
                <a:moveTo>
                  <a:pt x="0" y="0"/>
                </a:moveTo>
                <a:lnTo>
                  <a:pt x="1978101"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40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AC0002CD-CF76-EF00-67DB-D939FC7968CC}"/>
              </a:ext>
            </a:extLst>
          </p:cNvPr>
          <p:cNvPicPr>
            <a:picLocks noChangeAspect="1"/>
          </p:cNvPicPr>
          <p:nvPr/>
        </p:nvPicPr>
        <p:blipFill>
          <a:blip r:embed="rId3">
            <a:extLst>
              <a:ext uri="{28A0092B-C50C-407E-A947-70E740481C1C}">
                <a14:useLocalDpi xmlns:a14="http://schemas.microsoft.com/office/drawing/2010/main" val="0"/>
              </a:ext>
            </a:extLst>
          </a:blip>
          <a:srcRect t="14076" b="5526"/>
          <a:stretch/>
        </p:blipFill>
        <p:spPr>
          <a:xfrm>
            <a:off x="704492" y="635000"/>
            <a:ext cx="10610054" cy="5588000"/>
          </a:xfrm>
          <a:prstGeom prst="rect">
            <a:avLst/>
          </a:prstGeom>
        </p:spPr>
      </p:pic>
      <p:sp>
        <p:nvSpPr>
          <p:cNvPr id="9" name="TextBox 8">
            <a:extLst>
              <a:ext uri="{FF2B5EF4-FFF2-40B4-BE49-F238E27FC236}">
                <a16:creationId xmlns:a16="http://schemas.microsoft.com/office/drawing/2014/main" id="{4AB4126E-168D-AB88-A6FC-85968FD14D74}"/>
              </a:ext>
            </a:extLst>
          </p:cNvPr>
          <p:cNvSpPr txBox="1"/>
          <p:nvPr/>
        </p:nvSpPr>
        <p:spPr>
          <a:xfrm>
            <a:off x="292642" y="1656438"/>
            <a:ext cx="3658756" cy="276999"/>
          </a:xfrm>
          <a:prstGeom prst="rect">
            <a:avLst/>
          </a:prstGeom>
          <a:noFill/>
        </p:spPr>
        <p:txBody>
          <a:bodyPr wrap="square" rtlCol="0">
            <a:spAutoFit/>
          </a:bodyPr>
          <a:lstStyle/>
          <a:p>
            <a:pPr marL="228584" indent="-228584" defTabSz="1219110">
              <a:buClr>
                <a:srgbClr val="000000"/>
              </a:buClr>
              <a:buFont typeface="Arial" panose="020B0604020202020204" pitchFamily="34" charset="0"/>
              <a:buChar char="•"/>
              <a:defRPr/>
            </a:pPr>
            <a:endParaRPr lang="vi-VN" sz="1200" i="1" dirty="0">
              <a:solidFill>
                <a:prstClr val="black"/>
              </a:solidFill>
              <a:latin typeface="Plus Jakarta San"/>
            </a:endParaRPr>
          </a:p>
        </p:txBody>
      </p:sp>
      <p:sp>
        <p:nvSpPr>
          <p:cNvPr id="10" name="Title 1">
            <a:extLst>
              <a:ext uri="{FF2B5EF4-FFF2-40B4-BE49-F238E27FC236}">
                <a16:creationId xmlns:a16="http://schemas.microsoft.com/office/drawing/2014/main" id="{35932079-0753-5A0D-859F-992F62163276}"/>
              </a:ext>
            </a:extLst>
          </p:cNvPr>
          <p:cNvSpPr txBox="1">
            <a:spLocks/>
          </p:cNvSpPr>
          <p:nvPr/>
        </p:nvSpPr>
        <p:spPr>
          <a:xfrm>
            <a:off x="1975699" y="6336074"/>
            <a:ext cx="8240601" cy="5219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400" b="1" dirty="0">
                <a:latin typeface="Times New Roman" panose="02020603050405020304" pitchFamily="18" charset="0"/>
                <a:cs typeface="Times New Roman" panose="02020603050405020304" pitchFamily="18" charset="0"/>
              </a:rPr>
              <a:t>DỰ KIẾN VỊ TRÍ CÁC KHU CHỨC NĂNG THUỘC KHU THƯƠNG MẠI TỰ DO ĐÀ NẴNG</a:t>
            </a:r>
          </a:p>
          <a:p>
            <a:pPr algn="ctr">
              <a:lnSpc>
                <a:spcPct val="100000"/>
              </a:lnSpc>
            </a:pPr>
            <a:r>
              <a:rPr lang="en-US" sz="1400" b="1" i="1" dirty="0">
                <a:latin typeface="Times New Roman" panose="02020603050405020304" pitchFamily="18" charset="0"/>
                <a:cs typeface="Times New Roman" panose="02020603050405020304" pitchFamily="18" charset="0"/>
              </a:rPr>
              <a:t>(Theo </a:t>
            </a:r>
            <a:r>
              <a:rPr lang="en-US" sz="1400" b="1" i="1" dirty="0" err="1">
                <a:latin typeface="Times New Roman" panose="02020603050405020304" pitchFamily="18" charset="0"/>
                <a:cs typeface="Times New Roman" panose="02020603050405020304" pitchFamily="18" charset="0"/>
              </a:rPr>
              <a:t>Tờ</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trình</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số</a:t>
            </a:r>
            <a:r>
              <a:rPr lang="en-US" sz="1400" b="1" i="1" dirty="0">
                <a:latin typeface="Times New Roman" panose="02020603050405020304" pitchFamily="18" charset="0"/>
                <a:cs typeface="Times New Roman" panose="02020603050405020304" pitchFamily="18" charset="0"/>
              </a:rPr>
              <a:t> 64/</a:t>
            </a:r>
            <a:r>
              <a:rPr lang="en-US" sz="1400" b="1" i="1" dirty="0" err="1">
                <a:latin typeface="Times New Roman" panose="02020603050405020304" pitchFamily="18" charset="0"/>
                <a:cs typeface="Times New Roman" panose="02020603050405020304" pitchFamily="18" charset="0"/>
              </a:rPr>
              <a:t>TTr</a:t>
            </a:r>
            <a:r>
              <a:rPr lang="en-US" sz="1400" b="1" i="1" dirty="0">
                <a:latin typeface="Times New Roman" panose="02020603050405020304" pitchFamily="18" charset="0"/>
                <a:cs typeface="Times New Roman" panose="02020603050405020304" pitchFamily="18" charset="0"/>
              </a:rPr>
              <a:t>-UBND </a:t>
            </a:r>
            <a:r>
              <a:rPr lang="en-US" sz="1400" b="1" i="1" dirty="0" err="1">
                <a:latin typeface="Times New Roman" panose="02020603050405020304" pitchFamily="18" charset="0"/>
                <a:cs typeface="Times New Roman" panose="02020603050405020304" pitchFamily="18" charset="0"/>
              </a:rPr>
              <a:t>ngày</a:t>
            </a:r>
            <a:r>
              <a:rPr lang="en-US" sz="1400" b="1" i="1" dirty="0">
                <a:latin typeface="Times New Roman" panose="02020603050405020304" pitchFamily="18" charset="0"/>
                <a:cs typeface="Times New Roman" panose="02020603050405020304" pitchFamily="18" charset="0"/>
              </a:rPr>
              <a:t> 16/3/2025 </a:t>
            </a:r>
            <a:r>
              <a:rPr lang="en-US" sz="1400" b="1" i="1" dirty="0" err="1">
                <a:latin typeface="Times New Roman" panose="02020603050405020304" pitchFamily="18" charset="0"/>
                <a:cs typeface="Times New Roman" panose="02020603050405020304" pitchFamily="18" charset="0"/>
              </a:rPr>
              <a:t>của</a:t>
            </a:r>
            <a:r>
              <a:rPr lang="en-US" sz="1400" b="1" i="1" dirty="0">
                <a:latin typeface="Times New Roman" panose="02020603050405020304" pitchFamily="18" charset="0"/>
                <a:cs typeface="Times New Roman" panose="02020603050405020304" pitchFamily="18" charset="0"/>
              </a:rPr>
              <a:t> UBND </a:t>
            </a:r>
            <a:r>
              <a:rPr lang="en-US" sz="1400" b="1" i="1" dirty="0" err="1">
                <a:latin typeface="Times New Roman" panose="02020603050405020304" pitchFamily="18" charset="0"/>
                <a:cs typeface="Times New Roman" panose="02020603050405020304" pitchFamily="18" charset="0"/>
              </a:rPr>
              <a:t>thành</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phố</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Đà</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Nẵng</a:t>
            </a:r>
            <a:r>
              <a:rPr lang="en-US" sz="14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5205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308EE19A-714A-4D4C-BF16-DF6300682499}"/>
              </a:ext>
            </a:extLst>
          </p:cNvPr>
          <p:cNvSpPr/>
          <p:nvPr/>
        </p:nvSpPr>
        <p:spPr>
          <a:xfrm>
            <a:off x="976312" y="226990"/>
            <a:ext cx="10239375" cy="4895701"/>
          </a:xfrm>
          <a:prstGeom prst="rect">
            <a:avLst/>
          </a:prstGeom>
          <a:blipFill>
            <a:blip r:embed="rId3" cstate="print"/>
            <a:stretch>
              <a:fillRect/>
            </a:stretch>
          </a:blipFill>
        </p:spPr>
        <p:txBody>
          <a:bodyPr wrap="square" lIns="0" tIns="0" rIns="0" bIns="0" rtlCol="0"/>
          <a:lstStyle/>
          <a:p>
            <a:endParaRPr/>
          </a:p>
        </p:txBody>
      </p:sp>
      <p:sp>
        <p:nvSpPr>
          <p:cNvPr id="6" name="object 3">
            <a:extLst>
              <a:ext uri="{FF2B5EF4-FFF2-40B4-BE49-F238E27FC236}">
                <a16:creationId xmlns:a16="http://schemas.microsoft.com/office/drawing/2014/main" id="{A36E1BAA-E3DA-4BBC-A41E-3710F8722604}"/>
              </a:ext>
            </a:extLst>
          </p:cNvPr>
          <p:cNvSpPr txBox="1"/>
          <p:nvPr/>
        </p:nvSpPr>
        <p:spPr>
          <a:xfrm>
            <a:off x="1762125" y="5282426"/>
            <a:ext cx="9453562" cy="1182375"/>
          </a:xfrm>
          <a:prstGeom prst="rect">
            <a:avLst/>
          </a:prstGeom>
        </p:spPr>
        <p:txBody>
          <a:bodyPr vert="horz" wrap="square" lIns="0" tIns="12700" rIns="0" bIns="0" rtlCol="0">
            <a:spAutoFit/>
          </a:bodyPr>
          <a:lstStyle/>
          <a:p>
            <a:pPr marL="365760" algn="r">
              <a:spcBef>
                <a:spcPts val="200"/>
              </a:spcBef>
              <a:spcAft>
                <a:spcPts val="200"/>
              </a:spcAft>
            </a:pPr>
            <a:r>
              <a:rPr lang="en-US" b="1" spc="55" dirty="0">
                <a:latin typeface="Times New Roman" panose="02020603050405020304" pitchFamily="18" charset="0"/>
                <a:cs typeface="Times New Roman" panose="02020603050405020304" pitchFamily="18" charset="0"/>
              </a:rPr>
              <a:t>BAN QUẢN LÝ KHU CÔNG NGHỆ CAO VÀ CÁC KHU CÔNG NGHIỆP ĐÀ NẴNG</a:t>
            </a:r>
            <a:endParaRPr dirty="0">
              <a:latin typeface="Times New Roman" panose="02020603050405020304" pitchFamily="18" charset="0"/>
              <a:cs typeface="Times New Roman" panose="02020603050405020304" pitchFamily="18" charset="0"/>
            </a:endParaRPr>
          </a:p>
          <a:p>
            <a:pPr marL="254000" marR="5080" indent="-241935" algn="r">
              <a:spcBef>
                <a:spcPts val="200"/>
              </a:spcBef>
              <a:spcAft>
                <a:spcPts val="200"/>
              </a:spcAft>
            </a:pPr>
            <a:r>
              <a:rPr lang="en-US" sz="1600" spc="50" dirty="0" err="1">
                <a:latin typeface="Times New Roman" panose="02020603050405020304" pitchFamily="18" charset="0"/>
                <a:cs typeface="Times New Roman" panose="02020603050405020304" pitchFamily="18" charset="0"/>
              </a:rPr>
              <a:t>Địa</a:t>
            </a:r>
            <a:r>
              <a:rPr lang="en-US" sz="1600" spc="50" dirty="0">
                <a:latin typeface="Times New Roman" panose="02020603050405020304" pitchFamily="18" charset="0"/>
                <a:cs typeface="Times New Roman" panose="02020603050405020304" pitchFamily="18" charset="0"/>
              </a:rPr>
              <a:t> </a:t>
            </a:r>
            <a:r>
              <a:rPr lang="en-US" sz="1600" spc="50" dirty="0" err="1">
                <a:latin typeface="Times New Roman" panose="02020603050405020304" pitchFamily="18" charset="0"/>
                <a:cs typeface="Times New Roman" panose="02020603050405020304" pitchFamily="18" charset="0"/>
              </a:rPr>
              <a:t>chỉ</a:t>
            </a:r>
            <a:r>
              <a:rPr sz="1600" spc="50" dirty="0">
                <a:latin typeface="Times New Roman" panose="02020603050405020304" pitchFamily="18" charset="0"/>
                <a:cs typeface="Times New Roman" panose="02020603050405020304" pitchFamily="18" charset="0"/>
              </a:rPr>
              <a:t>:</a:t>
            </a:r>
            <a:r>
              <a:rPr sz="1600" spc="-10" dirty="0">
                <a:latin typeface="Times New Roman" panose="02020603050405020304" pitchFamily="18" charset="0"/>
                <a:cs typeface="Times New Roman" panose="02020603050405020304" pitchFamily="18" charset="0"/>
              </a:rPr>
              <a:t> </a:t>
            </a:r>
            <a:r>
              <a:rPr lang="en-US" sz="1600" spc="60" dirty="0">
                <a:latin typeface="Times New Roman" panose="02020603050405020304" pitchFamily="18" charset="0"/>
                <a:cs typeface="Times New Roman" panose="02020603050405020304" pitchFamily="18" charset="0"/>
              </a:rPr>
              <a:t>Lô A17, </a:t>
            </a:r>
            <a:r>
              <a:rPr lang="en-US" sz="1600" spc="60" dirty="0" err="1">
                <a:latin typeface="Times New Roman" panose="02020603050405020304" pitchFamily="18" charset="0"/>
                <a:cs typeface="Times New Roman" panose="02020603050405020304" pitchFamily="18" charset="0"/>
              </a:rPr>
              <a:t>Đường</a:t>
            </a:r>
            <a:r>
              <a:rPr lang="en-US" sz="1600" spc="60" dirty="0">
                <a:latin typeface="Times New Roman" panose="02020603050405020304" pitchFamily="18" charset="0"/>
                <a:cs typeface="Times New Roman" panose="02020603050405020304" pitchFamily="18" charset="0"/>
              </a:rPr>
              <a:t> Trung </a:t>
            </a:r>
            <a:r>
              <a:rPr lang="en-US" sz="1600" spc="60" dirty="0" err="1">
                <a:latin typeface="Times New Roman" panose="02020603050405020304" pitchFamily="18" charset="0"/>
                <a:cs typeface="Times New Roman" panose="02020603050405020304" pitchFamily="18" charset="0"/>
              </a:rPr>
              <a:t>tâm</a:t>
            </a:r>
            <a:r>
              <a:rPr lang="en-US" sz="1600" spc="60" dirty="0">
                <a:latin typeface="Times New Roman" panose="02020603050405020304" pitchFamily="18" charset="0"/>
                <a:cs typeface="Times New Roman" panose="02020603050405020304" pitchFamily="18" charset="0"/>
              </a:rPr>
              <a:t>, </a:t>
            </a:r>
            <a:r>
              <a:rPr lang="en-US" sz="1600" spc="60" dirty="0" err="1">
                <a:latin typeface="Times New Roman" panose="02020603050405020304" pitchFamily="18" charset="0"/>
                <a:cs typeface="Times New Roman" panose="02020603050405020304" pitchFamily="18" charset="0"/>
              </a:rPr>
              <a:t>Khu</a:t>
            </a:r>
            <a:r>
              <a:rPr lang="en-US" sz="1600" spc="60" dirty="0">
                <a:latin typeface="Times New Roman" panose="02020603050405020304" pitchFamily="18" charset="0"/>
                <a:cs typeface="Times New Roman" panose="02020603050405020304" pitchFamily="18" charset="0"/>
              </a:rPr>
              <a:t> </a:t>
            </a:r>
            <a:r>
              <a:rPr lang="en-US" sz="1600" spc="60" dirty="0" err="1">
                <a:latin typeface="Times New Roman" panose="02020603050405020304" pitchFamily="18" charset="0"/>
                <a:cs typeface="Times New Roman" panose="02020603050405020304" pitchFamily="18" charset="0"/>
              </a:rPr>
              <a:t>công</a:t>
            </a:r>
            <a:r>
              <a:rPr lang="en-US" sz="1600" spc="60" dirty="0">
                <a:latin typeface="Times New Roman" panose="02020603050405020304" pitchFamily="18" charset="0"/>
                <a:cs typeface="Times New Roman" panose="02020603050405020304" pitchFamily="18" charset="0"/>
              </a:rPr>
              <a:t> </a:t>
            </a:r>
            <a:r>
              <a:rPr lang="en-US" sz="1600" spc="60" dirty="0" err="1">
                <a:latin typeface="Times New Roman" panose="02020603050405020304" pitchFamily="18" charset="0"/>
                <a:cs typeface="Times New Roman" panose="02020603050405020304" pitchFamily="18" charset="0"/>
              </a:rPr>
              <a:t>nghệ</a:t>
            </a:r>
            <a:r>
              <a:rPr lang="en-US" sz="1600" spc="60" dirty="0">
                <a:latin typeface="Times New Roman" panose="02020603050405020304" pitchFamily="18" charset="0"/>
                <a:cs typeface="Times New Roman" panose="02020603050405020304" pitchFamily="18" charset="0"/>
              </a:rPr>
              <a:t> </a:t>
            </a:r>
            <a:r>
              <a:rPr lang="en-US" sz="1600" spc="60" dirty="0" err="1">
                <a:latin typeface="Times New Roman" panose="02020603050405020304" pitchFamily="18" charset="0"/>
                <a:cs typeface="Times New Roman" panose="02020603050405020304" pitchFamily="18" charset="0"/>
              </a:rPr>
              <a:t>cao</a:t>
            </a:r>
            <a:r>
              <a:rPr lang="en-US" sz="1600" spc="60" dirty="0">
                <a:latin typeface="Times New Roman" panose="02020603050405020304" pitchFamily="18" charset="0"/>
                <a:cs typeface="Times New Roman" panose="02020603050405020304" pitchFamily="18" charset="0"/>
              </a:rPr>
              <a:t> </a:t>
            </a:r>
            <a:r>
              <a:rPr lang="en-US" sz="1600" spc="60" dirty="0" err="1">
                <a:latin typeface="Times New Roman" panose="02020603050405020304" pitchFamily="18" charset="0"/>
                <a:cs typeface="Times New Roman" panose="02020603050405020304" pitchFamily="18" charset="0"/>
              </a:rPr>
              <a:t>Đà</a:t>
            </a:r>
            <a:r>
              <a:rPr lang="en-US" sz="1600" spc="60" dirty="0">
                <a:latin typeface="Times New Roman" panose="02020603050405020304" pitchFamily="18" charset="0"/>
                <a:cs typeface="Times New Roman" panose="02020603050405020304" pitchFamily="18" charset="0"/>
              </a:rPr>
              <a:t> </a:t>
            </a:r>
            <a:r>
              <a:rPr lang="en-US" sz="1600" spc="60" dirty="0" err="1">
                <a:latin typeface="Times New Roman" panose="02020603050405020304" pitchFamily="18" charset="0"/>
                <a:cs typeface="Times New Roman" panose="02020603050405020304" pitchFamily="18" charset="0"/>
              </a:rPr>
              <a:t>Nẵng</a:t>
            </a:r>
            <a:r>
              <a:rPr lang="en-US" sz="1600" spc="60" dirty="0">
                <a:latin typeface="Times New Roman" panose="02020603050405020304" pitchFamily="18" charset="0"/>
                <a:cs typeface="Times New Roman" panose="02020603050405020304" pitchFamily="18" charset="0"/>
              </a:rPr>
              <a:t>, </a:t>
            </a:r>
            <a:r>
              <a:rPr lang="en-US" sz="1600" spc="60" dirty="0" err="1">
                <a:latin typeface="Times New Roman" panose="02020603050405020304" pitchFamily="18" charset="0"/>
                <a:cs typeface="Times New Roman" panose="02020603050405020304" pitchFamily="18" charset="0"/>
              </a:rPr>
              <a:t>xã</a:t>
            </a:r>
            <a:r>
              <a:rPr lang="en-US" sz="1600" spc="60" dirty="0">
                <a:latin typeface="Times New Roman" panose="02020603050405020304" pitchFamily="18" charset="0"/>
                <a:cs typeface="Times New Roman" panose="02020603050405020304" pitchFamily="18" charset="0"/>
              </a:rPr>
              <a:t> </a:t>
            </a:r>
            <a:r>
              <a:rPr lang="en-US" sz="1600" spc="60" dirty="0" err="1">
                <a:latin typeface="Times New Roman" panose="02020603050405020304" pitchFamily="18" charset="0"/>
                <a:cs typeface="Times New Roman" panose="02020603050405020304" pitchFamily="18" charset="0"/>
              </a:rPr>
              <a:t>Hòa</a:t>
            </a:r>
            <a:r>
              <a:rPr lang="en-US" sz="1600" spc="60" dirty="0">
                <a:latin typeface="Times New Roman" panose="02020603050405020304" pitchFamily="18" charset="0"/>
                <a:cs typeface="Times New Roman" panose="02020603050405020304" pitchFamily="18" charset="0"/>
              </a:rPr>
              <a:t> Liên, </a:t>
            </a:r>
          </a:p>
          <a:p>
            <a:pPr marL="254000" marR="5080" indent="-241935" algn="r">
              <a:spcBef>
                <a:spcPts val="200"/>
              </a:spcBef>
              <a:spcAft>
                <a:spcPts val="200"/>
              </a:spcAft>
            </a:pPr>
            <a:r>
              <a:rPr lang="en-US" sz="1600" spc="60" dirty="0" err="1">
                <a:latin typeface="Times New Roman" panose="02020603050405020304" pitchFamily="18" charset="0"/>
                <a:cs typeface="Times New Roman" panose="02020603050405020304" pitchFamily="18" charset="0"/>
              </a:rPr>
              <a:t>huyện</a:t>
            </a:r>
            <a:r>
              <a:rPr lang="en-US" sz="1600" spc="60" dirty="0">
                <a:latin typeface="Times New Roman" panose="02020603050405020304" pitchFamily="18" charset="0"/>
                <a:cs typeface="Times New Roman" panose="02020603050405020304" pitchFamily="18" charset="0"/>
              </a:rPr>
              <a:t> </a:t>
            </a:r>
            <a:r>
              <a:rPr lang="en-US" sz="1600" spc="60" dirty="0" err="1">
                <a:latin typeface="Times New Roman" panose="02020603050405020304" pitchFamily="18" charset="0"/>
                <a:cs typeface="Times New Roman" panose="02020603050405020304" pitchFamily="18" charset="0"/>
              </a:rPr>
              <a:t>Hòa</a:t>
            </a:r>
            <a:r>
              <a:rPr lang="en-US" sz="1600" spc="60" dirty="0">
                <a:latin typeface="Times New Roman" panose="02020603050405020304" pitchFamily="18" charset="0"/>
                <a:cs typeface="Times New Roman" panose="02020603050405020304" pitchFamily="18" charset="0"/>
              </a:rPr>
              <a:t> Vang, </a:t>
            </a:r>
            <a:r>
              <a:rPr lang="en-US" sz="1600" spc="60" dirty="0" err="1">
                <a:latin typeface="Times New Roman" panose="02020603050405020304" pitchFamily="18" charset="0"/>
                <a:cs typeface="Times New Roman" panose="02020603050405020304" pitchFamily="18" charset="0"/>
              </a:rPr>
              <a:t>thành</a:t>
            </a:r>
            <a:r>
              <a:rPr lang="en-US" sz="1600" spc="60" dirty="0">
                <a:latin typeface="Times New Roman" panose="02020603050405020304" pitchFamily="18" charset="0"/>
                <a:cs typeface="Times New Roman" panose="02020603050405020304" pitchFamily="18" charset="0"/>
              </a:rPr>
              <a:t> </a:t>
            </a:r>
            <a:r>
              <a:rPr lang="en-US" sz="1600" spc="60" dirty="0" err="1">
                <a:latin typeface="Times New Roman" panose="02020603050405020304" pitchFamily="18" charset="0"/>
                <a:cs typeface="Times New Roman" panose="02020603050405020304" pitchFamily="18" charset="0"/>
              </a:rPr>
              <a:t>phố</a:t>
            </a:r>
            <a:r>
              <a:rPr lang="en-US" sz="1600" spc="60" dirty="0">
                <a:latin typeface="Times New Roman" panose="02020603050405020304" pitchFamily="18" charset="0"/>
                <a:cs typeface="Times New Roman" panose="02020603050405020304" pitchFamily="18" charset="0"/>
              </a:rPr>
              <a:t> </a:t>
            </a:r>
            <a:r>
              <a:rPr lang="en-US" sz="1600" spc="60" dirty="0" err="1">
                <a:latin typeface="Times New Roman" panose="02020603050405020304" pitchFamily="18" charset="0"/>
                <a:cs typeface="Times New Roman" panose="02020603050405020304" pitchFamily="18" charset="0"/>
              </a:rPr>
              <a:t>Đà</a:t>
            </a:r>
            <a:r>
              <a:rPr lang="en-US" sz="1600" spc="60" dirty="0">
                <a:latin typeface="Times New Roman" panose="02020603050405020304" pitchFamily="18" charset="0"/>
                <a:cs typeface="Times New Roman" panose="02020603050405020304" pitchFamily="18" charset="0"/>
              </a:rPr>
              <a:t> </a:t>
            </a:r>
            <a:r>
              <a:rPr lang="en-US" sz="1600" spc="60" dirty="0" err="1">
                <a:latin typeface="Times New Roman" panose="02020603050405020304" pitchFamily="18" charset="0"/>
                <a:cs typeface="Times New Roman" panose="02020603050405020304" pitchFamily="18" charset="0"/>
              </a:rPr>
              <a:t>Nẵng</a:t>
            </a:r>
            <a:endParaRPr lang="en-US" sz="1600" spc="50" dirty="0">
              <a:latin typeface="Times New Roman" panose="02020603050405020304" pitchFamily="18" charset="0"/>
              <a:cs typeface="Times New Roman" panose="02020603050405020304" pitchFamily="18" charset="0"/>
            </a:endParaRPr>
          </a:p>
          <a:p>
            <a:pPr marL="254000" marR="5080" indent="-241935" algn="r">
              <a:spcBef>
                <a:spcPts val="200"/>
              </a:spcBef>
              <a:spcAft>
                <a:spcPts val="200"/>
              </a:spcAft>
            </a:pPr>
            <a:r>
              <a:rPr sz="1600" spc="-5" dirty="0">
                <a:latin typeface="Times New Roman" panose="02020603050405020304" pitchFamily="18" charset="0"/>
                <a:cs typeface="Times New Roman" panose="02020603050405020304" pitchFamily="18" charset="0"/>
              </a:rPr>
              <a:t>Tel: </a:t>
            </a:r>
            <a:r>
              <a:rPr sz="1600" spc="40" dirty="0">
                <a:latin typeface="Times New Roman" panose="02020603050405020304" pitchFamily="18" charset="0"/>
                <a:cs typeface="Times New Roman" panose="02020603050405020304" pitchFamily="18" charset="0"/>
              </a:rPr>
              <a:t>(84) </a:t>
            </a:r>
            <a:r>
              <a:rPr sz="1600" spc="-5" dirty="0">
                <a:latin typeface="Times New Roman" panose="02020603050405020304" pitchFamily="18" charset="0"/>
                <a:cs typeface="Times New Roman" panose="02020603050405020304" pitchFamily="18" charset="0"/>
              </a:rPr>
              <a:t>236</a:t>
            </a:r>
            <a:r>
              <a:rPr lang="en-US" sz="1600" spc="-5" dirty="0">
                <a:latin typeface="Times New Roman" panose="02020603050405020304" pitchFamily="18" charset="0"/>
                <a:cs typeface="Times New Roman" panose="02020603050405020304" pitchFamily="18" charset="0"/>
              </a:rPr>
              <a:t> 3666117</a:t>
            </a:r>
            <a:r>
              <a:rPr sz="1600" spc="-5" dirty="0">
                <a:latin typeface="Times New Roman" panose="02020603050405020304" pitchFamily="18" charset="0"/>
                <a:cs typeface="Times New Roman" panose="02020603050405020304" pitchFamily="18" charset="0"/>
              </a:rPr>
              <a:t> </a:t>
            </a:r>
            <a:r>
              <a:rPr sz="1600" spc="30" dirty="0">
                <a:latin typeface="Times New Roman" panose="02020603050405020304" pitchFamily="18" charset="0"/>
                <a:cs typeface="Times New Roman" panose="02020603050405020304" pitchFamily="18" charset="0"/>
              </a:rPr>
              <a:t>| </a:t>
            </a:r>
            <a:r>
              <a:rPr lang="en-GB" sz="1600" spc="45" dirty="0">
                <a:latin typeface="Times New Roman" panose="02020603050405020304" pitchFamily="18" charset="0"/>
                <a:cs typeface="Times New Roman" panose="02020603050405020304" pitchFamily="18" charset="0"/>
              </a:rPr>
              <a:t>Website:</a:t>
            </a:r>
            <a:r>
              <a:rPr lang="en-GB" sz="1600" spc="-65" dirty="0">
                <a:latin typeface="Times New Roman" panose="02020603050405020304" pitchFamily="18" charset="0"/>
                <a:cs typeface="Times New Roman" panose="02020603050405020304" pitchFamily="18" charset="0"/>
              </a:rPr>
              <a:t> </a:t>
            </a:r>
            <a:r>
              <a:rPr lang="en-GB" sz="1600" spc="50" dirty="0">
                <a:latin typeface="Times New Roman" panose="02020603050405020304" pitchFamily="18" charset="0"/>
                <a:cs typeface="Times New Roman" panose="02020603050405020304" pitchFamily="18" charset="0"/>
              </a:rPr>
              <a:t>dseza.danang.gov.vn</a:t>
            </a:r>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963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4869F1A0-0167-0D68-87C7-2C9727B68C19}"/>
              </a:ext>
            </a:extLst>
          </p:cNvPr>
          <p:cNvSpPr txBox="1"/>
          <p:nvPr/>
        </p:nvSpPr>
        <p:spPr>
          <a:xfrm>
            <a:off x="331242" y="175135"/>
            <a:ext cx="11738032" cy="289823"/>
          </a:xfrm>
          <a:prstGeom prst="rect">
            <a:avLst/>
          </a:prstGeom>
        </p:spPr>
        <p:txBody>
          <a:bodyPr vert="horz" wrap="square" lIns="0" tIns="12700" rIns="0" bIns="0" rtlCol="0">
            <a:spAutoFit/>
          </a:bodyPr>
          <a:lstStyle/>
          <a:p>
            <a:pPr marL="12700">
              <a:spcBef>
                <a:spcPts val="100"/>
              </a:spcBef>
            </a:pPr>
            <a:r>
              <a:rPr lang="en-US" b="1" spc="35" dirty="0">
                <a:latin typeface="Times New Roman" panose="02020603050405020304" pitchFamily="18" charset="0"/>
                <a:cs typeface="Times New Roman" panose="02020603050405020304" pitchFamily="18" charset="0"/>
              </a:rPr>
              <a:t>A. KHU CÔNG NGHỆ CAO ĐÀ NẴNG</a:t>
            </a:r>
          </a:p>
        </p:txBody>
      </p:sp>
      <p:sp>
        <p:nvSpPr>
          <p:cNvPr id="7" name="object 41">
            <a:extLst>
              <a:ext uri="{FF2B5EF4-FFF2-40B4-BE49-F238E27FC236}">
                <a16:creationId xmlns:a16="http://schemas.microsoft.com/office/drawing/2014/main" id="{F90C6607-EC39-B164-DC94-9BD8F253927F}"/>
              </a:ext>
            </a:extLst>
          </p:cNvPr>
          <p:cNvSpPr/>
          <p:nvPr/>
        </p:nvSpPr>
        <p:spPr>
          <a:xfrm>
            <a:off x="331243" y="505902"/>
            <a:ext cx="2889620" cy="0"/>
          </a:xfrm>
          <a:custGeom>
            <a:avLst/>
            <a:gdLst/>
            <a:ahLst/>
            <a:cxnLst/>
            <a:rect l="l" t="t" r="r" b="b"/>
            <a:pathLst>
              <a:path w="1978660">
                <a:moveTo>
                  <a:pt x="0" y="0"/>
                </a:moveTo>
                <a:lnTo>
                  <a:pt x="1978101"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400">
              <a:latin typeface="Calibri" panose="020F0502020204030204" pitchFamily="34" charset="0"/>
              <a:cs typeface="Calibri" panose="020F0502020204030204" pitchFamily="34" charset="0"/>
            </a:endParaRPr>
          </a:p>
        </p:txBody>
      </p:sp>
      <p:pic>
        <p:nvPicPr>
          <p:cNvPr id="11" name="Image 1" descr="preencoded.png">
            <a:extLst>
              <a:ext uri="{FF2B5EF4-FFF2-40B4-BE49-F238E27FC236}">
                <a16:creationId xmlns:a16="http://schemas.microsoft.com/office/drawing/2014/main" id="{9C30C701-34AD-037B-80A2-BAF09036CA0A}"/>
              </a:ext>
            </a:extLst>
          </p:cNvPr>
          <p:cNvPicPr>
            <a:picLocks noChangeAspect="1"/>
          </p:cNvPicPr>
          <p:nvPr/>
        </p:nvPicPr>
        <p:blipFill>
          <a:blip r:embed="rId3"/>
          <a:stretch>
            <a:fillRect/>
          </a:stretch>
        </p:blipFill>
        <p:spPr>
          <a:xfrm>
            <a:off x="8266290" y="227332"/>
            <a:ext cx="2277547" cy="1407557"/>
          </a:xfrm>
          <a:prstGeom prst="rect">
            <a:avLst/>
          </a:prstGeom>
        </p:spPr>
      </p:pic>
      <p:pic>
        <p:nvPicPr>
          <p:cNvPr id="13" name="Image 2" descr="preencoded.png">
            <a:extLst>
              <a:ext uri="{FF2B5EF4-FFF2-40B4-BE49-F238E27FC236}">
                <a16:creationId xmlns:a16="http://schemas.microsoft.com/office/drawing/2014/main" id="{890B0892-8EE8-18DF-055D-BE3AF050E096}"/>
              </a:ext>
            </a:extLst>
          </p:cNvPr>
          <p:cNvPicPr>
            <a:picLocks noChangeAspect="1"/>
          </p:cNvPicPr>
          <p:nvPr/>
        </p:nvPicPr>
        <p:blipFill>
          <a:blip r:embed="rId4"/>
          <a:stretch>
            <a:fillRect/>
          </a:stretch>
        </p:blipFill>
        <p:spPr>
          <a:xfrm>
            <a:off x="8308379" y="3630376"/>
            <a:ext cx="2277547" cy="1407557"/>
          </a:xfrm>
          <a:prstGeom prst="rect">
            <a:avLst/>
          </a:prstGeom>
        </p:spPr>
      </p:pic>
      <p:pic>
        <p:nvPicPr>
          <p:cNvPr id="15" name="Image 3" descr="preencoded.png">
            <a:extLst>
              <a:ext uri="{FF2B5EF4-FFF2-40B4-BE49-F238E27FC236}">
                <a16:creationId xmlns:a16="http://schemas.microsoft.com/office/drawing/2014/main" id="{57A3B3F0-8B84-38B8-C353-740ED546DD10}"/>
              </a:ext>
            </a:extLst>
          </p:cNvPr>
          <p:cNvPicPr>
            <a:picLocks noChangeAspect="1"/>
          </p:cNvPicPr>
          <p:nvPr/>
        </p:nvPicPr>
        <p:blipFill>
          <a:blip r:embed="rId5"/>
          <a:stretch>
            <a:fillRect/>
          </a:stretch>
        </p:blipFill>
        <p:spPr>
          <a:xfrm>
            <a:off x="8308379" y="1954327"/>
            <a:ext cx="2277547" cy="1407557"/>
          </a:xfrm>
          <a:prstGeom prst="rect">
            <a:avLst/>
          </a:prstGeom>
        </p:spPr>
      </p:pic>
      <p:sp>
        <p:nvSpPr>
          <p:cNvPr id="18" name="Text 4">
            <a:extLst>
              <a:ext uri="{FF2B5EF4-FFF2-40B4-BE49-F238E27FC236}">
                <a16:creationId xmlns:a16="http://schemas.microsoft.com/office/drawing/2014/main" id="{B3788587-801D-212D-97CD-91BDE06B17BC}"/>
              </a:ext>
            </a:extLst>
          </p:cNvPr>
          <p:cNvSpPr/>
          <p:nvPr/>
        </p:nvSpPr>
        <p:spPr>
          <a:xfrm>
            <a:off x="6852841" y="5669518"/>
            <a:ext cx="3036808" cy="287179"/>
          </a:xfrm>
          <a:prstGeom prst="rect">
            <a:avLst/>
          </a:prstGeom>
          <a:noFill/>
          <a:ln/>
        </p:spPr>
        <p:txBody>
          <a:bodyPr wrap="none" lIns="0" tIns="0" rIns="0" bIns="0" rtlCol="0" anchor="t"/>
          <a:lstStyle/>
          <a:p>
            <a:pPr marL="0" indent="0" algn="l">
              <a:lnSpc>
                <a:spcPts val="2250"/>
              </a:lnSpc>
              <a:buNone/>
            </a:pPr>
            <a:endParaRPr lang="en-US" sz="1400" dirty="0"/>
          </a:p>
        </p:txBody>
      </p:sp>
      <p:pic>
        <p:nvPicPr>
          <p:cNvPr id="19" name="Image 4" descr="preencoded.png">
            <a:extLst>
              <a:ext uri="{FF2B5EF4-FFF2-40B4-BE49-F238E27FC236}">
                <a16:creationId xmlns:a16="http://schemas.microsoft.com/office/drawing/2014/main" id="{B5297F1A-8C94-7645-7307-777A97F9F903}"/>
              </a:ext>
            </a:extLst>
          </p:cNvPr>
          <p:cNvPicPr>
            <a:picLocks noChangeAspect="1"/>
          </p:cNvPicPr>
          <p:nvPr/>
        </p:nvPicPr>
        <p:blipFill>
          <a:blip r:embed="rId6"/>
          <a:stretch>
            <a:fillRect/>
          </a:stretch>
        </p:blipFill>
        <p:spPr>
          <a:xfrm>
            <a:off x="8308379" y="5357371"/>
            <a:ext cx="2277666" cy="1407676"/>
          </a:xfrm>
          <a:prstGeom prst="rect">
            <a:avLst/>
          </a:prstGeom>
        </p:spPr>
      </p:pic>
      <p:grpSp>
        <p:nvGrpSpPr>
          <p:cNvPr id="20" name="Group 19">
            <a:extLst>
              <a:ext uri="{FF2B5EF4-FFF2-40B4-BE49-F238E27FC236}">
                <a16:creationId xmlns:a16="http://schemas.microsoft.com/office/drawing/2014/main" id="{4946D11C-0DDE-6853-E74D-B88A9E23DEDC}"/>
              </a:ext>
            </a:extLst>
          </p:cNvPr>
          <p:cNvGrpSpPr/>
          <p:nvPr/>
        </p:nvGrpSpPr>
        <p:grpSpPr>
          <a:xfrm>
            <a:off x="92697" y="800105"/>
            <a:ext cx="7753350" cy="4869413"/>
            <a:chOff x="491462" y="1066075"/>
            <a:chExt cx="9257465" cy="5587907"/>
          </a:xfrm>
        </p:grpSpPr>
        <p:grpSp>
          <p:nvGrpSpPr>
            <p:cNvPr id="34" name="Group 248">
              <a:extLst>
                <a:ext uri="{FF2B5EF4-FFF2-40B4-BE49-F238E27FC236}">
                  <a16:creationId xmlns:a16="http://schemas.microsoft.com/office/drawing/2014/main" id="{7FA15E3D-FB98-037E-1B33-D568A793D91D}"/>
                </a:ext>
              </a:extLst>
            </p:cNvPr>
            <p:cNvGrpSpPr/>
            <p:nvPr/>
          </p:nvGrpSpPr>
          <p:grpSpPr>
            <a:xfrm>
              <a:off x="491462" y="1066075"/>
              <a:ext cx="9257465" cy="5587907"/>
              <a:chOff x="33987" y="18352"/>
              <a:chExt cx="5277133" cy="3301675"/>
            </a:xfrm>
          </p:grpSpPr>
          <p:grpSp>
            <p:nvGrpSpPr>
              <p:cNvPr id="50" name="Group 237">
                <a:extLst>
                  <a:ext uri="{FF2B5EF4-FFF2-40B4-BE49-F238E27FC236}">
                    <a16:creationId xmlns:a16="http://schemas.microsoft.com/office/drawing/2014/main" id="{5BF3199E-5826-DB1A-FC3C-5FF46BEA080B}"/>
                  </a:ext>
                </a:extLst>
              </p:cNvPr>
              <p:cNvGrpSpPr/>
              <p:nvPr/>
            </p:nvGrpSpPr>
            <p:grpSpPr>
              <a:xfrm>
                <a:off x="33987" y="18352"/>
                <a:ext cx="5277133" cy="3301675"/>
                <a:chOff x="33987" y="18352"/>
                <a:chExt cx="5277133" cy="3301675"/>
              </a:xfrm>
            </p:grpSpPr>
            <p:pic>
              <p:nvPicPr>
                <p:cNvPr id="59" name="image9.jpg" descr="D:\THUY DUNG\BAN HTXTDT\6. CONG CU XUC TIEN DAU TU\2. AN PHAM\3. PRESENTATION\Hinh anh lam slide\KCNC Danang\1-VI TRI-cnc10001.jpg">
                  <a:extLst>
                    <a:ext uri="{FF2B5EF4-FFF2-40B4-BE49-F238E27FC236}">
                      <a16:creationId xmlns:a16="http://schemas.microsoft.com/office/drawing/2014/main" id="{3D218424-65DC-1EDC-7FBD-B587F0AFBBBA}"/>
                    </a:ext>
                  </a:extLst>
                </p:cNvPr>
                <p:cNvPicPr>
                  <a:picLocks noChangeAspect="1"/>
                </p:cNvPicPr>
                <p:nvPr/>
              </p:nvPicPr>
              <p:blipFill>
                <a:blip r:embed="rId7" cstate="print"/>
                <a:srcRect l="5377" t="8152" r="6166" b="17288"/>
                <a:stretch>
                  <a:fillRect/>
                </a:stretch>
              </p:blipFill>
              <p:spPr>
                <a:xfrm>
                  <a:off x="33987" y="18352"/>
                  <a:ext cx="5277133" cy="3301675"/>
                </a:xfrm>
                <a:prstGeom prst="rect">
                  <a:avLst/>
                </a:prstGeom>
                <a:ln w="12700" cap="flat">
                  <a:noFill/>
                  <a:miter lim="400000"/>
                </a:ln>
                <a:effectLst/>
              </p:spPr>
            </p:pic>
            <p:sp>
              <p:nvSpPr>
                <p:cNvPr id="60" name="Shape 236">
                  <a:extLst>
                    <a:ext uri="{FF2B5EF4-FFF2-40B4-BE49-F238E27FC236}">
                      <a16:creationId xmlns:a16="http://schemas.microsoft.com/office/drawing/2014/main" id="{94A4E3FB-DE07-4BAB-3C9D-1483DCF7D55F}"/>
                    </a:ext>
                  </a:extLst>
                </p:cNvPr>
                <p:cNvSpPr/>
                <p:nvPr/>
              </p:nvSpPr>
              <p:spPr>
                <a:xfrm>
                  <a:off x="2280888" y="1298766"/>
                  <a:ext cx="559370" cy="350776"/>
                </a:xfrm>
                <a:custGeom>
                  <a:avLst/>
                  <a:gdLst/>
                  <a:ahLst/>
                  <a:cxnLst>
                    <a:cxn ang="0">
                      <a:pos x="wd2" y="hd2"/>
                    </a:cxn>
                    <a:cxn ang="5400000">
                      <a:pos x="wd2" y="hd2"/>
                    </a:cxn>
                    <a:cxn ang="10800000">
                      <a:pos x="wd2" y="hd2"/>
                    </a:cxn>
                    <a:cxn ang="16200000">
                      <a:pos x="wd2" y="hd2"/>
                    </a:cxn>
                  </a:cxnLst>
                  <a:rect l="0" t="0" r="r" b="b"/>
                  <a:pathLst>
                    <a:path w="21129" h="21149" extrusionOk="0">
                      <a:moveTo>
                        <a:pt x="39" y="9551"/>
                      </a:moveTo>
                      <a:cubicBezTo>
                        <a:pt x="-232" y="8104"/>
                        <a:pt x="967" y="5771"/>
                        <a:pt x="1896" y="5404"/>
                      </a:cubicBezTo>
                      <a:cubicBezTo>
                        <a:pt x="2824" y="5037"/>
                        <a:pt x="4655" y="7002"/>
                        <a:pt x="5610" y="7348"/>
                      </a:cubicBezTo>
                      <a:cubicBezTo>
                        <a:pt x="6564" y="7693"/>
                        <a:pt x="6989" y="7261"/>
                        <a:pt x="7621" y="7477"/>
                      </a:cubicBezTo>
                      <a:cubicBezTo>
                        <a:pt x="8253" y="7693"/>
                        <a:pt x="8988" y="8665"/>
                        <a:pt x="9401" y="8644"/>
                      </a:cubicBezTo>
                      <a:cubicBezTo>
                        <a:pt x="9814" y="8622"/>
                        <a:pt x="9698" y="7564"/>
                        <a:pt x="10097" y="7348"/>
                      </a:cubicBezTo>
                      <a:cubicBezTo>
                        <a:pt x="10497" y="7132"/>
                        <a:pt x="11387" y="7693"/>
                        <a:pt x="11800" y="7348"/>
                      </a:cubicBezTo>
                      <a:cubicBezTo>
                        <a:pt x="12212" y="7002"/>
                        <a:pt x="12612" y="6009"/>
                        <a:pt x="12573" y="5274"/>
                      </a:cubicBezTo>
                      <a:cubicBezTo>
                        <a:pt x="12535" y="4540"/>
                        <a:pt x="11503" y="3805"/>
                        <a:pt x="11567" y="2941"/>
                      </a:cubicBezTo>
                      <a:cubicBezTo>
                        <a:pt x="11632" y="2077"/>
                        <a:pt x="12251" y="457"/>
                        <a:pt x="12960" y="90"/>
                      </a:cubicBezTo>
                      <a:cubicBezTo>
                        <a:pt x="13669" y="-277"/>
                        <a:pt x="14804" y="587"/>
                        <a:pt x="15823" y="738"/>
                      </a:cubicBezTo>
                      <a:cubicBezTo>
                        <a:pt x="16842" y="889"/>
                        <a:pt x="17267" y="976"/>
                        <a:pt x="18144" y="997"/>
                      </a:cubicBezTo>
                      <a:cubicBezTo>
                        <a:pt x="19021" y="1019"/>
                        <a:pt x="20801" y="241"/>
                        <a:pt x="21084" y="868"/>
                      </a:cubicBezTo>
                      <a:cubicBezTo>
                        <a:pt x="21368" y="1494"/>
                        <a:pt x="20207" y="3546"/>
                        <a:pt x="19846" y="4756"/>
                      </a:cubicBezTo>
                      <a:cubicBezTo>
                        <a:pt x="19485" y="5965"/>
                        <a:pt x="19073" y="6937"/>
                        <a:pt x="18918" y="8125"/>
                      </a:cubicBezTo>
                      <a:cubicBezTo>
                        <a:pt x="18763" y="9313"/>
                        <a:pt x="19240" y="11171"/>
                        <a:pt x="18918" y="11884"/>
                      </a:cubicBezTo>
                      <a:cubicBezTo>
                        <a:pt x="18595" y="12597"/>
                        <a:pt x="17693" y="12186"/>
                        <a:pt x="16984" y="12402"/>
                      </a:cubicBezTo>
                      <a:cubicBezTo>
                        <a:pt x="16274" y="12618"/>
                        <a:pt x="15191" y="12618"/>
                        <a:pt x="14662" y="13180"/>
                      </a:cubicBezTo>
                      <a:cubicBezTo>
                        <a:pt x="14134" y="13741"/>
                        <a:pt x="14598" y="15253"/>
                        <a:pt x="13811" y="15772"/>
                      </a:cubicBezTo>
                      <a:cubicBezTo>
                        <a:pt x="13025" y="16290"/>
                        <a:pt x="10768" y="16031"/>
                        <a:pt x="9943" y="16290"/>
                      </a:cubicBezTo>
                      <a:cubicBezTo>
                        <a:pt x="9117" y="16549"/>
                        <a:pt x="9053" y="17068"/>
                        <a:pt x="8859" y="17327"/>
                      </a:cubicBezTo>
                      <a:cubicBezTo>
                        <a:pt x="8666" y="17586"/>
                        <a:pt x="8743" y="17673"/>
                        <a:pt x="8782" y="17845"/>
                      </a:cubicBezTo>
                      <a:cubicBezTo>
                        <a:pt x="8821" y="18018"/>
                        <a:pt x="9104" y="17889"/>
                        <a:pt x="9091" y="18364"/>
                      </a:cubicBezTo>
                      <a:cubicBezTo>
                        <a:pt x="9079" y="18839"/>
                        <a:pt x="9091" y="20265"/>
                        <a:pt x="8705" y="20697"/>
                      </a:cubicBezTo>
                      <a:cubicBezTo>
                        <a:pt x="8318" y="21129"/>
                        <a:pt x="7363" y="21323"/>
                        <a:pt x="6770" y="20956"/>
                      </a:cubicBezTo>
                      <a:cubicBezTo>
                        <a:pt x="6177" y="20589"/>
                        <a:pt x="5507" y="18990"/>
                        <a:pt x="5145" y="18493"/>
                      </a:cubicBezTo>
                      <a:cubicBezTo>
                        <a:pt x="4784" y="17997"/>
                        <a:pt x="4733" y="18234"/>
                        <a:pt x="4604" y="17975"/>
                      </a:cubicBezTo>
                      <a:cubicBezTo>
                        <a:pt x="4475" y="17716"/>
                        <a:pt x="4552" y="17586"/>
                        <a:pt x="4372" y="16938"/>
                      </a:cubicBezTo>
                      <a:cubicBezTo>
                        <a:pt x="4191" y="16290"/>
                        <a:pt x="4243" y="15318"/>
                        <a:pt x="3521" y="14087"/>
                      </a:cubicBezTo>
                      <a:cubicBezTo>
                        <a:pt x="2798" y="12856"/>
                        <a:pt x="310" y="10998"/>
                        <a:pt x="39" y="9551"/>
                      </a:cubicBezTo>
                      <a:close/>
                    </a:path>
                  </a:pathLst>
                </a:custGeom>
                <a:solidFill>
                  <a:srgbClr val="DE5A00"/>
                </a:solidFill>
                <a:ln w="12700" cap="flat">
                  <a:noFill/>
                  <a:miter lim="400000"/>
                </a:ln>
                <a:effectLst/>
              </p:spPr>
              <p:txBody>
                <a:bodyPr wrap="square" lIns="45719" tIns="45719" rIns="45719" bIns="45719" numCol="1" anchor="ctr">
                  <a:noAutofit/>
                </a:bodyPr>
                <a:lstStyle/>
                <a:p>
                  <a:pPr algn="ctr">
                    <a:defRPr sz="1400">
                      <a:latin typeface="Tahoma"/>
                      <a:ea typeface="Tahoma"/>
                      <a:cs typeface="Tahoma"/>
                      <a:sym typeface="Tahoma"/>
                    </a:defRPr>
                  </a:pPr>
                  <a:endParaRPr sz="1400">
                    <a:latin typeface="Calibri" panose="020F0502020204030204" pitchFamily="34" charset="0"/>
                    <a:cs typeface="Calibri" panose="020F0502020204030204" pitchFamily="34" charset="0"/>
                  </a:endParaRPr>
                </a:p>
              </p:txBody>
            </p:sp>
          </p:grpSp>
          <p:grpSp>
            <p:nvGrpSpPr>
              <p:cNvPr id="51" name="Group 247">
                <a:extLst>
                  <a:ext uri="{FF2B5EF4-FFF2-40B4-BE49-F238E27FC236}">
                    <a16:creationId xmlns:a16="http://schemas.microsoft.com/office/drawing/2014/main" id="{EAE9F75F-1582-C081-F12B-35FD1507EDA7}"/>
                  </a:ext>
                </a:extLst>
              </p:cNvPr>
              <p:cNvGrpSpPr/>
              <p:nvPr/>
            </p:nvGrpSpPr>
            <p:grpSpPr>
              <a:xfrm>
                <a:off x="2899798" y="931494"/>
                <a:ext cx="1412479" cy="1517686"/>
                <a:chOff x="-23531" y="42209"/>
                <a:chExt cx="1412477" cy="1517685"/>
              </a:xfrm>
            </p:grpSpPr>
            <p:grpSp>
              <p:nvGrpSpPr>
                <p:cNvPr id="52" name="Group 244">
                  <a:extLst>
                    <a:ext uri="{FF2B5EF4-FFF2-40B4-BE49-F238E27FC236}">
                      <a16:creationId xmlns:a16="http://schemas.microsoft.com/office/drawing/2014/main" id="{1E048F2A-F6F7-34EB-EA63-C369F1203373}"/>
                    </a:ext>
                  </a:extLst>
                </p:cNvPr>
                <p:cNvGrpSpPr/>
                <p:nvPr/>
              </p:nvGrpSpPr>
              <p:grpSpPr>
                <a:xfrm>
                  <a:off x="76728" y="371570"/>
                  <a:ext cx="1312218" cy="408334"/>
                  <a:chOff x="-21721" y="28139"/>
                  <a:chExt cx="1312216" cy="408332"/>
                </a:xfrm>
              </p:grpSpPr>
              <p:sp>
                <p:nvSpPr>
                  <p:cNvPr id="55" name="Shape 240">
                    <a:extLst>
                      <a:ext uri="{FF2B5EF4-FFF2-40B4-BE49-F238E27FC236}">
                        <a16:creationId xmlns:a16="http://schemas.microsoft.com/office/drawing/2014/main" id="{AE547AC1-7A9E-CA75-7477-E3B970E2C486}"/>
                      </a:ext>
                    </a:extLst>
                  </p:cNvPr>
                  <p:cNvSpPr/>
                  <p:nvPr/>
                </p:nvSpPr>
                <p:spPr>
                  <a:xfrm>
                    <a:off x="1201501" y="51355"/>
                    <a:ext cx="88994" cy="90002"/>
                  </a:xfrm>
                  <a:custGeom>
                    <a:avLst/>
                    <a:gdLst/>
                    <a:ahLst/>
                    <a:cxnLst>
                      <a:cxn ang="0">
                        <a:pos x="wd2" y="hd2"/>
                      </a:cxn>
                      <a:cxn ang="5400000">
                        <a:pos x="wd2" y="hd2"/>
                      </a:cxn>
                      <a:cxn ang="10800000">
                        <a:pos x="wd2" y="hd2"/>
                      </a:cxn>
                      <a:cxn ang="16200000">
                        <a:pos x="wd2" y="hd2"/>
                      </a:cxn>
                    </a:cxnLst>
                    <a:rect l="0" t="0" r="r" b="b"/>
                    <a:pathLst>
                      <a:path w="20474" h="19975" extrusionOk="0">
                        <a:moveTo>
                          <a:pt x="7178" y="1403"/>
                        </a:moveTo>
                        <a:cubicBezTo>
                          <a:pt x="3885" y="3403"/>
                          <a:pt x="-593" y="9536"/>
                          <a:pt x="66" y="12603"/>
                        </a:cubicBezTo>
                        <a:cubicBezTo>
                          <a:pt x="724" y="15670"/>
                          <a:pt x="7968" y="21003"/>
                          <a:pt x="11129" y="19803"/>
                        </a:cubicBezTo>
                        <a:cubicBezTo>
                          <a:pt x="14290" y="18603"/>
                          <a:pt x="17583" y="8603"/>
                          <a:pt x="19031" y="5403"/>
                        </a:cubicBezTo>
                        <a:cubicBezTo>
                          <a:pt x="20480" y="2203"/>
                          <a:pt x="21007" y="1270"/>
                          <a:pt x="19822" y="603"/>
                        </a:cubicBezTo>
                        <a:cubicBezTo>
                          <a:pt x="18636" y="-64"/>
                          <a:pt x="10470" y="-597"/>
                          <a:pt x="7178" y="1403"/>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400">
                        <a:latin typeface="Tahoma"/>
                        <a:ea typeface="Tahoma"/>
                        <a:cs typeface="Tahoma"/>
                        <a:sym typeface="Tahoma"/>
                      </a:defRPr>
                    </a:pPr>
                    <a:endParaRPr sz="1400">
                      <a:latin typeface="Calibri" panose="020F0502020204030204" pitchFamily="34" charset="0"/>
                      <a:cs typeface="Calibri" panose="020F0502020204030204" pitchFamily="34" charset="0"/>
                    </a:endParaRPr>
                  </a:p>
                </p:txBody>
              </p:sp>
              <p:sp>
                <p:nvSpPr>
                  <p:cNvPr id="56" name="Shape 241">
                    <a:extLst>
                      <a:ext uri="{FF2B5EF4-FFF2-40B4-BE49-F238E27FC236}">
                        <a16:creationId xmlns:a16="http://schemas.microsoft.com/office/drawing/2014/main" id="{49B83CA2-BCDD-4136-A6A3-8376E21CFF5B}"/>
                      </a:ext>
                    </a:extLst>
                  </p:cNvPr>
                  <p:cNvSpPr/>
                  <p:nvPr/>
                </p:nvSpPr>
                <p:spPr>
                  <a:xfrm>
                    <a:off x="1121254" y="215499"/>
                    <a:ext cx="119541" cy="183803"/>
                  </a:xfrm>
                  <a:custGeom>
                    <a:avLst/>
                    <a:gdLst/>
                    <a:ahLst/>
                    <a:cxnLst>
                      <a:cxn ang="0">
                        <a:pos x="wd2" y="hd2"/>
                      </a:cxn>
                      <a:cxn ang="5400000">
                        <a:pos x="wd2" y="hd2"/>
                      </a:cxn>
                      <a:cxn ang="10800000">
                        <a:pos x="wd2" y="hd2"/>
                      </a:cxn>
                      <a:cxn ang="16200000">
                        <a:pos x="wd2" y="hd2"/>
                      </a:cxn>
                    </a:cxnLst>
                    <a:rect l="0" t="0" r="r" b="b"/>
                    <a:pathLst>
                      <a:path w="20409" h="20782" extrusionOk="0">
                        <a:moveTo>
                          <a:pt x="16094" y="87"/>
                        </a:moveTo>
                        <a:cubicBezTo>
                          <a:pt x="14237" y="631"/>
                          <a:pt x="11109" y="5046"/>
                          <a:pt x="9057" y="6608"/>
                        </a:cubicBezTo>
                        <a:cubicBezTo>
                          <a:pt x="7004" y="8170"/>
                          <a:pt x="5245" y="8578"/>
                          <a:pt x="3779" y="9461"/>
                        </a:cubicBezTo>
                        <a:cubicBezTo>
                          <a:pt x="2313" y="10344"/>
                          <a:pt x="847" y="11023"/>
                          <a:pt x="260" y="11906"/>
                        </a:cubicBezTo>
                        <a:cubicBezTo>
                          <a:pt x="-326" y="12789"/>
                          <a:pt x="260" y="14759"/>
                          <a:pt x="260" y="14759"/>
                        </a:cubicBezTo>
                        <a:cubicBezTo>
                          <a:pt x="260" y="15710"/>
                          <a:pt x="-131" y="17136"/>
                          <a:pt x="260" y="17612"/>
                        </a:cubicBezTo>
                        <a:cubicBezTo>
                          <a:pt x="651" y="18087"/>
                          <a:pt x="1531" y="17408"/>
                          <a:pt x="2606" y="17612"/>
                        </a:cubicBezTo>
                        <a:cubicBezTo>
                          <a:pt x="3681" y="17816"/>
                          <a:pt x="5245" y="18427"/>
                          <a:pt x="6711" y="18835"/>
                        </a:cubicBezTo>
                        <a:cubicBezTo>
                          <a:pt x="8177" y="19242"/>
                          <a:pt x="10230" y="19786"/>
                          <a:pt x="11403" y="20057"/>
                        </a:cubicBezTo>
                        <a:cubicBezTo>
                          <a:pt x="12575" y="20329"/>
                          <a:pt x="13162" y="20397"/>
                          <a:pt x="13748" y="20465"/>
                        </a:cubicBezTo>
                        <a:cubicBezTo>
                          <a:pt x="14335" y="20533"/>
                          <a:pt x="14726" y="21144"/>
                          <a:pt x="14921" y="20465"/>
                        </a:cubicBezTo>
                        <a:cubicBezTo>
                          <a:pt x="15117" y="19785"/>
                          <a:pt x="14921" y="16389"/>
                          <a:pt x="14921" y="16389"/>
                        </a:cubicBezTo>
                        <a:cubicBezTo>
                          <a:pt x="14921" y="14895"/>
                          <a:pt x="14041" y="13672"/>
                          <a:pt x="14921" y="11499"/>
                        </a:cubicBezTo>
                        <a:cubicBezTo>
                          <a:pt x="15801" y="9325"/>
                          <a:pt x="19124" y="5046"/>
                          <a:pt x="20199" y="3348"/>
                        </a:cubicBezTo>
                        <a:cubicBezTo>
                          <a:pt x="21274" y="1650"/>
                          <a:pt x="17951" y="-456"/>
                          <a:pt x="16094" y="87"/>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400">
                        <a:latin typeface="Tahoma"/>
                        <a:ea typeface="Tahoma"/>
                        <a:cs typeface="Tahoma"/>
                        <a:sym typeface="Tahoma"/>
                      </a:defRPr>
                    </a:pPr>
                    <a:endParaRPr sz="1400">
                      <a:latin typeface="Calibri" panose="020F0502020204030204" pitchFamily="34" charset="0"/>
                      <a:cs typeface="Calibri" panose="020F0502020204030204" pitchFamily="34" charset="0"/>
                    </a:endParaRPr>
                  </a:p>
                </p:txBody>
              </p:sp>
              <p:sp>
                <p:nvSpPr>
                  <p:cNvPr id="57" name="Shape 242">
                    <a:extLst>
                      <a:ext uri="{FF2B5EF4-FFF2-40B4-BE49-F238E27FC236}">
                        <a16:creationId xmlns:a16="http://schemas.microsoft.com/office/drawing/2014/main" id="{72ED06E0-6ECB-6A20-AD0E-B4D644311725}"/>
                      </a:ext>
                    </a:extLst>
                  </p:cNvPr>
                  <p:cNvSpPr/>
                  <p:nvPr/>
                </p:nvSpPr>
                <p:spPr>
                  <a:xfrm>
                    <a:off x="50169" y="125316"/>
                    <a:ext cx="295473" cy="311155"/>
                  </a:xfrm>
                  <a:custGeom>
                    <a:avLst/>
                    <a:gdLst/>
                    <a:ahLst/>
                    <a:cxnLst>
                      <a:cxn ang="0">
                        <a:pos x="wd2" y="hd2"/>
                      </a:cxn>
                      <a:cxn ang="5400000">
                        <a:pos x="wd2" y="hd2"/>
                      </a:cxn>
                      <a:cxn ang="10800000">
                        <a:pos x="wd2" y="hd2"/>
                      </a:cxn>
                      <a:cxn ang="16200000">
                        <a:pos x="wd2" y="hd2"/>
                      </a:cxn>
                    </a:cxnLst>
                    <a:rect l="0" t="0" r="r" b="b"/>
                    <a:pathLst>
                      <a:path w="19969" h="20947" extrusionOk="0">
                        <a:moveTo>
                          <a:pt x="9090" y="0"/>
                        </a:moveTo>
                        <a:cubicBezTo>
                          <a:pt x="8291" y="45"/>
                          <a:pt x="7492" y="91"/>
                          <a:pt x="6009" y="1418"/>
                        </a:cubicBezTo>
                        <a:cubicBezTo>
                          <a:pt x="4526" y="2745"/>
                          <a:pt x="-1102" y="4945"/>
                          <a:pt x="191" y="7964"/>
                        </a:cubicBezTo>
                        <a:cubicBezTo>
                          <a:pt x="1484" y="10982"/>
                          <a:pt x="10497" y="17455"/>
                          <a:pt x="13767" y="19527"/>
                        </a:cubicBezTo>
                        <a:cubicBezTo>
                          <a:pt x="17037" y="21600"/>
                          <a:pt x="19129" y="20945"/>
                          <a:pt x="19814" y="20400"/>
                        </a:cubicBezTo>
                        <a:cubicBezTo>
                          <a:pt x="20498" y="19855"/>
                          <a:pt x="18749" y="18436"/>
                          <a:pt x="17874" y="16255"/>
                        </a:cubicBezTo>
                        <a:cubicBezTo>
                          <a:pt x="16999" y="14073"/>
                          <a:pt x="15307" y="9236"/>
                          <a:pt x="14566" y="7309"/>
                        </a:cubicBezTo>
                        <a:cubicBezTo>
                          <a:pt x="13824" y="5382"/>
                          <a:pt x="13624" y="5036"/>
                          <a:pt x="13425" y="4691"/>
                        </a:cubicBezTo>
                      </a:path>
                    </a:pathLst>
                  </a:custGeom>
                  <a:solidFill>
                    <a:srgbClr val="0070C0"/>
                  </a:solidFill>
                  <a:ln w="12700" cap="flat">
                    <a:noFill/>
                    <a:miter lim="400000"/>
                  </a:ln>
                  <a:effectLst/>
                </p:spPr>
                <p:txBody>
                  <a:bodyPr wrap="square" lIns="45719" tIns="45719" rIns="45719" bIns="45719" numCol="1" anchor="ctr">
                    <a:noAutofit/>
                  </a:bodyPr>
                  <a:lstStyle/>
                  <a:p>
                    <a:pPr algn="ctr"/>
                    <a:endParaRPr>
                      <a:latin typeface="Calibri" panose="020F0502020204030204" pitchFamily="34" charset="0"/>
                      <a:cs typeface="Calibri" panose="020F0502020204030204" pitchFamily="34" charset="0"/>
                    </a:endParaRPr>
                  </a:p>
                </p:txBody>
              </p:sp>
              <p:sp>
                <p:nvSpPr>
                  <p:cNvPr id="58" name="Shape 243">
                    <a:extLst>
                      <a:ext uri="{FF2B5EF4-FFF2-40B4-BE49-F238E27FC236}">
                        <a16:creationId xmlns:a16="http://schemas.microsoft.com/office/drawing/2014/main" id="{6F4C5E29-B4C2-22FD-19A1-AE1EA8B39745}"/>
                      </a:ext>
                    </a:extLst>
                  </p:cNvPr>
                  <p:cNvSpPr/>
                  <p:nvPr/>
                </p:nvSpPr>
                <p:spPr>
                  <a:xfrm>
                    <a:off x="-21721" y="28139"/>
                    <a:ext cx="210830" cy="205466"/>
                  </a:xfrm>
                  <a:custGeom>
                    <a:avLst/>
                    <a:gdLst/>
                    <a:ahLst/>
                    <a:cxnLst>
                      <a:cxn ang="0">
                        <a:pos x="wd2" y="hd2"/>
                      </a:cxn>
                      <a:cxn ang="5400000">
                        <a:pos x="wd2" y="hd2"/>
                      </a:cxn>
                      <a:cxn ang="10800000">
                        <a:pos x="wd2" y="hd2"/>
                      </a:cxn>
                      <a:cxn ang="16200000">
                        <a:pos x="wd2" y="hd2"/>
                      </a:cxn>
                    </a:cxnLst>
                    <a:rect l="0" t="0" r="r" b="b"/>
                    <a:pathLst>
                      <a:path w="21269" h="21476" extrusionOk="0">
                        <a:moveTo>
                          <a:pt x="16590" y="1"/>
                        </a:moveTo>
                        <a:cubicBezTo>
                          <a:pt x="13731" y="-62"/>
                          <a:pt x="6801" y="6719"/>
                          <a:pt x="4115" y="9043"/>
                        </a:cubicBezTo>
                        <a:cubicBezTo>
                          <a:pt x="1430" y="11366"/>
                          <a:pt x="1054" y="12716"/>
                          <a:pt x="477" y="13940"/>
                        </a:cubicBezTo>
                        <a:cubicBezTo>
                          <a:pt x="-101" y="15165"/>
                          <a:pt x="-274" y="15133"/>
                          <a:pt x="650" y="16389"/>
                        </a:cubicBezTo>
                        <a:cubicBezTo>
                          <a:pt x="1574" y="17645"/>
                          <a:pt x="4202" y="21538"/>
                          <a:pt x="6021" y="21475"/>
                        </a:cubicBezTo>
                        <a:cubicBezTo>
                          <a:pt x="7840" y="21412"/>
                          <a:pt x="9602" y="17833"/>
                          <a:pt x="11566" y="16012"/>
                        </a:cubicBezTo>
                        <a:cubicBezTo>
                          <a:pt x="13529" y="14191"/>
                          <a:pt x="16186" y="11648"/>
                          <a:pt x="17803" y="10550"/>
                        </a:cubicBezTo>
                        <a:cubicBezTo>
                          <a:pt x="19420" y="9451"/>
                          <a:pt x="21326" y="11115"/>
                          <a:pt x="21268" y="9419"/>
                        </a:cubicBezTo>
                        <a:cubicBezTo>
                          <a:pt x="21210" y="7724"/>
                          <a:pt x="19449" y="64"/>
                          <a:pt x="16590" y="1"/>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400">
                        <a:latin typeface="Tahoma"/>
                        <a:ea typeface="Tahoma"/>
                        <a:cs typeface="Tahoma"/>
                        <a:sym typeface="Tahoma"/>
                      </a:defRPr>
                    </a:pPr>
                    <a:endParaRPr sz="1400">
                      <a:latin typeface="Calibri" panose="020F0502020204030204" pitchFamily="34" charset="0"/>
                      <a:cs typeface="Calibri" panose="020F0502020204030204" pitchFamily="34" charset="0"/>
                    </a:endParaRPr>
                  </a:p>
                </p:txBody>
              </p:sp>
            </p:grpSp>
            <p:sp>
              <p:nvSpPr>
                <p:cNvPr id="53" name="Shape 245">
                  <a:extLst>
                    <a:ext uri="{FF2B5EF4-FFF2-40B4-BE49-F238E27FC236}">
                      <a16:creationId xmlns:a16="http://schemas.microsoft.com/office/drawing/2014/main" id="{A4A68236-9418-CCD1-AB92-36F900F2D0B7}"/>
                    </a:ext>
                  </a:extLst>
                </p:cNvPr>
                <p:cNvSpPr/>
                <p:nvPr/>
              </p:nvSpPr>
              <p:spPr>
                <a:xfrm>
                  <a:off x="631515" y="1388977"/>
                  <a:ext cx="170429" cy="170917"/>
                </a:xfrm>
                <a:custGeom>
                  <a:avLst/>
                  <a:gdLst/>
                  <a:ahLst/>
                  <a:cxnLst>
                    <a:cxn ang="0">
                      <a:pos x="wd2" y="hd2"/>
                    </a:cxn>
                    <a:cxn ang="5400000">
                      <a:pos x="wd2" y="hd2"/>
                    </a:cxn>
                    <a:cxn ang="10800000">
                      <a:pos x="wd2" y="hd2"/>
                    </a:cxn>
                    <a:cxn ang="16200000">
                      <a:pos x="wd2" y="hd2"/>
                    </a:cxn>
                  </a:cxnLst>
                  <a:rect l="0" t="0" r="r" b="b"/>
                  <a:pathLst>
                    <a:path w="21434" h="20057" extrusionOk="0">
                      <a:moveTo>
                        <a:pt x="3116" y="1567"/>
                      </a:moveTo>
                      <a:cubicBezTo>
                        <a:pt x="1848" y="2808"/>
                        <a:pt x="120" y="5628"/>
                        <a:pt x="5" y="7996"/>
                      </a:cubicBezTo>
                      <a:cubicBezTo>
                        <a:pt x="-110" y="10365"/>
                        <a:pt x="1791" y="13805"/>
                        <a:pt x="2424" y="15779"/>
                      </a:cubicBezTo>
                      <a:cubicBezTo>
                        <a:pt x="3058" y="17753"/>
                        <a:pt x="2655" y="19219"/>
                        <a:pt x="3807" y="19840"/>
                      </a:cubicBezTo>
                      <a:cubicBezTo>
                        <a:pt x="4959" y="20460"/>
                        <a:pt x="6860" y="19558"/>
                        <a:pt x="9336" y="19501"/>
                      </a:cubicBezTo>
                      <a:cubicBezTo>
                        <a:pt x="11813" y="19445"/>
                        <a:pt x="16652" y="20291"/>
                        <a:pt x="18668" y="19501"/>
                      </a:cubicBezTo>
                      <a:cubicBezTo>
                        <a:pt x="20684" y="18712"/>
                        <a:pt x="21375" y="17809"/>
                        <a:pt x="21432" y="14764"/>
                      </a:cubicBezTo>
                      <a:cubicBezTo>
                        <a:pt x="21490" y="11718"/>
                        <a:pt x="20396" y="3597"/>
                        <a:pt x="19013" y="1229"/>
                      </a:cubicBezTo>
                      <a:cubicBezTo>
                        <a:pt x="17631" y="-1140"/>
                        <a:pt x="15039" y="665"/>
                        <a:pt x="13138" y="552"/>
                      </a:cubicBezTo>
                      <a:cubicBezTo>
                        <a:pt x="11237" y="439"/>
                        <a:pt x="9279" y="214"/>
                        <a:pt x="7608" y="552"/>
                      </a:cubicBezTo>
                      <a:cubicBezTo>
                        <a:pt x="5938" y="890"/>
                        <a:pt x="4383" y="326"/>
                        <a:pt x="3116" y="1567"/>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400">
                      <a:latin typeface="Tahoma"/>
                      <a:ea typeface="Tahoma"/>
                      <a:cs typeface="Tahoma"/>
                      <a:sym typeface="Tahoma"/>
                    </a:defRPr>
                  </a:pPr>
                  <a:endParaRPr sz="1400">
                    <a:latin typeface="Calibri" panose="020F0502020204030204" pitchFamily="34" charset="0"/>
                    <a:cs typeface="Calibri" panose="020F0502020204030204" pitchFamily="34" charset="0"/>
                  </a:endParaRPr>
                </a:p>
              </p:txBody>
            </p:sp>
            <p:sp>
              <p:nvSpPr>
                <p:cNvPr id="54" name="Shape 246">
                  <a:extLst>
                    <a:ext uri="{FF2B5EF4-FFF2-40B4-BE49-F238E27FC236}">
                      <a16:creationId xmlns:a16="http://schemas.microsoft.com/office/drawing/2014/main" id="{BA0BB7DF-0C02-8D7C-0E87-FFBBF09960D1}"/>
                    </a:ext>
                  </a:extLst>
                </p:cNvPr>
                <p:cNvSpPr/>
                <p:nvPr/>
              </p:nvSpPr>
              <p:spPr>
                <a:xfrm>
                  <a:off x="-23531" y="42209"/>
                  <a:ext cx="332222" cy="233613"/>
                </a:xfrm>
                <a:custGeom>
                  <a:avLst/>
                  <a:gdLst/>
                  <a:ahLst/>
                  <a:cxnLst>
                    <a:cxn ang="0">
                      <a:pos x="wd2" y="hd2"/>
                    </a:cxn>
                    <a:cxn ang="5400000">
                      <a:pos x="wd2" y="hd2"/>
                    </a:cxn>
                    <a:cxn ang="10800000">
                      <a:pos x="wd2" y="hd2"/>
                    </a:cxn>
                    <a:cxn ang="16200000">
                      <a:pos x="wd2" y="hd2"/>
                    </a:cxn>
                  </a:cxnLst>
                  <a:rect l="0" t="0" r="r" b="b"/>
                  <a:pathLst>
                    <a:path w="20753" h="21472" extrusionOk="0">
                      <a:moveTo>
                        <a:pt x="19938" y="1592"/>
                      </a:moveTo>
                      <a:cubicBezTo>
                        <a:pt x="21168" y="2564"/>
                        <a:pt x="20767" y="5126"/>
                        <a:pt x="20281" y="5833"/>
                      </a:cubicBezTo>
                      <a:cubicBezTo>
                        <a:pt x="19795" y="6540"/>
                        <a:pt x="17620" y="4596"/>
                        <a:pt x="17020" y="5833"/>
                      </a:cubicBezTo>
                      <a:cubicBezTo>
                        <a:pt x="16419" y="7070"/>
                        <a:pt x="17649" y="11973"/>
                        <a:pt x="16676" y="13254"/>
                      </a:cubicBezTo>
                      <a:cubicBezTo>
                        <a:pt x="15704" y="14535"/>
                        <a:pt x="11984" y="12768"/>
                        <a:pt x="11183" y="13519"/>
                      </a:cubicBezTo>
                      <a:cubicBezTo>
                        <a:pt x="10382" y="14270"/>
                        <a:pt x="12728" y="16434"/>
                        <a:pt x="11870" y="17759"/>
                      </a:cubicBezTo>
                      <a:cubicBezTo>
                        <a:pt x="11012" y="19084"/>
                        <a:pt x="7493" y="21381"/>
                        <a:pt x="6034" y="21470"/>
                      </a:cubicBezTo>
                      <a:cubicBezTo>
                        <a:pt x="4575" y="21558"/>
                        <a:pt x="4002" y="18643"/>
                        <a:pt x="3116" y="18289"/>
                      </a:cubicBezTo>
                      <a:cubicBezTo>
                        <a:pt x="2229" y="17936"/>
                        <a:pt x="1170" y="20277"/>
                        <a:pt x="712" y="19349"/>
                      </a:cubicBezTo>
                      <a:cubicBezTo>
                        <a:pt x="255" y="18422"/>
                        <a:pt x="-432" y="14800"/>
                        <a:pt x="369" y="12724"/>
                      </a:cubicBezTo>
                      <a:cubicBezTo>
                        <a:pt x="1170" y="10648"/>
                        <a:pt x="4546" y="8660"/>
                        <a:pt x="5519" y="6893"/>
                      </a:cubicBezTo>
                      <a:cubicBezTo>
                        <a:pt x="6491" y="5126"/>
                        <a:pt x="4975" y="3271"/>
                        <a:pt x="6205" y="2122"/>
                      </a:cubicBezTo>
                      <a:cubicBezTo>
                        <a:pt x="7436" y="974"/>
                        <a:pt x="10869" y="46"/>
                        <a:pt x="12900" y="2"/>
                      </a:cubicBezTo>
                      <a:cubicBezTo>
                        <a:pt x="14931" y="-42"/>
                        <a:pt x="18708" y="621"/>
                        <a:pt x="19938" y="1592"/>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400">
                      <a:latin typeface="Tahoma"/>
                      <a:ea typeface="Tahoma"/>
                      <a:cs typeface="Tahoma"/>
                      <a:sym typeface="Tahoma"/>
                    </a:defRPr>
                  </a:pPr>
                  <a:endParaRPr sz="1400">
                    <a:latin typeface="Calibri" panose="020F0502020204030204" pitchFamily="34" charset="0"/>
                    <a:cs typeface="Calibri" panose="020F0502020204030204" pitchFamily="34" charset="0"/>
                  </a:endParaRPr>
                </a:p>
              </p:txBody>
            </p:sp>
          </p:grpSp>
        </p:grpSp>
        <p:sp>
          <p:nvSpPr>
            <p:cNvPr id="38" name="Arc 37">
              <a:extLst>
                <a:ext uri="{FF2B5EF4-FFF2-40B4-BE49-F238E27FC236}">
                  <a16:creationId xmlns:a16="http://schemas.microsoft.com/office/drawing/2014/main" id="{E3612604-49E7-8550-7E8B-E391064BED3B}"/>
                </a:ext>
              </a:extLst>
            </p:cNvPr>
            <p:cNvSpPr/>
            <p:nvPr/>
          </p:nvSpPr>
          <p:spPr>
            <a:xfrm rot="9207188">
              <a:off x="5218703" y="1431438"/>
              <a:ext cx="2824518" cy="2855471"/>
            </a:xfrm>
            <a:prstGeom prst="arc">
              <a:avLst>
                <a:gd name="adj1" fmla="val 16872951"/>
                <a:gd name="adj2" fmla="val 295792"/>
              </a:avLst>
            </a:prstGeom>
            <a:noFill/>
            <a:ln w="22225" cap="flat">
              <a:solidFill>
                <a:schemeClr val="accent6">
                  <a:lumMod val="75000"/>
                </a:schemeClr>
              </a:solidFill>
              <a:prstDash val="sys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latinLnBrk="1" hangingPunct="0"/>
              <a:endParaRPr lang="en-US">
                <a:solidFill>
                  <a:srgbClr val="000000"/>
                </a:solidFill>
                <a:latin typeface="Calibri" panose="020F0502020204030204" pitchFamily="34" charset="0"/>
                <a:cs typeface="Calibri" panose="020F0502020204030204" pitchFamily="34" charset="0"/>
              </a:endParaRPr>
            </a:p>
          </p:txBody>
        </p:sp>
        <p:sp>
          <p:nvSpPr>
            <p:cNvPr id="49" name="Shape 253">
              <a:extLst>
                <a:ext uri="{FF2B5EF4-FFF2-40B4-BE49-F238E27FC236}">
                  <a16:creationId xmlns:a16="http://schemas.microsoft.com/office/drawing/2014/main" id="{09506FB4-C1DB-B4E0-FBCA-1167910A7D57}"/>
                </a:ext>
              </a:extLst>
            </p:cNvPr>
            <p:cNvSpPr/>
            <p:nvPr/>
          </p:nvSpPr>
          <p:spPr>
            <a:xfrm>
              <a:off x="5255699" y="3319123"/>
              <a:ext cx="120196" cy="130244"/>
            </a:xfrm>
            <a:prstGeom prst="ellipse">
              <a:avLst/>
            </a:prstGeom>
            <a:solidFill>
              <a:srgbClr val="FF0000"/>
            </a:solidFill>
            <a:ln w="15875" cap="flat">
              <a:solidFill>
                <a:srgbClr val="FF0000"/>
              </a:solidFill>
              <a:prstDash val="solid"/>
              <a:round/>
            </a:ln>
            <a:effectLst/>
          </p:spPr>
          <p:txBody>
            <a:bodyPr wrap="square" lIns="45719" tIns="45719" rIns="45719" bIns="45719" numCol="1" anchor="ctr">
              <a:noAutofit/>
            </a:bodyPr>
            <a:lstStyle/>
            <a:p>
              <a:pPr algn="ctr">
                <a:defRPr sz="1400">
                  <a:solidFill>
                    <a:srgbClr val="FFFFFF"/>
                  </a:solidFill>
                  <a:latin typeface="Arial"/>
                  <a:ea typeface="Arial"/>
                  <a:cs typeface="Arial"/>
                  <a:sym typeface="Arial"/>
                </a:defRPr>
              </a:pPr>
              <a:endParaRPr sz="1400">
                <a:latin typeface="Calibri" panose="020F0502020204030204" pitchFamily="34" charset="0"/>
                <a:cs typeface="Calibri" panose="020F0502020204030204" pitchFamily="34" charset="0"/>
              </a:endParaRPr>
            </a:p>
          </p:txBody>
        </p:sp>
      </p:grpSp>
      <p:sp>
        <p:nvSpPr>
          <p:cNvPr id="61" name="object 5">
            <a:extLst>
              <a:ext uri="{FF2B5EF4-FFF2-40B4-BE49-F238E27FC236}">
                <a16:creationId xmlns:a16="http://schemas.microsoft.com/office/drawing/2014/main" id="{99E8D5A2-23AB-1DB3-F013-2F1EA12A4D32}"/>
              </a:ext>
            </a:extLst>
          </p:cNvPr>
          <p:cNvSpPr txBox="1"/>
          <p:nvPr/>
        </p:nvSpPr>
        <p:spPr>
          <a:xfrm>
            <a:off x="10734124" y="466978"/>
            <a:ext cx="1299995" cy="805926"/>
          </a:xfrm>
          <a:prstGeom prst="rect">
            <a:avLst/>
          </a:prstGeom>
        </p:spPr>
        <p:txBody>
          <a:bodyPr vert="horz" wrap="square" lIns="0" tIns="12700" rIns="0" bIns="0" rtlCol="0">
            <a:spAutoFit/>
          </a:bodyPr>
          <a:lstStyle/>
          <a:p>
            <a:pPr marL="0" indent="0" algn="ctr">
              <a:lnSpc>
                <a:spcPts val="2050"/>
              </a:lnSpc>
              <a:buNone/>
            </a:pPr>
            <a:r>
              <a:rPr lang="en-US" sz="1600" dirty="0" err="1">
                <a:solidFill>
                  <a:srgbClr val="3B3535"/>
                </a:solidFill>
                <a:latin typeface="Red Hat Text" pitchFamily="34" charset="0"/>
                <a:ea typeface="Red Hat Text" pitchFamily="34" charset="-122"/>
                <a:cs typeface="Red Hat Text" pitchFamily="34" charset="-120"/>
              </a:rPr>
              <a:t>Cách</a:t>
            </a:r>
            <a:r>
              <a:rPr lang="en-US" sz="1600" dirty="0">
                <a:solidFill>
                  <a:srgbClr val="3B3535"/>
                </a:solidFill>
                <a:latin typeface="Red Hat Text" pitchFamily="34" charset="0"/>
                <a:ea typeface="Red Hat Text" pitchFamily="34" charset="-122"/>
                <a:cs typeface="Red Hat Text" pitchFamily="34" charset="-120"/>
              </a:rPr>
              <a:t> </a:t>
            </a:r>
            <a:r>
              <a:rPr lang="en-US" sz="1600" dirty="0" err="1">
                <a:solidFill>
                  <a:srgbClr val="3B3535"/>
                </a:solidFill>
                <a:latin typeface="Red Hat Text" pitchFamily="34" charset="0"/>
                <a:ea typeface="Red Hat Text" pitchFamily="34" charset="-122"/>
                <a:cs typeface="Red Hat Text" pitchFamily="34" charset="-120"/>
              </a:rPr>
              <a:t>Cảng</a:t>
            </a:r>
            <a:r>
              <a:rPr lang="en-US" sz="1600" dirty="0">
                <a:solidFill>
                  <a:srgbClr val="3B3535"/>
                </a:solidFill>
                <a:latin typeface="Red Hat Text" pitchFamily="34" charset="0"/>
                <a:ea typeface="Red Hat Text" pitchFamily="34" charset="-122"/>
                <a:cs typeface="Red Hat Text" pitchFamily="34" charset="-120"/>
              </a:rPr>
              <a:t> Liên </a:t>
            </a:r>
            <a:r>
              <a:rPr lang="en-US" sz="1600" dirty="0" err="1">
                <a:solidFill>
                  <a:srgbClr val="3B3535"/>
                </a:solidFill>
                <a:latin typeface="Red Hat Text" pitchFamily="34" charset="0"/>
                <a:ea typeface="Red Hat Text" pitchFamily="34" charset="-122"/>
                <a:cs typeface="Red Hat Text" pitchFamily="34" charset="-120"/>
              </a:rPr>
              <a:t>Chiểu</a:t>
            </a:r>
            <a:r>
              <a:rPr lang="en-US" sz="1600" dirty="0">
                <a:solidFill>
                  <a:srgbClr val="3B3535"/>
                </a:solidFill>
                <a:latin typeface="Red Hat Text" pitchFamily="34" charset="0"/>
                <a:ea typeface="Red Hat Text" pitchFamily="34" charset="-122"/>
                <a:cs typeface="Red Hat Text" pitchFamily="34" charset="-120"/>
              </a:rPr>
              <a:t> 5km</a:t>
            </a:r>
            <a:endParaRPr lang="en-US" sz="1600" dirty="0"/>
          </a:p>
        </p:txBody>
      </p:sp>
      <p:sp>
        <p:nvSpPr>
          <p:cNvPr id="62" name="object 5">
            <a:extLst>
              <a:ext uri="{FF2B5EF4-FFF2-40B4-BE49-F238E27FC236}">
                <a16:creationId xmlns:a16="http://schemas.microsoft.com/office/drawing/2014/main" id="{42064047-3492-EA74-4D4F-19E2F2A3DF45}"/>
              </a:ext>
            </a:extLst>
          </p:cNvPr>
          <p:cNvSpPr txBox="1"/>
          <p:nvPr/>
        </p:nvSpPr>
        <p:spPr>
          <a:xfrm>
            <a:off x="10648138" y="4094954"/>
            <a:ext cx="1299995" cy="805926"/>
          </a:xfrm>
          <a:prstGeom prst="rect">
            <a:avLst/>
          </a:prstGeom>
        </p:spPr>
        <p:txBody>
          <a:bodyPr vert="horz" wrap="square" lIns="0" tIns="12700" rIns="0" bIns="0" rtlCol="0">
            <a:spAutoFit/>
          </a:bodyPr>
          <a:lstStyle/>
          <a:p>
            <a:pPr marL="0" indent="0" algn="ctr">
              <a:lnSpc>
                <a:spcPts val="2050"/>
              </a:lnSpc>
              <a:buNone/>
            </a:pPr>
            <a:r>
              <a:rPr lang="en-US" sz="1600" dirty="0" err="1">
                <a:solidFill>
                  <a:srgbClr val="3B3535"/>
                </a:solidFill>
                <a:latin typeface="Red Hat Text" pitchFamily="34" charset="0"/>
                <a:ea typeface="Red Hat Text" pitchFamily="34" charset="-122"/>
                <a:cs typeface="Red Hat Text" pitchFamily="34" charset="-120"/>
              </a:rPr>
              <a:t>Cách</a:t>
            </a:r>
            <a:r>
              <a:rPr lang="en-US" sz="1600" dirty="0">
                <a:solidFill>
                  <a:srgbClr val="3B3535"/>
                </a:solidFill>
                <a:latin typeface="Red Hat Text" pitchFamily="34" charset="0"/>
                <a:ea typeface="Red Hat Text" pitchFamily="34" charset="-122"/>
                <a:cs typeface="Red Hat Text" pitchFamily="34" charset="-120"/>
              </a:rPr>
              <a:t> Trung </a:t>
            </a:r>
            <a:r>
              <a:rPr lang="en-US" sz="1600" dirty="0" err="1">
                <a:solidFill>
                  <a:srgbClr val="3B3535"/>
                </a:solidFill>
                <a:latin typeface="Red Hat Text" pitchFamily="34" charset="0"/>
                <a:ea typeface="Red Hat Text" pitchFamily="34" charset="-122"/>
                <a:cs typeface="Red Hat Text" pitchFamily="34" charset="-120"/>
              </a:rPr>
              <a:t>tâm</a:t>
            </a:r>
            <a:r>
              <a:rPr lang="en-US" sz="1600" dirty="0">
                <a:solidFill>
                  <a:srgbClr val="3B3535"/>
                </a:solidFill>
                <a:latin typeface="Red Hat Text" pitchFamily="34" charset="0"/>
                <a:ea typeface="Red Hat Text" pitchFamily="34" charset="-122"/>
                <a:cs typeface="Red Hat Text" pitchFamily="34" charset="-120"/>
              </a:rPr>
              <a:t> </a:t>
            </a:r>
            <a:r>
              <a:rPr lang="en-US" sz="1600" dirty="0" err="1">
                <a:solidFill>
                  <a:srgbClr val="3B3535"/>
                </a:solidFill>
                <a:latin typeface="Red Hat Text" pitchFamily="34" charset="0"/>
                <a:ea typeface="Red Hat Text" pitchFamily="34" charset="-122"/>
                <a:cs typeface="Red Hat Text" pitchFamily="34" charset="-120"/>
              </a:rPr>
              <a:t>hành</a:t>
            </a:r>
            <a:r>
              <a:rPr lang="en-US" sz="1600" dirty="0">
                <a:solidFill>
                  <a:srgbClr val="3B3535"/>
                </a:solidFill>
                <a:latin typeface="Red Hat Text" pitchFamily="34" charset="0"/>
                <a:ea typeface="Red Hat Text" pitchFamily="34" charset="-122"/>
                <a:cs typeface="Red Hat Text" pitchFamily="34" charset="-120"/>
              </a:rPr>
              <a:t> </a:t>
            </a:r>
            <a:r>
              <a:rPr lang="en-US" sz="1600" dirty="0" err="1">
                <a:solidFill>
                  <a:srgbClr val="3B3535"/>
                </a:solidFill>
                <a:latin typeface="Red Hat Text" pitchFamily="34" charset="0"/>
                <a:ea typeface="Red Hat Text" pitchFamily="34" charset="-122"/>
                <a:cs typeface="Red Hat Text" pitchFamily="34" charset="-120"/>
              </a:rPr>
              <a:t>chính</a:t>
            </a:r>
            <a:r>
              <a:rPr lang="en-US" sz="1600" dirty="0">
                <a:solidFill>
                  <a:srgbClr val="3B3535"/>
                </a:solidFill>
                <a:latin typeface="Red Hat Text" pitchFamily="34" charset="0"/>
                <a:ea typeface="Red Hat Text" pitchFamily="34" charset="-122"/>
                <a:cs typeface="Red Hat Text" pitchFamily="34" charset="-120"/>
              </a:rPr>
              <a:t> 22km</a:t>
            </a:r>
            <a:endParaRPr lang="en-US" sz="1600" dirty="0"/>
          </a:p>
        </p:txBody>
      </p:sp>
      <p:sp>
        <p:nvSpPr>
          <p:cNvPr id="63" name="object 5">
            <a:extLst>
              <a:ext uri="{FF2B5EF4-FFF2-40B4-BE49-F238E27FC236}">
                <a16:creationId xmlns:a16="http://schemas.microsoft.com/office/drawing/2014/main" id="{0A7F8F10-EF9B-1905-0010-39A3FC1E98B2}"/>
              </a:ext>
            </a:extLst>
          </p:cNvPr>
          <p:cNvSpPr txBox="1"/>
          <p:nvPr/>
        </p:nvSpPr>
        <p:spPr>
          <a:xfrm>
            <a:off x="10723880" y="2143313"/>
            <a:ext cx="1299995" cy="536622"/>
          </a:xfrm>
          <a:prstGeom prst="rect">
            <a:avLst/>
          </a:prstGeom>
        </p:spPr>
        <p:txBody>
          <a:bodyPr vert="horz" wrap="square" lIns="0" tIns="12700" rIns="0" bIns="0" rtlCol="0">
            <a:spAutoFit/>
          </a:bodyPr>
          <a:lstStyle/>
          <a:p>
            <a:pPr marL="0" indent="0" algn="ctr">
              <a:lnSpc>
                <a:spcPts val="2050"/>
              </a:lnSpc>
              <a:buNone/>
            </a:pPr>
            <a:r>
              <a:rPr lang="en-US" sz="1600" dirty="0" err="1">
                <a:solidFill>
                  <a:srgbClr val="3B3535"/>
                </a:solidFill>
                <a:latin typeface="Red Hat Text" pitchFamily="34" charset="0"/>
                <a:ea typeface="Red Hat Text" pitchFamily="34" charset="-122"/>
                <a:cs typeface="Red Hat Text" pitchFamily="34" charset="-120"/>
              </a:rPr>
              <a:t>Cách</a:t>
            </a:r>
            <a:r>
              <a:rPr lang="en-US" sz="1600" dirty="0">
                <a:solidFill>
                  <a:srgbClr val="3B3535"/>
                </a:solidFill>
                <a:latin typeface="Red Hat Text" pitchFamily="34" charset="0"/>
                <a:ea typeface="Red Hat Text" pitchFamily="34" charset="-122"/>
                <a:cs typeface="Red Hat Text" pitchFamily="34" charset="-120"/>
              </a:rPr>
              <a:t> </a:t>
            </a:r>
            <a:r>
              <a:rPr lang="en-US" sz="1600" dirty="0" err="1">
                <a:solidFill>
                  <a:srgbClr val="3B3535"/>
                </a:solidFill>
                <a:latin typeface="Red Hat Text" pitchFamily="34" charset="0"/>
                <a:ea typeface="Red Hat Text" pitchFamily="34" charset="-122"/>
                <a:cs typeface="Red Hat Text" pitchFamily="34" charset="-120"/>
              </a:rPr>
              <a:t>Cảng</a:t>
            </a:r>
            <a:r>
              <a:rPr lang="en-US" sz="1600" dirty="0">
                <a:solidFill>
                  <a:srgbClr val="3B3535"/>
                </a:solidFill>
                <a:latin typeface="Red Hat Text" pitchFamily="34" charset="0"/>
                <a:ea typeface="Red Hat Text" pitchFamily="34" charset="-122"/>
                <a:cs typeface="Red Hat Text" pitchFamily="34" charset="-120"/>
              </a:rPr>
              <a:t> Tiên </a:t>
            </a:r>
            <a:r>
              <a:rPr lang="en-US" sz="1600" dirty="0" err="1">
                <a:solidFill>
                  <a:srgbClr val="3B3535"/>
                </a:solidFill>
                <a:latin typeface="Red Hat Text" pitchFamily="34" charset="0"/>
                <a:ea typeface="Red Hat Text" pitchFamily="34" charset="-122"/>
                <a:cs typeface="Red Hat Text" pitchFamily="34" charset="-120"/>
              </a:rPr>
              <a:t>sa</a:t>
            </a:r>
            <a:r>
              <a:rPr lang="en-US" sz="1600" dirty="0">
                <a:solidFill>
                  <a:srgbClr val="3B3535"/>
                </a:solidFill>
                <a:latin typeface="Red Hat Text" pitchFamily="34" charset="0"/>
                <a:ea typeface="Red Hat Text" pitchFamily="34" charset="-122"/>
                <a:cs typeface="Red Hat Text" pitchFamily="34" charset="-120"/>
              </a:rPr>
              <a:t> 25km</a:t>
            </a:r>
            <a:endParaRPr lang="en-US" sz="1600" dirty="0"/>
          </a:p>
        </p:txBody>
      </p:sp>
      <p:sp>
        <p:nvSpPr>
          <p:cNvPr id="1024" name="object 5">
            <a:extLst>
              <a:ext uri="{FF2B5EF4-FFF2-40B4-BE49-F238E27FC236}">
                <a16:creationId xmlns:a16="http://schemas.microsoft.com/office/drawing/2014/main" id="{E856945C-5F0E-CF4E-F654-842C329632FB}"/>
              </a:ext>
            </a:extLst>
          </p:cNvPr>
          <p:cNvSpPr txBox="1"/>
          <p:nvPr/>
        </p:nvSpPr>
        <p:spPr>
          <a:xfrm>
            <a:off x="10723880" y="5854400"/>
            <a:ext cx="1299995" cy="805926"/>
          </a:xfrm>
          <a:prstGeom prst="rect">
            <a:avLst/>
          </a:prstGeom>
        </p:spPr>
        <p:txBody>
          <a:bodyPr vert="horz" wrap="square" lIns="0" tIns="12700" rIns="0" bIns="0" rtlCol="0">
            <a:spAutoFit/>
          </a:bodyPr>
          <a:lstStyle/>
          <a:p>
            <a:pPr marL="0" indent="0" algn="ctr">
              <a:lnSpc>
                <a:spcPts val="2050"/>
              </a:lnSpc>
              <a:buNone/>
            </a:pPr>
            <a:r>
              <a:rPr lang="en-US" sz="1600" dirty="0" err="1">
                <a:solidFill>
                  <a:srgbClr val="3B3535"/>
                </a:solidFill>
                <a:latin typeface="Red Hat Text" pitchFamily="34" charset="0"/>
                <a:ea typeface="Red Hat Text" pitchFamily="34" charset="-122"/>
                <a:cs typeface="Red Hat Text" pitchFamily="34" charset="-120"/>
              </a:rPr>
              <a:t>Cách</a:t>
            </a:r>
            <a:r>
              <a:rPr lang="en-US" sz="1600" dirty="0">
                <a:solidFill>
                  <a:srgbClr val="3B3535"/>
                </a:solidFill>
                <a:latin typeface="Red Hat Text" pitchFamily="34" charset="0"/>
                <a:ea typeface="Red Hat Text" pitchFamily="34" charset="-122"/>
                <a:cs typeface="Red Hat Text" pitchFamily="34" charset="-120"/>
              </a:rPr>
              <a:t> </a:t>
            </a:r>
            <a:r>
              <a:rPr lang="en-US" sz="1600" dirty="0" err="1">
                <a:solidFill>
                  <a:srgbClr val="3B3535"/>
                </a:solidFill>
                <a:latin typeface="Red Hat Text" pitchFamily="34" charset="0"/>
                <a:ea typeface="Red Hat Text" pitchFamily="34" charset="-122"/>
                <a:cs typeface="Red Hat Text" pitchFamily="34" charset="-120"/>
              </a:rPr>
              <a:t>Sân</a:t>
            </a:r>
            <a:r>
              <a:rPr lang="en-US" sz="1600" dirty="0">
                <a:solidFill>
                  <a:srgbClr val="3B3535"/>
                </a:solidFill>
                <a:latin typeface="Red Hat Text" pitchFamily="34" charset="0"/>
                <a:ea typeface="Red Hat Text" pitchFamily="34" charset="-122"/>
                <a:cs typeface="Red Hat Text" pitchFamily="34" charset="-120"/>
              </a:rPr>
              <a:t> bay </a:t>
            </a:r>
            <a:r>
              <a:rPr lang="en-US" sz="1600" dirty="0" err="1">
                <a:solidFill>
                  <a:srgbClr val="3B3535"/>
                </a:solidFill>
                <a:latin typeface="Red Hat Text" pitchFamily="34" charset="0"/>
                <a:ea typeface="Red Hat Text" pitchFamily="34" charset="-122"/>
                <a:cs typeface="Red Hat Text" pitchFamily="34" charset="-120"/>
              </a:rPr>
              <a:t>quốc</a:t>
            </a:r>
            <a:r>
              <a:rPr lang="en-US" sz="1600" dirty="0">
                <a:solidFill>
                  <a:srgbClr val="3B3535"/>
                </a:solidFill>
                <a:latin typeface="Red Hat Text" pitchFamily="34" charset="0"/>
                <a:ea typeface="Red Hat Text" pitchFamily="34" charset="-122"/>
                <a:cs typeface="Red Hat Text" pitchFamily="34" charset="-120"/>
              </a:rPr>
              <a:t> </a:t>
            </a:r>
            <a:r>
              <a:rPr lang="en-US" sz="1600" dirty="0" err="1">
                <a:solidFill>
                  <a:srgbClr val="3B3535"/>
                </a:solidFill>
                <a:latin typeface="Red Hat Text" pitchFamily="34" charset="0"/>
                <a:ea typeface="Red Hat Text" pitchFamily="34" charset="-122"/>
                <a:cs typeface="Red Hat Text" pitchFamily="34" charset="-120"/>
              </a:rPr>
              <a:t>tế</a:t>
            </a:r>
            <a:r>
              <a:rPr lang="en-US" sz="1600" dirty="0">
                <a:solidFill>
                  <a:srgbClr val="3B3535"/>
                </a:solidFill>
                <a:latin typeface="Red Hat Text" pitchFamily="34" charset="0"/>
                <a:ea typeface="Red Hat Text" pitchFamily="34" charset="-122"/>
                <a:cs typeface="Red Hat Text" pitchFamily="34" charset="-120"/>
              </a:rPr>
              <a:t> ĐN 17km</a:t>
            </a:r>
            <a:endParaRPr lang="en-US" sz="1600" dirty="0"/>
          </a:p>
        </p:txBody>
      </p:sp>
      <p:cxnSp>
        <p:nvCxnSpPr>
          <p:cNvPr id="1025" name="Straight Arrow Connector 1024">
            <a:extLst>
              <a:ext uri="{FF2B5EF4-FFF2-40B4-BE49-F238E27FC236}">
                <a16:creationId xmlns:a16="http://schemas.microsoft.com/office/drawing/2014/main" id="{702AF3AB-863D-89EF-4E7D-D0553221176C}"/>
              </a:ext>
            </a:extLst>
          </p:cNvPr>
          <p:cNvCxnSpPr/>
          <p:nvPr/>
        </p:nvCxnSpPr>
        <p:spPr>
          <a:xfrm flipV="1">
            <a:off x="4760312" y="1104900"/>
            <a:ext cx="3431188" cy="11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9" name="Straight Arrow Connector 1028">
            <a:extLst>
              <a:ext uri="{FF2B5EF4-FFF2-40B4-BE49-F238E27FC236}">
                <a16:creationId xmlns:a16="http://schemas.microsoft.com/office/drawing/2014/main" id="{212F22B2-5F5B-D543-BAD6-D9D43C8B994B}"/>
              </a:ext>
            </a:extLst>
          </p:cNvPr>
          <p:cNvCxnSpPr>
            <a:cxnSpLocks/>
          </p:cNvCxnSpPr>
          <p:nvPr/>
        </p:nvCxnSpPr>
        <p:spPr>
          <a:xfrm flipV="1">
            <a:off x="6129856" y="2466911"/>
            <a:ext cx="2136434" cy="157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0" name="Straight Arrow Connector 1029">
            <a:extLst>
              <a:ext uri="{FF2B5EF4-FFF2-40B4-BE49-F238E27FC236}">
                <a16:creationId xmlns:a16="http://schemas.microsoft.com/office/drawing/2014/main" id="{0DAD99E8-0EFB-7267-3788-893650698126}"/>
              </a:ext>
            </a:extLst>
          </p:cNvPr>
          <p:cNvCxnSpPr>
            <a:endCxn id="13" idx="1"/>
          </p:cNvCxnSpPr>
          <p:nvPr/>
        </p:nvCxnSpPr>
        <p:spPr>
          <a:xfrm>
            <a:off x="6096000" y="3562350"/>
            <a:ext cx="2212379" cy="771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1" name="Straight Arrow Connector 1030">
            <a:extLst>
              <a:ext uri="{FF2B5EF4-FFF2-40B4-BE49-F238E27FC236}">
                <a16:creationId xmlns:a16="http://schemas.microsoft.com/office/drawing/2014/main" id="{EC6BB819-0A34-5ADF-1768-840C237EC9C6}"/>
              </a:ext>
            </a:extLst>
          </p:cNvPr>
          <p:cNvCxnSpPr/>
          <p:nvPr/>
        </p:nvCxnSpPr>
        <p:spPr>
          <a:xfrm>
            <a:off x="5724525" y="3811578"/>
            <a:ext cx="2541765" cy="2480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32" name="Picture 2" descr="C:\Users\Ech Con\Desktop\Logo_Cang.png">
            <a:extLst>
              <a:ext uri="{FF2B5EF4-FFF2-40B4-BE49-F238E27FC236}">
                <a16:creationId xmlns:a16="http://schemas.microsoft.com/office/drawing/2014/main" id="{3AB5E060-FCC6-DDA3-B861-C1A81F7739B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23798" y="2067260"/>
            <a:ext cx="331239" cy="33123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3" descr="C:\Users\Ech Con\Desktop\Logo san bay.png">
            <a:extLst>
              <a:ext uri="{FF2B5EF4-FFF2-40B4-BE49-F238E27FC236}">
                <a16:creationId xmlns:a16="http://schemas.microsoft.com/office/drawing/2014/main" id="{B3702DE7-029D-5880-FD87-FC94B7987F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37861" y="3650992"/>
            <a:ext cx="331239" cy="3312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2" descr="C:\Users\Ech Con\Desktop\Logo_Cang.png">
            <a:extLst>
              <a:ext uri="{FF2B5EF4-FFF2-40B4-BE49-F238E27FC236}">
                <a16:creationId xmlns:a16="http://schemas.microsoft.com/office/drawing/2014/main" id="{1B5DB419-A8E1-C744-E598-32E7AD06A9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16519" y="2430573"/>
            <a:ext cx="331239" cy="331239"/>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5">
            <a:extLst>
              <a:ext uri="{FF2B5EF4-FFF2-40B4-BE49-F238E27FC236}">
                <a16:creationId xmlns:a16="http://schemas.microsoft.com/office/drawing/2014/main" id="{8D3B54FB-CD28-4D21-C5AB-CA9DBB45F14E}"/>
              </a:ext>
            </a:extLst>
          </p:cNvPr>
          <p:cNvSpPr txBox="1"/>
          <p:nvPr/>
        </p:nvSpPr>
        <p:spPr>
          <a:xfrm>
            <a:off x="210101" y="613314"/>
            <a:ext cx="1094824" cy="259045"/>
          </a:xfrm>
          <a:prstGeom prst="rect">
            <a:avLst/>
          </a:prstGeom>
        </p:spPr>
        <p:txBody>
          <a:bodyPr vert="horz" wrap="square" lIns="0" tIns="12700" rIns="0" bIns="0" rtlCol="0">
            <a:spAutoFit/>
          </a:bodyPr>
          <a:lstStyle/>
          <a:p>
            <a:pPr marL="12700">
              <a:spcBef>
                <a:spcPts val="100"/>
              </a:spcBef>
            </a:pPr>
            <a:r>
              <a:rPr lang="en-US" sz="1600" b="1" spc="35" dirty="0">
                <a:latin typeface="Times New Roman" panose="02020603050405020304" pitchFamily="18" charset="0"/>
                <a:cs typeface="Times New Roman" panose="02020603050405020304" pitchFamily="18" charset="0"/>
              </a:rPr>
              <a:t>I. VỊ TRÍ:</a:t>
            </a:r>
          </a:p>
        </p:txBody>
      </p:sp>
    </p:spTree>
    <p:extLst>
      <p:ext uri="{BB962C8B-B14F-4D97-AF65-F5344CB8AC3E}">
        <p14:creationId xmlns:p14="http://schemas.microsoft.com/office/powerpoint/2010/main" val="298714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0FE6E-F902-7E54-B7B1-23E7CC73E7C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71A08FD-311C-93C1-81F3-F84D4894E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60" y="1045712"/>
            <a:ext cx="9145250" cy="5807449"/>
          </a:xfrm>
          <a:prstGeom prst="rect">
            <a:avLst/>
          </a:prstGeom>
        </p:spPr>
      </p:pic>
      <p:sp>
        <p:nvSpPr>
          <p:cNvPr id="396" name="Shape 396">
            <a:extLst>
              <a:ext uri="{FF2B5EF4-FFF2-40B4-BE49-F238E27FC236}">
                <a16:creationId xmlns:a16="http://schemas.microsoft.com/office/drawing/2014/main" id="{FDD2D50C-E28F-D3FD-F9B4-74B99BF43586}"/>
              </a:ext>
            </a:extLst>
          </p:cNvPr>
          <p:cNvSpPr/>
          <p:nvPr/>
        </p:nvSpPr>
        <p:spPr>
          <a:xfrm flipH="1" flipV="1">
            <a:off x="7777973" y="4772711"/>
            <a:ext cx="17517" cy="467994"/>
          </a:xfrm>
          <a:prstGeom prst="line">
            <a:avLst/>
          </a:prstGeom>
          <a:noFill/>
          <a:ln w="19050" cap="flat">
            <a:solidFill>
              <a:srgbClr val="0000FF"/>
            </a:solidFill>
            <a:prstDash val="sysDot"/>
            <a:round/>
            <a:tailEnd type="stealth" w="med" len="med"/>
          </a:ln>
          <a:effectLst/>
        </p:spPr>
        <p:txBody>
          <a:bodyPr wrap="square" lIns="45719" tIns="45719" rIns="45719" bIns="45719" numCol="1" anchor="t">
            <a:noAutofit/>
          </a:bodyPr>
          <a:lstStyle/>
          <a:p>
            <a:endParaRPr/>
          </a:p>
        </p:txBody>
      </p:sp>
      <p:sp>
        <p:nvSpPr>
          <p:cNvPr id="397" name="Shape 397">
            <a:extLst>
              <a:ext uri="{FF2B5EF4-FFF2-40B4-BE49-F238E27FC236}">
                <a16:creationId xmlns:a16="http://schemas.microsoft.com/office/drawing/2014/main" id="{B339051E-B469-15E2-4C48-843650736149}"/>
              </a:ext>
            </a:extLst>
          </p:cNvPr>
          <p:cNvSpPr/>
          <p:nvPr/>
        </p:nvSpPr>
        <p:spPr>
          <a:xfrm>
            <a:off x="7620946" y="879199"/>
            <a:ext cx="1" cy="1184742"/>
          </a:xfrm>
          <a:prstGeom prst="line">
            <a:avLst/>
          </a:prstGeom>
          <a:noFill/>
          <a:ln w="19050" cap="flat">
            <a:solidFill>
              <a:srgbClr val="0000FF"/>
            </a:solidFill>
            <a:prstDash val="sysDot"/>
            <a:round/>
            <a:tailEnd type="stealth" w="med" len="med"/>
          </a:ln>
          <a:effectLst/>
        </p:spPr>
        <p:txBody>
          <a:bodyPr wrap="square" lIns="45719" tIns="45719" rIns="45719" bIns="45719" numCol="1" anchor="t">
            <a:noAutofit/>
          </a:bodyPr>
          <a:lstStyle/>
          <a:p>
            <a:endParaRPr/>
          </a:p>
        </p:txBody>
      </p:sp>
      <p:sp>
        <p:nvSpPr>
          <p:cNvPr id="399" name="Shape 399">
            <a:extLst>
              <a:ext uri="{FF2B5EF4-FFF2-40B4-BE49-F238E27FC236}">
                <a16:creationId xmlns:a16="http://schemas.microsoft.com/office/drawing/2014/main" id="{FA9B3DB0-5B98-5B4B-AF9F-CB05946BD67F}"/>
              </a:ext>
            </a:extLst>
          </p:cNvPr>
          <p:cNvSpPr/>
          <p:nvPr/>
        </p:nvSpPr>
        <p:spPr>
          <a:xfrm>
            <a:off x="10028363" y="1045711"/>
            <a:ext cx="1" cy="1123513"/>
          </a:xfrm>
          <a:prstGeom prst="line">
            <a:avLst/>
          </a:prstGeom>
          <a:noFill/>
          <a:ln w="19050" cap="flat">
            <a:solidFill>
              <a:srgbClr val="262626"/>
            </a:solidFill>
            <a:prstDash val="sysDot"/>
            <a:round/>
            <a:tailEnd type="stealth" w="med" len="med"/>
          </a:ln>
          <a:effectLst/>
        </p:spPr>
        <p:txBody>
          <a:bodyPr wrap="square" lIns="45719" tIns="45719" rIns="45719" bIns="45719" numCol="1" anchor="t">
            <a:noAutofit/>
          </a:bodyPr>
          <a:lstStyle/>
          <a:p>
            <a:endParaRPr/>
          </a:p>
        </p:txBody>
      </p:sp>
      <p:sp>
        <p:nvSpPr>
          <p:cNvPr id="402" name="Shape 402">
            <a:extLst>
              <a:ext uri="{FF2B5EF4-FFF2-40B4-BE49-F238E27FC236}">
                <a16:creationId xmlns:a16="http://schemas.microsoft.com/office/drawing/2014/main" id="{7D417319-A177-6E29-4BF8-0E0101568B25}"/>
              </a:ext>
            </a:extLst>
          </p:cNvPr>
          <p:cNvSpPr/>
          <p:nvPr/>
        </p:nvSpPr>
        <p:spPr>
          <a:xfrm rot="16200000" flipV="1">
            <a:off x="9717815" y="4176273"/>
            <a:ext cx="326296" cy="8954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2225">
            <a:solidFill>
              <a:srgbClr val="0000CC"/>
            </a:solidFill>
            <a:prstDash val="sysDot"/>
            <a:tailEnd type="stealth"/>
          </a:ln>
        </p:spPr>
        <p:txBody>
          <a:bodyPr lIns="45719" rIns="45719" anchor="ctr"/>
          <a:lstStyle/>
          <a:p>
            <a:endParaRPr/>
          </a:p>
        </p:txBody>
      </p:sp>
      <p:sp>
        <p:nvSpPr>
          <p:cNvPr id="26" name="Shape 402">
            <a:extLst>
              <a:ext uri="{FF2B5EF4-FFF2-40B4-BE49-F238E27FC236}">
                <a16:creationId xmlns:a16="http://schemas.microsoft.com/office/drawing/2014/main" id="{0C12F193-56E8-8BC0-3188-F1575373A162}"/>
              </a:ext>
            </a:extLst>
          </p:cNvPr>
          <p:cNvSpPr/>
          <p:nvPr/>
        </p:nvSpPr>
        <p:spPr>
          <a:xfrm rot="16200000" flipV="1">
            <a:off x="9670405" y="2217531"/>
            <a:ext cx="668035" cy="8954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2225">
            <a:solidFill>
              <a:srgbClr val="0000CC"/>
            </a:solidFill>
            <a:prstDash val="sysDot"/>
            <a:tailEnd type="stealth"/>
          </a:ln>
        </p:spPr>
        <p:txBody>
          <a:bodyPr lIns="45719" rIns="45719" anchor="ctr"/>
          <a:lstStyle/>
          <a:p>
            <a:endParaRPr/>
          </a:p>
        </p:txBody>
      </p:sp>
      <p:sp>
        <p:nvSpPr>
          <p:cNvPr id="25" name="object 7">
            <a:extLst>
              <a:ext uri="{FF2B5EF4-FFF2-40B4-BE49-F238E27FC236}">
                <a16:creationId xmlns:a16="http://schemas.microsoft.com/office/drawing/2014/main" id="{B5934CFC-A41E-3578-4520-1C1A43975EBB}"/>
              </a:ext>
            </a:extLst>
          </p:cNvPr>
          <p:cNvSpPr txBox="1"/>
          <p:nvPr/>
        </p:nvSpPr>
        <p:spPr>
          <a:xfrm>
            <a:off x="6755619" y="556215"/>
            <a:ext cx="2147736" cy="456535"/>
          </a:xfrm>
          <a:prstGeom prst="rect">
            <a:avLst/>
          </a:prstGeom>
        </p:spPr>
        <p:txBody>
          <a:bodyPr vert="horz" wrap="square" lIns="0" tIns="12700" rIns="0" bIns="0" rtlCol="0">
            <a:spAutoFit/>
          </a:bodyPr>
          <a:lstStyle/>
          <a:p>
            <a:pPr marL="12700">
              <a:spcBef>
                <a:spcPts val="100"/>
              </a:spcBef>
            </a:pPr>
            <a:r>
              <a:rPr lang="en-US" sz="1400" b="1" dirty="0" err="1">
                <a:solidFill>
                  <a:srgbClr val="231F20"/>
                </a:solidFill>
                <a:latin typeface="Times New Roman" panose="02020603050405020304" pitchFamily="18" charset="0"/>
                <a:cs typeface="Times New Roman" panose="02020603050405020304" pitchFamily="18" charset="0"/>
              </a:rPr>
              <a:t>Khu</a:t>
            </a:r>
            <a:r>
              <a:rPr lang="en-US" sz="1400" b="1" dirty="0">
                <a:solidFill>
                  <a:srgbClr val="231F20"/>
                </a:solidFill>
                <a:latin typeface="Times New Roman" panose="02020603050405020304" pitchFamily="18" charset="0"/>
                <a:cs typeface="Times New Roman" panose="02020603050405020304" pitchFamily="18" charset="0"/>
              </a:rPr>
              <a:t> </a:t>
            </a:r>
            <a:r>
              <a:rPr lang="en-US" sz="1400" b="1" dirty="0" err="1">
                <a:solidFill>
                  <a:srgbClr val="231F20"/>
                </a:solidFill>
                <a:latin typeface="Times New Roman" panose="02020603050405020304" pitchFamily="18" charset="0"/>
                <a:cs typeface="Times New Roman" panose="02020603050405020304" pitchFamily="18" charset="0"/>
              </a:rPr>
              <a:t>sản</a:t>
            </a:r>
            <a:r>
              <a:rPr lang="en-US" sz="1400" b="1" dirty="0">
                <a:solidFill>
                  <a:srgbClr val="231F20"/>
                </a:solidFill>
                <a:latin typeface="Times New Roman" panose="02020603050405020304" pitchFamily="18" charset="0"/>
                <a:cs typeface="Times New Roman" panose="02020603050405020304" pitchFamily="18" charset="0"/>
              </a:rPr>
              <a:t> </a:t>
            </a:r>
            <a:r>
              <a:rPr lang="en-US" sz="1400" b="1" dirty="0" err="1">
                <a:solidFill>
                  <a:srgbClr val="231F20"/>
                </a:solidFill>
                <a:latin typeface="Times New Roman" panose="02020603050405020304" pitchFamily="18" charset="0"/>
                <a:cs typeface="Times New Roman" panose="02020603050405020304" pitchFamily="18" charset="0"/>
              </a:rPr>
              <a:t>xuất</a:t>
            </a:r>
            <a:r>
              <a:rPr lang="en-US" sz="1400" b="1" dirty="0">
                <a:solidFill>
                  <a:srgbClr val="231F20"/>
                </a:solidFill>
                <a:latin typeface="Times New Roman" panose="02020603050405020304" pitchFamily="18" charset="0"/>
                <a:cs typeface="Times New Roman" panose="02020603050405020304" pitchFamily="18" charset="0"/>
              </a:rPr>
              <a:t> </a:t>
            </a:r>
            <a:r>
              <a:rPr lang="en-US" sz="1400" b="1" dirty="0" err="1">
                <a:solidFill>
                  <a:srgbClr val="231F20"/>
                </a:solidFill>
                <a:latin typeface="Times New Roman" panose="02020603050405020304" pitchFamily="18" charset="0"/>
                <a:cs typeface="Times New Roman" panose="02020603050405020304" pitchFamily="18" charset="0"/>
              </a:rPr>
              <a:t>công</a:t>
            </a:r>
            <a:r>
              <a:rPr lang="en-US" sz="1400" b="1" dirty="0">
                <a:solidFill>
                  <a:srgbClr val="231F20"/>
                </a:solidFill>
                <a:latin typeface="Times New Roman" panose="02020603050405020304" pitchFamily="18" charset="0"/>
                <a:cs typeface="Times New Roman" panose="02020603050405020304" pitchFamily="18" charset="0"/>
              </a:rPr>
              <a:t> </a:t>
            </a:r>
            <a:r>
              <a:rPr lang="en-US" sz="1400" b="1" dirty="0" err="1">
                <a:solidFill>
                  <a:srgbClr val="231F20"/>
                </a:solidFill>
                <a:latin typeface="Times New Roman" panose="02020603050405020304" pitchFamily="18" charset="0"/>
                <a:cs typeface="Times New Roman" panose="02020603050405020304" pitchFamily="18" charset="0"/>
              </a:rPr>
              <a:t>nghệ</a:t>
            </a:r>
            <a:r>
              <a:rPr lang="en-US" sz="1400" b="1" dirty="0">
                <a:solidFill>
                  <a:srgbClr val="231F20"/>
                </a:solidFill>
                <a:latin typeface="Times New Roman" panose="02020603050405020304" pitchFamily="18" charset="0"/>
                <a:cs typeface="Times New Roman" panose="02020603050405020304" pitchFamily="18" charset="0"/>
              </a:rPr>
              <a:t> </a:t>
            </a:r>
            <a:r>
              <a:rPr lang="en-US" sz="1400" b="1" dirty="0" err="1">
                <a:solidFill>
                  <a:srgbClr val="231F20"/>
                </a:solidFill>
                <a:latin typeface="Times New Roman" panose="02020603050405020304" pitchFamily="18" charset="0"/>
                <a:cs typeface="Times New Roman" panose="02020603050405020304" pitchFamily="18" charset="0"/>
              </a:rPr>
              <a:t>cao</a:t>
            </a:r>
            <a:endParaRPr lang="en-US" sz="1400" b="1" dirty="0">
              <a:solidFill>
                <a:srgbClr val="231F20"/>
              </a:solidFill>
              <a:latin typeface="Times New Roman" panose="02020603050405020304" pitchFamily="18" charset="0"/>
              <a:cs typeface="Times New Roman" panose="02020603050405020304" pitchFamily="18" charset="0"/>
            </a:endParaRPr>
          </a:p>
          <a:p>
            <a:pPr marL="12700">
              <a:spcBef>
                <a:spcPts val="100"/>
              </a:spcBef>
            </a:pPr>
            <a:r>
              <a:rPr lang="en-US" sz="1400" b="1" spc="45" dirty="0">
                <a:solidFill>
                  <a:srgbClr val="FF0000"/>
                </a:solidFill>
                <a:latin typeface="Times New Roman" panose="02020603050405020304" pitchFamily="18" charset="0"/>
                <a:cs typeface="Times New Roman" panose="02020603050405020304" pitchFamily="18" charset="0"/>
              </a:rPr>
              <a:t>290.66</a:t>
            </a:r>
            <a:r>
              <a:rPr sz="1400" b="1" spc="65" dirty="0">
                <a:solidFill>
                  <a:srgbClr val="FF0000"/>
                </a:solidFill>
                <a:latin typeface="Times New Roman" panose="02020603050405020304" pitchFamily="18" charset="0"/>
                <a:cs typeface="Times New Roman" panose="02020603050405020304" pitchFamily="18" charset="0"/>
              </a:rPr>
              <a:t>ha</a:t>
            </a:r>
            <a:endParaRPr sz="1400" b="1" dirty="0">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1E4E8BC7-F739-79A2-95D4-42F4222E7CB0}"/>
              </a:ext>
            </a:extLst>
          </p:cNvPr>
          <p:cNvGrpSpPr/>
          <p:nvPr/>
        </p:nvGrpSpPr>
        <p:grpSpPr>
          <a:xfrm>
            <a:off x="6118048" y="517345"/>
            <a:ext cx="520013" cy="505266"/>
            <a:chOff x="5713993" y="512985"/>
            <a:chExt cx="520013" cy="505266"/>
          </a:xfrm>
        </p:grpSpPr>
        <p:sp>
          <p:nvSpPr>
            <p:cNvPr id="27" name="object 13">
              <a:extLst>
                <a:ext uri="{FF2B5EF4-FFF2-40B4-BE49-F238E27FC236}">
                  <a16:creationId xmlns:a16="http://schemas.microsoft.com/office/drawing/2014/main" id="{60746135-B844-BBAB-A104-A7279A176EE6}"/>
                </a:ext>
              </a:extLst>
            </p:cNvPr>
            <p:cNvSpPr/>
            <p:nvPr/>
          </p:nvSpPr>
          <p:spPr>
            <a:xfrm>
              <a:off x="5713993" y="512985"/>
              <a:ext cx="520013" cy="505266"/>
            </a:xfrm>
            <a:custGeom>
              <a:avLst/>
              <a:gdLst/>
              <a:ahLst/>
              <a:cxnLst/>
              <a:rect l="l" t="t" r="r" b="b"/>
              <a:pathLst>
                <a:path w="467994" h="467995">
                  <a:moveTo>
                    <a:pt x="234010" y="0"/>
                  </a:moveTo>
                  <a:lnTo>
                    <a:pt x="186846" y="4753"/>
                  </a:lnTo>
                  <a:lnTo>
                    <a:pt x="142919" y="18388"/>
                  </a:lnTo>
                  <a:lnTo>
                    <a:pt x="103169" y="39962"/>
                  </a:lnTo>
                  <a:lnTo>
                    <a:pt x="68537" y="68535"/>
                  </a:lnTo>
                  <a:lnTo>
                    <a:pt x="39963" y="103166"/>
                  </a:lnTo>
                  <a:lnTo>
                    <a:pt x="18388" y="142914"/>
                  </a:lnTo>
                  <a:lnTo>
                    <a:pt x="4753" y="186838"/>
                  </a:lnTo>
                  <a:lnTo>
                    <a:pt x="0" y="233997"/>
                  </a:lnTo>
                  <a:lnTo>
                    <a:pt x="4753" y="281160"/>
                  </a:lnTo>
                  <a:lnTo>
                    <a:pt x="18388" y="325086"/>
                  </a:lnTo>
                  <a:lnTo>
                    <a:pt x="39963" y="364834"/>
                  </a:lnTo>
                  <a:lnTo>
                    <a:pt x="68537" y="399464"/>
                  </a:lnTo>
                  <a:lnTo>
                    <a:pt x="103169" y="428035"/>
                  </a:lnTo>
                  <a:lnTo>
                    <a:pt x="142919" y="449608"/>
                  </a:lnTo>
                  <a:lnTo>
                    <a:pt x="186846" y="463241"/>
                  </a:lnTo>
                  <a:lnTo>
                    <a:pt x="234010" y="467995"/>
                  </a:lnTo>
                  <a:lnTo>
                    <a:pt x="281172" y="463241"/>
                  </a:lnTo>
                  <a:lnTo>
                    <a:pt x="325096" y="449608"/>
                  </a:lnTo>
                  <a:lnTo>
                    <a:pt x="364842" y="428035"/>
                  </a:lnTo>
                  <a:lnTo>
                    <a:pt x="399470" y="399464"/>
                  </a:lnTo>
                  <a:lnTo>
                    <a:pt x="428039" y="364834"/>
                  </a:lnTo>
                  <a:lnTo>
                    <a:pt x="449610" y="325086"/>
                  </a:lnTo>
                  <a:lnTo>
                    <a:pt x="463242" y="281160"/>
                  </a:lnTo>
                  <a:lnTo>
                    <a:pt x="467995" y="233997"/>
                  </a:lnTo>
                  <a:lnTo>
                    <a:pt x="463242" y="186838"/>
                  </a:lnTo>
                  <a:lnTo>
                    <a:pt x="449610" y="142914"/>
                  </a:lnTo>
                  <a:lnTo>
                    <a:pt x="428039" y="103166"/>
                  </a:lnTo>
                  <a:lnTo>
                    <a:pt x="399470" y="68535"/>
                  </a:lnTo>
                  <a:lnTo>
                    <a:pt x="364842" y="39962"/>
                  </a:lnTo>
                  <a:lnTo>
                    <a:pt x="325096" y="18388"/>
                  </a:lnTo>
                  <a:lnTo>
                    <a:pt x="281172" y="4753"/>
                  </a:lnTo>
                  <a:lnTo>
                    <a:pt x="234010" y="0"/>
                  </a:lnTo>
                  <a:close/>
                </a:path>
              </a:pathLst>
            </a:custGeom>
            <a:solidFill>
              <a:srgbClr val="60477F"/>
            </a:solidFill>
          </p:spPr>
          <p:txBody>
            <a:bodyPr wrap="square" lIns="0" tIns="0" rIns="0" bIns="0" rtlCol="0"/>
            <a:lstStyle/>
            <a:p>
              <a:endParaRPr/>
            </a:p>
          </p:txBody>
        </p:sp>
        <p:sp>
          <p:nvSpPr>
            <p:cNvPr id="28" name="object 14">
              <a:extLst>
                <a:ext uri="{FF2B5EF4-FFF2-40B4-BE49-F238E27FC236}">
                  <a16:creationId xmlns:a16="http://schemas.microsoft.com/office/drawing/2014/main" id="{EFEDC49C-1437-114D-760D-1497AFCAA643}"/>
                </a:ext>
              </a:extLst>
            </p:cNvPr>
            <p:cNvSpPr/>
            <p:nvPr/>
          </p:nvSpPr>
          <p:spPr>
            <a:xfrm>
              <a:off x="5833898" y="653874"/>
              <a:ext cx="306785" cy="220965"/>
            </a:xfrm>
            <a:prstGeom prst="rect">
              <a:avLst/>
            </a:prstGeom>
            <a:blipFill>
              <a:blip r:embed="rId4" cstate="print"/>
              <a:stretch>
                <a:fillRect/>
              </a:stretch>
            </a:blipFill>
          </p:spPr>
          <p:txBody>
            <a:bodyPr wrap="square" lIns="0" tIns="0" rIns="0" bIns="0" rtlCol="0"/>
            <a:lstStyle/>
            <a:p>
              <a:endParaRPr/>
            </a:p>
          </p:txBody>
        </p:sp>
      </p:grpSp>
      <p:grpSp>
        <p:nvGrpSpPr>
          <p:cNvPr id="5" name="Group 4">
            <a:extLst>
              <a:ext uri="{FF2B5EF4-FFF2-40B4-BE49-F238E27FC236}">
                <a16:creationId xmlns:a16="http://schemas.microsoft.com/office/drawing/2014/main" id="{FE7ADBA3-EFE0-827B-D271-65BDDA747866}"/>
              </a:ext>
            </a:extLst>
          </p:cNvPr>
          <p:cNvGrpSpPr/>
          <p:nvPr/>
        </p:nvGrpSpPr>
        <p:grpSpPr>
          <a:xfrm>
            <a:off x="2187577" y="1946778"/>
            <a:ext cx="3637611" cy="486630"/>
            <a:chOff x="1077502" y="1507146"/>
            <a:chExt cx="3223764" cy="486630"/>
          </a:xfrm>
        </p:grpSpPr>
        <p:sp>
          <p:nvSpPr>
            <p:cNvPr id="29" name="object 6">
              <a:extLst>
                <a:ext uri="{FF2B5EF4-FFF2-40B4-BE49-F238E27FC236}">
                  <a16:creationId xmlns:a16="http://schemas.microsoft.com/office/drawing/2014/main" id="{1453AD29-C1B8-F879-03C8-116646B77949}"/>
                </a:ext>
              </a:extLst>
            </p:cNvPr>
            <p:cNvSpPr txBox="1"/>
            <p:nvPr/>
          </p:nvSpPr>
          <p:spPr>
            <a:xfrm>
              <a:off x="1649751" y="1550065"/>
              <a:ext cx="2651515" cy="443711"/>
            </a:xfrm>
            <a:prstGeom prst="rect">
              <a:avLst/>
            </a:prstGeom>
          </p:spPr>
          <p:txBody>
            <a:bodyPr vert="horz" wrap="square" lIns="0" tIns="12700" rIns="0" bIns="0" rtlCol="0">
              <a:spAutoFit/>
            </a:bodyPr>
            <a:lstStyle/>
            <a:p>
              <a:pPr marL="12700">
                <a:spcBef>
                  <a:spcPts val="100"/>
                </a:spcBef>
              </a:pPr>
              <a:r>
                <a:rPr lang="en-US" sz="1400" b="1" dirty="0">
                  <a:solidFill>
                    <a:srgbClr val="231F20"/>
                  </a:solidFill>
                  <a:latin typeface="Times New Roman" panose="02020603050405020304" pitchFamily="18" charset="0"/>
                  <a:cs typeface="Times New Roman" panose="02020603050405020304" pitchFamily="18" charset="0"/>
                </a:rPr>
                <a:t>Khu </a:t>
              </a:r>
              <a:r>
                <a:rPr lang="en-US" sz="1400" b="1" dirty="0" err="1">
                  <a:solidFill>
                    <a:srgbClr val="231F20"/>
                  </a:solidFill>
                  <a:latin typeface="Times New Roman" panose="02020603050405020304" pitchFamily="18" charset="0"/>
                  <a:cs typeface="Times New Roman" panose="02020603050405020304" pitchFamily="18" charset="0"/>
                </a:rPr>
                <a:t>sản</a:t>
              </a:r>
              <a:r>
                <a:rPr lang="en-US" sz="1400" b="1" dirty="0">
                  <a:solidFill>
                    <a:srgbClr val="231F20"/>
                  </a:solidFill>
                  <a:latin typeface="Times New Roman" panose="02020603050405020304" pitchFamily="18" charset="0"/>
                  <a:cs typeface="Times New Roman" panose="02020603050405020304" pitchFamily="18" charset="0"/>
                </a:rPr>
                <a:t> </a:t>
              </a:r>
              <a:r>
                <a:rPr lang="en-US" sz="1400" b="1" dirty="0" err="1">
                  <a:solidFill>
                    <a:srgbClr val="231F20"/>
                  </a:solidFill>
                  <a:latin typeface="Times New Roman" panose="02020603050405020304" pitchFamily="18" charset="0"/>
                  <a:cs typeface="Times New Roman" panose="02020603050405020304" pitchFamily="18" charset="0"/>
                </a:rPr>
                <a:t>xuất</a:t>
              </a:r>
              <a:endParaRPr sz="1400" b="1" dirty="0">
                <a:latin typeface="Times New Roman" panose="02020603050405020304" pitchFamily="18" charset="0"/>
                <a:cs typeface="Times New Roman" panose="02020603050405020304" pitchFamily="18" charset="0"/>
              </a:endParaRPr>
            </a:p>
            <a:p>
              <a:pPr marL="12700"/>
              <a:r>
                <a:rPr sz="1400" b="1" dirty="0">
                  <a:solidFill>
                    <a:srgbClr val="FF0000"/>
                  </a:solidFill>
                  <a:latin typeface="Times New Roman" panose="02020603050405020304" pitchFamily="18" charset="0"/>
                  <a:cs typeface="Times New Roman" panose="02020603050405020304" pitchFamily="18" charset="0"/>
                </a:rPr>
                <a:t>31.</a:t>
              </a:r>
              <a:r>
                <a:rPr lang="en-GB" sz="1400" b="1" dirty="0">
                  <a:solidFill>
                    <a:srgbClr val="FF0000"/>
                  </a:solidFill>
                  <a:latin typeface="Times New Roman" panose="02020603050405020304" pitchFamily="18" charset="0"/>
                  <a:cs typeface="Times New Roman" panose="02020603050405020304" pitchFamily="18" charset="0"/>
                </a:rPr>
                <a:t>40</a:t>
              </a:r>
              <a:r>
                <a:rPr sz="1400" b="1" spc="-25" dirty="0">
                  <a:solidFill>
                    <a:srgbClr val="FF0000"/>
                  </a:solidFill>
                  <a:latin typeface="Times New Roman" panose="02020603050405020304" pitchFamily="18" charset="0"/>
                  <a:cs typeface="Times New Roman" panose="02020603050405020304" pitchFamily="18" charset="0"/>
                </a:rPr>
                <a:t> </a:t>
              </a:r>
              <a:r>
                <a:rPr sz="1400" b="1" spc="5" dirty="0">
                  <a:solidFill>
                    <a:srgbClr val="FF0000"/>
                  </a:solidFill>
                  <a:latin typeface="Times New Roman" panose="02020603050405020304" pitchFamily="18" charset="0"/>
                  <a:cs typeface="Times New Roman" panose="02020603050405020304" pitchFamily="18" charset="0"/>
                </a:rPr>
                <a:t>ha</a:t>
              </a:r>
              <a:endParaRPr sz="1400" b="1" dirty="0">
                <a:solidFill>
                  <a:srgbClr val="FF0000"/>
                </a:solidFill>
                <a:latin typeface="Times New Roman" panose="02020603050405020304" pitchFamily="18" charset="0"/>
                <a:cs typeface="Times New Roman" panose="02020603050405020304" pitchFamily="18" charset="0"/>
              </a:endParaRPr>
            </a:p>
          </p:txBody>
        </p:sp>
        <p:sp>
          <p:nvSpPr>
            <p:cNvPr id="30" name="object 22">
              <a:extLst>
                <a:ext uri="{FF2B5EF4-FFF2-40B4-BE49-F238E27FC236}">
                  <a16:creationId xmlns:a16="http://schemas.microsoft.com/office/drawing/2014/main" id="{6645CDFF-ECDB-AAB4-BD46-25C3780F00B2}"/>
                </a:ext>
              </a:extLst>
            </p:cNvPr>
            <p:cNvSpPr/>
            <p:nvPr/>
          </p:nvSpPr>
          <p:spPr>
            <a:xfrm>
              <a:off x="1077502" y="1507146"/>
              <a:ext cx="467995" cy="467995"/>
            </a:xfrm>
            <a:custGeom>
              <a:avLst/>
              <a:gdLst/>
              <a:ahLst/>
              <a:cxnLst/>
              <a:rect l="l" t="t" r="r" b="b"/>
              <a:pathLst>
                <a:path w="467994" h="467995">
                  <a:moveTo>
                    <a:pt x="233997" y="0"/>
                  </a:moveTo>
                  <a:lnTo>
                    <a:pt x="186834" y="4753"/>
                  </a:lnTo>
                  <a:lnTo>
                    <a:pt x="142908" y="18388"/>
                  </a:lnTo>
                  <a:lnTo>
                    <a:pt x="103160" y="39962"/>
                  </a:lnTo>
                  <a:lnTo>
                    <a:pt x="68530" y="68535"/>
                  </a:lnTo>
                  <a:lnTo>
                    <a:pt x="39959" y="103166"/>
                  </a:lnTo>
                  <a:lnTo>
                    <a:pt x="18386" y="142914"/>
                  </a:lnTo>
                  <a:lnTo>
                    <a:pt x="4753" y="186838"/>
                  </a:lnTo>
                  <a:lnTo>
                    <a:pt x="0" y="233997"/>
                  </a:lnTo>
                  <a:lnTo>
                    <a:pt x="4753" y="281160"/>
                  </a:lnTo>
                  <a:lnTo>
                    <a:pt x="18386" y="325086"/>
                  </a:lnTo>
                  <a:lnTo>
                    <a:pt x="39959" y="364834"/>
                  </a:lnTo>
                  <a:lnTo>
                    <a:pt x="68530" y="399464"/>
                  </a:lnTo>
                  <a:lnTo>
                    <a:pt x="103160" y="428035"/>
                  </a:lnTo>
                  <a:lnTo>
                    <a:pt x="142908" y="449608"/>
                  </a:lnTo>
                  <a:lnTo>
                    <a:pt x="186834" y="463241"/>
                  </a:lnTo>
                  <a:lnTo>
                    <a:pt x="233997" y="467995"/>
                  </a:lnTo>
                  <a:lnTo>
                    <a:pt x="281156" y="463241"/>
                  </a:lnTo>
                  <a:lnTo>
                    <a:pt x="325080" y="449608"/>
                  </a:lnTo>
                  <a:lnTo>
                    <a:pt x="364828" y="428035"/>
                  </a:lnTo>
                  <a:lnTo>
                    <a:pt x="399459" y="399464"/>
                  </a:lnTo>
                  <a:lnTo>
                    <a:pt x="428032" y="364834"/>
                  </a:lnTo>
                  <a:lnTo>
                    <a:pt x="449606" y="325086"/>
                  </a:lnTo>
                  <a:lnTo>
                    <a:pt x="463241" y="281160"/>
                  </a:lnTo>
                  <a:lnTo>
                    <a:pt x="467994" y="233997"/>
                  </a:lnTo>
                  <a:lnTo>
                    <a:pt x="463241" y="186838"/>
                  </a:lnTo>
                  <a:lnTo>
                    <a:pt x="449606" y="142914"/>
                  </a:lnTo>
                  <a:lnTo>
                    <a:pt x="428032" y="103166"/>
                  </a:lnTo>
                  <a:lnTo>
                    <a:pt x="399459" y="68535"/>
                  </a:lnTo>
                  <a:lnTo>
                    <a:pt x="364828" y="39962"/>
                  </a:lnTo>
                  <a:lnTo>
                    <a:pt x="325080" y="18388"/>
                  </a:lnTo>
                  <a:lnTo>
                    <a:pt x="281156" y="4753"/>
                  </a:lnTo>
                  <a:lnTo>
                    <a:pt x="233997" y="0"/>
                  </a:lnTo>
                  <a:close/>
                </a:path>
              </a:pathLst>
            </a:custGeom>
            <a:solidFill>
              <a:srgbClr val="E8CC8E"/>
            </a:solidFill>
          </p:spPr>
          <p:txBody>
            <a:bodyPr wrap="square" lIns="0" tIns="0" rIns="0" bIns="0" rtlCol="0"/>
            <a:lstStyle/>
            <a:p>
              <a:endParaRPr/>
            </a:p>
          </p:txBody>
        </p:sp>
        <p:sp>
          <p:nvSpPr>
            <p:cNvPr id="31" name="object 23">
              <a:extLst>
                <a:ext uri="{FF2B5EF4-FFF2-40B4-BE49-F238E27FC236}">
                  <a16:creationId xmlns:a16="http://schemas.microsoft.com/office/drawing/2014/main" id="{7A67AF8F-4A71-32CF-BB01-E6B42F0B4BCE}"/>
                </a:ext>
              </a:extLst>
            </p:cNvPr>
            <p:cNvSpPr/>
            <p:nvPr/>
          </p:nvSpPr>
          <p:spPr>
            <a:xfrm>
              <a:off x="1181756" y="1602701"/>
              <a:ext cx="277144" cy="253784"/>
            </a:xfrm>
            <a:prstGeom prst="rect">
              <a:avLst/>
            </a:prstGeom>
            <a:blipFill>
              <a:blip r:embed="rId5" cstate="print"/>
              <a:stretch>
                <a:fillRect/>
              </a:stretch>
            </a:blipFill>
          </p:spPr>
          <p:txBody>
            <a:bodyPr wrap="square" lIns="0" tIns="0" rIns="0" bIns="0" rtlCol="0"/>
            <a:lstStyle/>
            <a:p>
              <a:endParaRPr/>
            </a:p>
          </p:txBody>
        </p:sp>
      </p:grpSp>
      <p:sp>
        <p:nvSpPr>
          <p:cNvPr id="32" name="object 8">
            <a:extLst>
              <a:ext uri="{FF2B5EF4-FFF2-40B4-BE49-F238E27FC236}">
                <a16:creationId xmlns:a16="http://schemas.microsoft.com/office/drawing/2014/main" id="{1C88C215-1581-F01E-7E1A-78089A4C7217}"/>
              </a:ext>
            </a:extLst>
          </p:cNvPr>
          <p:cNvSpPr txBox="1"/>
          <p:nvPr/>
        </p:nvSpPr>
        <p:spPr>
          <a:xfrm>
            <a:off x="9870910" y="303956"/>
            <a:ext cx="2108903" cy="659155"/>
          </a:xfrm>
          <a:prstGeom prst="rect">
            <a:avLst/>
          </a:prstGeom>
        </p:spPr>
        <p:txBody>
          <a:bodyPr vert="horz" wrap="square" lIns="0" tIns="12700" rIns="0" bIns="0" rtlCol="0">
            <a:spAutoFit/>
          </a:bodyPr>
          <a:lstStyle/>
          <a:p>
            <a:pPr marL="12700" marR="5080">
              <a:spcBef>
                <a:spcPts val="100"/>
              </a:spcBef>
            </a:pPr>
            <a:r>
              <a:rPr lang="en-US" sz="1400" b="1" dirty="0" err="1">
                <a:solidFill>
                  <a:srgbClr val="231F20"/>
                </a:solidFill>
                <a:latin typeface="Times New Roman" panose="02020603050405020304" pitchFamily="18" charset="0"/>
                <a:cs typeface="Times New Roman" panose="02020603050405020304" pitchFamily="18" charset="0"/>
              </a:rPr>
              <a:t>Khu</a:t>
            </a:r>
            <a:r>
              <a:rPr lang="en-US" sz="1400" b="1" dirty="0">
                <a:solidFill>
                  <a:srgbClr val="231F20"/>
                </a:solidFill>
                <a:latin typeface="Times New Roman" panose="02020603050405020304" pitchFamily="18" charset="0"/>
                <a:cs typeface="Times New Roman" panose="02020603050405020304" pitchFamily="18" charset="0"/>
              </a:rPr>
              <a:t> </a:t>
            </a:r>
            <a:r>
              <a:rPr lang="en-US" sz="1400" b="1" dirty="0" err="1">
                <a:solidFill>
                  <a:srgbClr val="231F20"/>
                </a:solidFill>
                <a:latin typeface="Times New Roman" panose="02020603050405020304" pitchFamily="18" charset="0"/>
                <a:cs typeface="Times New Roman" panose="02020603050405020304" pitchFamily="18" charset="0"/>
              </a:rPr>
              <a:t>hậu</a:t>
            </a:r>
            <a:r>
              <a:rPr lang="en-US" sz="1400" b="1" dirty="0">
                <a:solidFill>
                  <a:srgbClr val="231F20"/>
                </a:solidFill>
                <a:latin typeface="Times New Roman" panose="02020603050405020304" pitchFamily="18" charset="0"/>
                <a:cs typeface="Times New Roman" panose="02020603050405020304" pitchFamily="18" charset="0"/>
              </a:rPr>
              <a:t> </a:t>
            </a:r>
            <a:r>
              <a:rPr lang="en-US" sz="1400" b="1" dirty="0" err="1">
                <a:solidFill>
                  <a:srgbClr val="231F20"/>
                </a:solidFill>
                <a:latin typeface="Times New Roman" panose="02020603050405020304" pitchFamily="18" charset="0"/>
                <a:cs typeface="Times New Roman" panose="02020603050405020304" pitchFamily="18" charset="0"/>
              </a:rPr>
              <a:t>cần</a:t>
            </a:r>
            <a:r>
              <a:rPr lang="en-US" sz="1400" b="1" dirty="0">
                <a:solidFill>
                  <a:srgbClr val="231F20"/>
                </a:solidFill>
                <a:latin typeface="Times New Roman" panose="02020603050405020304" pitchFamily="18" charset="0"/>
                <a:cs typeface="Times New Roman" panose="02020603050405020304" pitchFamily="18" charset="0"/>
              </a:rPr>
              <a:t>, logistics </a:t>
            </a:r>
            <a:r>
              <a:rPr lang="en-US" sz="1400" b="1" dirty="0" err="1">
                <a:solidFill>
                  <a:srgbClr val="231F20"/>
                </a:solidFill>
                <a:latin typeface="Times New Roman" panose="02020603050405020304" pitchFamily="18" charset="0"/>
                <a:cs typeface="Times New Roman" panose="02020603050405020304" pitchFamily="18" charset="0"/>
              </a:rPr>
              <a:t>và</a:t>
            </a:r>
            <a:r>
              <a:rPr lang="en-US" sz="1400" b="1" dirty="0">
                <a:solidFill>
                  <a:srgbClr val="231F20"/>
                </a:solidFill>
                <a:latin typeface="Times New Roman" panose="02020603050405020304" pitchFamily="18" charset="0"/>
                <a:cs typeface="Times New Roman" panose="02020603050405020304" pitchFamily="18" charset="0"/>
              </a:rPr>
              <a:t> </a:t>
            </a:r>
            <a:r>
              <a:rPr lang="en-US" sz="1400" b="1" dirty="0" err="1">
                <a:solidFill>
                  <a:srgbClr val="231F20"/>
                </a:solidFill>
                <a:latin typeface="Times New Roman" panose="02020603050405020304" pitchFamily="18" charset="0"/>
                <a:cs typeface="Times New Roman" panose="02020603050405020304" pitchFamily="18" charset="0"/>
              </a:rPr>
              <a:t>dịch</a:t>
            </a:r>
            <a:r>
              <a:rPr lang="en-US" sz="1400" b="1" dirty="0">
                <a:solidFill>
                  <a:srgbClr val="231F20"/>
                </a:solidFill>
                <a:latin typeface="Times New Roman" panose="02020603050405020304" pitchFamily="18" charset="0"/>
                <a:cs typeface="Times New Roman" panose="02020603050405020304" pitchFamily="18" charset="0"/>
              </a:rPr>
              <a:t> </a:t>
            </a:r>
            <a:r>
              <a:rPr lang="en-US" sz="1400" b="1" dirty="0" err="1">
                <a:solidFill>
                  <a:srgbClr val="231F20"/>
                </a:solidFill>
                <a:latin typeface="Times New Roman" panose="02020603050405020304" pitchFamily="18" charset="0"/>
                <a:cs typeface="Times New Roman" panose="02020603050405020304" pitchFamily="18" charset="0"/>
              </a:rPr>
              <a:t>vụ</a:t>
            </a:r>
            <a:r>
              <a:rPr lang="en-US" sz="1400" b="1" dirty="0">
                <a:solidFill>
                  <a:srgbClr val="231F20"/>
                </a:solidFill>
                <a:latin typeface="Times New Roman" panose="02020603050405020304" pitchFamily="18" charset="0"/>
                <a:cs typeface="Times New Roman" panose="02020603050405020304" pitchFamily="18" charset="0"/>
              </a:rPr>
              <a:t> </a:t>
            </a:r>
            <a:r>
              <a:rPr lang="en-GB" sz="1400" b="1" dirty="0" err="1">
                <a:solidFill>
                  <a:srgbClr val="231F20"/>
                </a:solidFill>
                <a:latin typeface="Times New Roman" panose="02020603050405020304" pitchFamily="18" charset="0"/>
                <a:cs typeface="Times New Roman" panose="02020603050405020304" pitchFamily="18" charset="0"/>
              </a:rPr>
              <a:t>công</a:t>
            </a:r>
            <a:r>
              <a:rPr lang="en-GB" sz="1400" b="1" dirty="0">
                <a:solidFill>
                  <a:srgbClr val="231F20"/>
                </a:solidFill>
                <a:latin typeface="Times New Roman" panose="02020603050405020304" pitchFamily="18" charset="0"/>
                <a:cs typeface="Times New Roman" panose="02020603050405020304" pitchFamily="18" charset="0"/>
              </a:rPr>
              <a:t> </a:t>
            </a:r>
            <a:r>
              <a:rPr lang="en-GB" sz="1400" b="1" dirty="0" err="1">
                <a:solidFill>
                  <a:srgbClr val="231F20"/>
                </a:solidFill>
                <a:latin typeface="Times New Roman" panose="02020603050405020304" pitchFamily="18" charset="0"/>
                <a:cs typeface="Times New Roman" panose="02020603050405020304" pitchFamily="18" charset="0"/>
              </a:rPr>
              <a:t>nghệ</a:t>
            </a:r>
            <a:r>
              <a:rPr lang="en-GB" sz="1400" b="1" dirty="0">
                <a:solidFill>
                  <a:srgbClr val="231F20"/>
                </a:solidFill>
                <a:latin typeface="Times New Roman" panose="02020603050405020304" pitchFamily="18" charset="0"/>
                <a:cs typeface="Times New Roman" panose="02020603050405020304" pitchFamily="18" charset="0"/>
              </a:rPr>
              <a:t> </a:t>
            </a:r>
            <a:r>
              <a:rPr lang="en-GB" sz="1400" b="1" dirty="0" err="1">
                <a:solidFill>
                  <a:srgbClr val="231F20"/>
                </a:solidFill>
                <a:latin typeface="Times New Roman" panose="02020603050405020304" pitchFamily="18" charset="0"/>
                <a:cs typeface="Times New Roman" panose="02020603050405020304" pitchFamily="18" charset="0"/>
              </a:rPr>
              <a:t>cao</a:t>
            </a:r>
            <a:endParaRPr sz="1400" b="1" dirty="0">
              <a:latin typeface="Times New Roman" panose="02020603050405020304" pitchFamily="18" charset="0"/>
              <a:cs typeface="Times New Roman" panose="02020603050405020304" pitchFamily="18" charset="0"/>
            </a:endParaRPr>
          </a:p>
          <a:p>
            <a:pPr marL="12700"/>
            <a:r>
              <a:rPr sz="1400" b="1" spc="15" dirty="0">
                <a:solidFill>
                  <a:srgbClr val="FF0000"/>
                </a:solidFill>
                <a:latin typeface="Times New Roman" panose="02020603050405020304" pitchFamily="18" charset="0"/>
                <a:cs typeface="Times New Roman" panose="02020603050405020304" pitchFamily="18" charset="0"/>
              </a:rPr>
              <a:t>2</a:t>
            </a:r>
            <a:r>
              <a:rPr lang="en-GB" sz="1400" b="1" spc="15" dirty="0">
                <a:solidFill>
                  <a:srgbClr val="FF0000"/>
                </a:solidFill>
                <a:latin typeface="Times New Roman" panose="02020603050405020304" pitchFamily="18" charset="0"/>
                <a:cs typeface="Times New Roman" panose="02020603050405020304" pitchFamily="18" charset="0"/>
              </a:rPr>
              <a:t>7</a:t>
            </a:r>
            <a:r>
              <a:rPr sz="1400" b="1" spc="15" dirty="0">
                <a:solidFill>
                  <a:srgbClr val="FF0000"/>
                </a:solidFill>
                <a:latin typeface="Times New Roman" panose="02020603050405020304" pitchFamily="18" charset="0"/>
                <a:cs typeface="Times New Roman" panose="02020603050405020304" pitchFamily="18" charset="0"/>
              </a:rPr>
              <a:t>.</a:t>
            </a:r>
            <a:r>
              <a:rPr lang="en-GB" sz="1400" b="1" spc="15" dirty="0">
                <a:solidFill>
                  <a:srgbClr val="FF0000"/>
                </a:solidFill>
                <a:latin typeface="Times New Roman" panose="02020603050405020304" pitchFamily="18" charset="0"/>
                <a:cs typeface="Times New Roman" panose="02020603050405020304" pitchFamily="18" charset="0"/>
              </a:rPr>
              <a:t>4</a:t>
            </a:r>
            <a:r>
              <a:rPr sz="1400" b="1" spc="15" dirty="0">
                <a:solidFill>
                  <a:srgbClr val="FF0000"/>
                </a:solidFill>
                <a:latin typeface="Times New Roman" panose="02020603050405020304" pitchFamily="18" charset="0"/>
                <a:cs typeface="Times New Roman" panose="02020603050405020304" pitchFamily="18" charset="0"/>
              </a:rPr>
              <a:t>5</a:t>
            </a:r>
            <a:r>
              <a:rPr sz="1400" b="1" spc="10" dirty="0">
                <a:solidFill>
                  <a:srgbClr val="FF0000"/>
                </a:solidFill>
                <a:latin typeface="Times New Roman" panose="02020603050405020304" pitchFamily="18" charset="0"/>
                <a:cs typeface="Times New Roman" panose="02020603050405020304" pitchFamily="18" charset="0"/>
              </a:rPr>
              <a:t> </a:t>
            </a:r>
            <a:r>
              <a:rPr sz="1400" b="1" spc="65" dirty="0">
                <a:solidFill>
                  <a:srgbClr val="FF0000"/>
                </a:solidFill>
                <a:latin typeface="Times New Roman" panose="02020603050405020304" pitchFamily="18" charset="0"/>
                <a:cs typeface="Times New Roman" panose="02020603050405020304" pitchFamily="18" charset="0"/>
              </a:rPr>
              <a:t>ha</a:t>
            </a:r>
            <a:endParaRPr sz="1400" b="1" dirty="0">
              <a:solidFill>
                <a:srgbClr val="FF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B639AD63-BB25-6C78-6773-7C5415F59BA5}"/>
              </a:ext>
            </a:extLst>
          </p:cNvPr>
          <p:cNvGrpSpPr/>
          <p:nvPr/>
        </p:nvGrpSpPr>
        <p:grpSpPr>
          <a:xfrm>
            <a:off x="9176631" y="337938"/>
            <a:ext cx="520014" cy="515389"/>
            <a:chOff x="9176630" y="385332"/>
            <a:chExt cx="472195" cy="467995"/>
          </a:xfrm>
        </p:grpSpPr>
        <p:sp>
          <p:nvSpPr>
            <p:cNvPr id="33" name="object 15">
              <a:extLst>
                <a:ext uri="{FF2B5EF4-FFF2-40B4-BE49-F238E27FC236}">
                  <a16:creationId xmlns:a16="http://schemas.microsoft.com/office/drawing/2014/main" id="{901908DB-42B0-8919-C201-AD4710C0E599}"/>
                </a:ext>
              </a:extLst>
            </p:cNvPr>
            <p:cNvSpPr/>
            <p:nvPr/>
          </p:nvSpPr>
          <p:spPr>
            <a:xfrm>
              <a:off x="9176630" y="385332"/>
              <a:ext cx="472195" cy="467995"/>
            </a:xfrm>
            <a:custGeom>
              <a:avLst/>
              <a:gdLst/>
              <a:ahLst/>
              <a:cxnLst/>
              <a:rect l="l" t="t" r="r" b="b"/>
              <a:pathLst>
                <a:path w="471169" h="467995">
                  <a:moveTo>
                    <a:pt x="235521" y="0"/>
                  </a:moveTo>
                  <a:lnTo>
                    <a:pt x="188059" y="4753"/>
                  </a:lnTo>
                  <a:lnTo>
                    <a:pt x="143851" y="18388"/>
                  </a:lnTo>
                  <a:lnTo>
                    <a:pt x="103845" y="39962"/>
                  </a:lnTo>
                  <a:lnTo>
                    <a:pt x="68987" y="68535"/>
                  </a:lnTo>
                  <a:lnTo>
                    <a:pt x="40227" y="103166"/>
                  </a:lnTo>
                  <a:lnTo>
                    <a:pt x="18510" y="142914"/>
                  </a:lnTo>
                  <a:lnTo>
                    <a:pt x="4785" y="186838"/>
                  </a:lnTo>
                  <a:lnTo>
                    <a:pt x="0" y="233997"/>
                  </a:lnTo>
                  <a:lnTo>
                    <a:pt x="4785" y="281156"/>
                  </a:lnTo>
                  <a:lnTo>
                    <a:pt x="18510" y="325080"/>
                  </a:lnTo>
                  <a:lnTo>
                    <a:pt x="40227" y="364828"/>
                  </a:lnTo>
                  <a:lnTo>
                    <a:pt x="68987" y="399459"/>
                  </a:lnTo>
                  <a:lnTo>
                    <a:pt x="103845" y="428032"/>
                  </a:lnTo>
                  <a:lnTo>
                    <a:pt x="143851" y="449606"/>
                  </a:lnTo>
                  <a:lnTo>
                    <a:pt x="188059" y="463241"/>
                  </a:lnTo>
                  <a:lnTo>
                    <a:pt x="235521" y="467994"/>
                  </a:lnTo>
                  <a:lnTo>
                    <a:pt x="282994" y="463241"/>
                  </a:lnTo>
                  <a:lnTo>
                    <a:pt x="327207" y="449606"/>
                  </a:lnTo>
                  <a:lnTo>
                    <a:pt x="367214" y="428032"/>
                  </a:lnTo>
                  <a:lnTo>
                    <a:pt x="402069" y="399459"/>
                  </a:lnTo>
                  <a:lnTo>
                    <a:pt x="430825" y="364828"/>
                  </a:lnTo>
                  <a:lnTo>
                    <a:pt x="452537" y="325080"/>
                  </a:lnTo>
                  <a:lnTo>
                    <a:pt x="466259" y="281156"/>
                  </a:lnTo>
                  <a:lnTo>
                    <a:pt x="471043" y="233997"/>
                  </a:lnTo>
                  <a:lnTo>
                    <a:pt x="466259" y="186838"/>
                  </a:lnTo>
                  <a:lnTo>
                    <a:pt x="452537" y="142914"/>
                  </a:lnTo>
                  <a:lnTo>
                    <a:pt x="430825" y="103166"/>
                  </a:lnTo>
                  <a:lnTo>
                    <a:pt x="402069" y="68535"/>
                  </a:lnTo>
                  <a:lnTo>
                    <a:pt x="367214" y="39962"/>
                  </a:lnTo>
                  <a:lnTo>
                    <a:pt x="327207" y="18388"/>
                  </a:lnTo>
                  <a:lnTo>
                    <a:pt x="282994" y="4753"/>
                  </a:lnTo>
                  <a:lnTo>
                    <a:pt x="235521" y="0"/>
                  </a:lnTo>
                  <a:close/>
                </a:path>
              </a:pathLst>
            </a:custGeom>
            <a:solidFill>
              <a:srgbClr val="68779B"/>
            </a:solidFill>
          </p:spPr>
          <p:txBody>
            <a:bodyPr wrap="square" lIns="0" tIns="0" rIns="0" bIns="0" rtlCol="0"/>
            <a:lstStyle/>
            <a:p>
              <a:endParaRPr/>
            </a:p>
          </p:txBody>
        </p:sp>
        <p:sp>
          <p:nvSpPr>
            <p:cNvPr id="34" name="object 16">
              <a:extLst>
                <a:ext uri="{FF2B5EF4-FFF2-40B4-BE49-F238E27FC236}">
                  <a16:creationId xmlns:a16="http://schemas.microsoft.com/office/drawing/2014/main" id="{7CA0B0E0-D8B2-F545-C3CF-C86BD3F94E41}"/>
                </a:ext>
              </a:extLst>
            </p:cNvPr>
            <p:cNvSpPr/>
            <p:nvPr/>
          </p:nvSpPr>
          <p:spPr>
            <a:xfrm>
              <a:off x="9512182" y="649661"/>
              <a:ext cx="78911" cy="17145"/>
            </a:xfrm>
            <a:custGeom>
              <a:avLst/>
              <a:gdLst/>
              <a:ahLst/>
              <a:cxnLst/>
              <a:rect l="l" t="t" r="r" b="b"/>
              <a:pathLst>
                <a:path w="78740" h="17145">
                  <a:moveTo>
                    <a:pt x="73088" y="0"/>
                  </a:moveTo>
                  <a:lnTo>
                    <a:pt x="5105" y="0"/>
                  </a:lnTo>
                  <a:lnTo>
                    <a:pt x="1079" y="7315"/>
                  </a:lnTo>
                  <a:lnTo>
                    <a:pt x="0" y="17145"/>
                  </a:lnTo>
                  <a:lnTo>
                    <a:pt x="78232" y="17145"/>
                  </a:lnTo>
                  <a:lnTo>
                    <a:pt x="77139" y="7315"/>
                  </a:lnTo>
                  <a:lnTo>
                    <a:pt x="73088" y="0"/>
                  </a:lnTo>
                  <a:close/>
                </a:path>
              </a:pathLst>
            </a:custGeom>
            <a:solidFill>
              <a:srgbClr val="FFFFFF"/>
            </a:solidFill>
          </p:spPr>
          <p:txBody>
            <a:bodyPr wrap="square" lIns="0" tIns="0" rIns="0" bIns="0" rtlCol="0"/>
            <a:lstStyle/>
            <a:p>
              <a:endParaRPr/>
            </a:p>
          </p:txBody>
        </p:sp>
        <p:sp>
          <p:nvSpPr>
            <p:cNvPr id="35" name="object 17">
              <a:extLst>
                <a:ext uri="{FF2B5EF4-FFF2-40B4-BE49-F238E27FC236}">
                  <a16:creationId xmlns:a16="http://schemas.microsoft.com/office/drawing/2014/main" id="{5F0804A0-7016-4302-B05B-C6B5767765DA}"/>
                </a:ext>
              </a:extLst>
            </p:cNvPr>
            <p:cNvSpPr/>
            <p:nvPr/>
          </p:nvSpPr>
          <p:spPr>
            <a:xfrm>
              <a:off x="9273403" y="695082"/>
              <a:ext cx="284463" cy="36830"/>
            </a:xfrm>
            <a:custGeom>
              <a:avLst/>
              <a:gdLst/>
              <a:ahLst/>
              <a:cxnLst/>
              <a:rect l="l" t="t" r="r" b="b"/>
              <a:pathLst>
                <a:path w="283844" h="36829">
                  <a:moveTo>
                    <a:pt x="279323" y="0"/>
                  </a:moveTo>
                  <a:lnTo>
                    <a:pt x="0" y="0"/>
                  </a:lnTo>
                  <a:lnTo>
                    <a:pt x="3818" y="14285"/>
                  </a:lnTo>
                  <a:lnTo>
                    <a:pt x="12339" y="25850"/>
                  </a:lnTo>
                  <a:lnTo>
                    <a:pt x="24472" y="33597"/>
                  </a:lnTo>
                  <a:lnTo>
                    <a:pt x="39128" y="36423"/>
                  </a:lnTo>
                  <a:lnTo>
                    <a:pt x="270090" y="36423"/>
                  </a:lnTo>
                  <a:lnTo>
                    <a:pt x="277342" y="34124"/>
                  </a:lnTo>
                  <a:lnTo>
                    <a:pt x="283476" y="30200"/>
                  </a:lnTo>
                  <a:lnTo>
                    <a:pt x="280352" y="24384"/>
                  </a:lnTo>
                  <a:lnTo>
                    <a:pt x="278485" y="17056"/>
                  </a:lnTo>
                  <a:lnTo>
                    <a:pt x="278485" y="5930"/>
                  </a:lnTo>
                  <a:lnTo>
                    <a:pt x="278777" y="2895"/>
                  </a:lnTo>
                  <a:lnTo>
                    <a:pt x="279323" y="0"/>
                  </a:lnTo>
                  <a:close/>
                </a:path>
              </a:pathLst>
            </a:custGeom>
            <a:solidFill>
              <a:srgbClr val="FFFFFF"/>
            </a:solidFill>
          </p:spPr>
          <p:txBody>
            <a:bodyPr wrap="square" lIns="0" tIns="0" rIns="0" bIns="0" rtlCol="0"/>
            <a:lstStyle/>
            <a:p>
              <a:endParaRPr/>
            </a:p>
          </p:txBody>
        </p:sp>
        <p:sp>
          <p:nvSpPr>
            <p:cNvPr id="36" name="object 18">
              <a:extLst>
                <a:ext uri="{FF2B5EF4-FFF2-40B4-BE49-F238E27FC236}">
                  <a16:creationId xmlns:a16="http://schemas.microsoft.com/office/drawing/2014/main" id="{60E2BB9C-AF36-B1E0-2E59-85463CE8609D}"/>
                </a:ext>
              </a:extLst>
            </p:cNvPr>
            <p:cNvSpPr/>
            <p:nvPr/>
          </p:nvSpPr>
          <p:spPr>
            <a:xfrm>
              <a:off x="9279335" y="517345"/>
              <a:ext cx="218704" cy="148640"/>
            </a:xfrm>
            <a:prstGeom prst="rect">
              <a:avLst/>
            </a:prstGeom>
            <a:blipFill>
              <a:blip r:embed="rId6" cstate="print"/>
              <a:stretch>
                <a:fillRect/>
              </a:stretch>
            </a:blipFill>
          </p:spPr>
          <p:txBody>
            <a:bodyPr wrap="square" lIns="0" tIns="0" rIns="0" bIns="0" rtlCol="0"/>
            <a:lstStyle/>
            <a:p>
              <a:endParaRPr/>
            </a:p>
          </p:txBody>
        </p:sp>
        <p:sp>
          <p:nvSpPr>
            <p:cNvPr id="37" name="object 19">
              <a:extLst>
                <a:ext uri="{FF2B5EF4-FFF2-40B4-BE49-F238E27FC236}">
                  <a16:creationId xmlns:a16="http://schemas.microsoft.com/office/drawing/2014/main" id="{6ACE8BB1-D760-F6EE-C3E4-515EC9F32558}"/>
                </a:ext>
              </a:extLst>
            </p:cNvPr>
            <p:cNvSpPr/>
            <p:nvPr/>
          </p:nvSpPr>
          <p:spPr>
            <a:xfrm>
              <a:off x="9273193" y="592453"/>
              <a:ext cx="296554" cy="98425"/>
            </a:xfrm>
            <a:custGeom>
              <a:avLst/>
              <a:gdLst/>
              <a:ahLst/>
              <a:cxnLst/>
              <a:rect l="l" t="t" r="r" b="b"/>
              <a:pathLst>
                <a:path w="295909" h="98425">
                  <a:moveTo>
                    <a:pt x="295706" y="78841"/>
                  </a:moveTo>
                  <a:lnTo>
                    <a:pt x="0" y="78841"/>
                  </a:lnTo>
                  <a:lnTo>
                    <a:pt x="0" y="98171"/>
                  </a:lnTo>
                  <a:lnTo>
                    <a:pt x="280530" y="98171"/>
                  </a:lnTo>
                  <a:lnTo>
                    <a:pt x="283311" y="88760"/>
                  </a:lnTo>
                  <a:lnTo>
                    <a:pt x="288874" y="81546"/>
                  </a:lnTo>
                  <a:lnTo>
                    <a:pt x="295706" y="78841"/>
                  </a:lnTo>
                  <a:close/>
                </a:path>
                <a:path w="295909" h="98425">
                  <a:moveTo>
                    <a:pt x="77190" y="0"/>
                  </a:moveTo>
                  <a:lnTo>
                    <a:pt x="4470" y="0"/>
                  </a:lnTo>
                  <a:lnTo>
                    <a:pt x="4470" y="78841"/>
                  </a:lnTo>
                  <a:lnTo>
                    <a:pt x="77190" y="78841"/>
                  </a:lnTo>
                  <a:lnTo>
                    <a:pt x="77190" y="68808"/>
                  </a:lnTo>
                  <a:lnTo>
                    <a:pt x="20662" y="68808"/>
                  </a:lnTo>
                  <a:lnTo>
                    <a:pt x="20662" y="52438"/>
                  </a:lnTo>
                  <a:lnTo>
                    <a:pt x="37769" y="52438"/>
                  </a:lnTo>
                  <a:lnTo>
                    <a:pt x="37769" y="14871"/>
                  </a:lnTo>
                  <a:lnTo>
                    <a:pt x="77190" y="14871"/>
                  </a:lnTo>
                  <a:lnTo>
                    <a:pt x="77190" y="0"/>
                  </a:lnTo>
                  <a:close/>
                </a:path>
                <a:path w="295909" h="98425">
                  <a:moveTo>
                    <a:pt x="77190" y="14871"/>
                  </a:moveTo>
                  <a:lnTo>
                    <a:pt x="48907" y="14871"/>
                  </a:lnTo>
                  <a:lnTo>
                    <a:pt x="48907" y="68808"/>
                  </a:lnTo>
                  <a:lnTo>
                    <a:pt x="77190" y="68808"/>
                  </a:lnTo>
                  <a:lnTo>
                    <a:pt x="77190" y="14871"/>
                  </a:lnTo>
                  <a:close/>
                </a:path>
              </a:pathLst>
            </a:custGeom>
            <a:solidFill>
              <a:srgbClr val="FFFFFF"/>
            </a:solidFill>
          </p:spPr>
          <p:txBody>
            <a:bodyPr wrap="square" lIns="0" tIns="0" rIns="0" bIns="0" rtlCol="0"/>
            <a:lstStyle/>
            <a:p>
              <a:endParaRPr/>
            </a:p>
          </p:txBody>
        </p:sp>
      </p:grpSp>
      <p:grpSp>
        <p:nvGrpSpPr>
          <p:cNvPr id="6" name="Group 5">
            <a:extLst>
              <a:ext uri="{FF2B5EF4-FFF2-40B4-BE49-F238E27FC236}">
                <a16:creationId xmlns:a16="http://schemas.microsoft.com/office/drawing/2014/main" id="{37BC0274-C223-7CE4-CEE3-0221E7EF311D}"/>
              </a:ext>
            </a:extLst>
          </p:cNvPr>
          <p:cNvGrpSpPr/>
          <p:nvPr/>
        </p:nvGrpSpPr>
        <p:grpSpPr>
          <a:xfrm>
            <a:off x="10391709" y="2935434"/>
            <a:ext cx="1843179" cy="497466"/>
            <a:chOff x="8270431" y="3085992"/>
            <a:chExt cx="1522751" cy="497466"/>
          </a:xfrm>
        </p:grpSpPr>
        <p:sp>
          <p:nvSpPr>
            <p:cNvPr id="40" name="object 11">
              <a:extLst>
                <a:ext uri="{FF2B5EF4-FFF2-40B4-BE49-F238E27FC236}">
                  <a16:creationId xmlns:a16="http://schemas.microsoft.com/office/drawing/2014/main" id="{320FB8D5-E85F-AD3D-DA04-A8D6BF3EBA08}"/>
                </a:ext>
              </a:extLst>
            </p:cNvPr>
            <p:cNvSpPr txBox="1"/>
            <p:nvPr/>
          </p:nvSpPr>
          <p:spPr>
            <a:xfrm>
              <a:off x="8737107" y="3139747"/>
              <a:ext cx="1056075" cy="443711"/>
            </a:xfrm>
            <a:prstGeom prst="rect">
              <a:avLst/>
            </a:prstGeom>
          </p:spPr>
          <p:txBody>
            <a:bodyPr vert="horz" wrap="square" lIns="0" tIns="12700" rIns="0" bIns="0" rtlCol="0">
              <a:spAutoFit/>
            </a:bodyPr>
            <a:lstStyle/>
            <a:p>
              <a:pPr marL="12700">
                <a:spcBef>
                  <a:spcPts val="100"/>
                </a:spcBef>
              </a:pPr>
              <a:r>
                <a:rPr lang="en-US" sz="1400" b="1" spc="-5" dirty="0" err="1">
                  <a:solidFill>
                    <a:srgbClr val="231F20"/>
                  </a:solidFill>
                  <a:latin typeface="Times New Roman" panose="02020603050405020304" pitchFamily="18" charset="0"/>
                  <a:cs typeface="Times New Roman" panose="02020603050405020304" pitchFamily="18" charset="0"/>
                </a:rPr>
                <a:t>Khu</a:t>
              </a:r>
              <a:r>
                <a:rPr lang="en-US" sz="1400" b="1" spc="-5" dirty="0">
                  <a:solidFill>
                    <a:srgbClr val="231F20"/>
                  </a:solidFill>
                  <a:latin typeface="Times New Roman" panose="02020603050405020304" pitchFamily="18" charset="0"/>
                  <a:cs typeface="Times New Roman" panose="02020603050405020304" pitchFamily="18" charset="0"/>
                </a:rPr>
                <a:t> </a:t>
              </a:r>
              <a:r>
                <a:rPr lang="en-US" sz="1400" b="1" spc="-5" dirty="0" err="1">
                  <a:solidFill>
                    <a:srgbClr val="231F20"/>
                  </a:solidFill>
                  <a:latin typeface="Times New Roman" panose="02020603050405020304" pitchFamily="18" charset="0"/>
                  <a:cs typeface="Times New Roman" panose="02020603050405020304" pitchFamily="18" charset="0"/>
                </a:rPr>
                <a:t>hành</a:t>
              </a:r>
              <a:r>
                <a:rPr lang="en-US" sz="1400" b="1" spc="-5" dirty="0">
                  <a:solidFill>
                    <a:srgbClr val="231F20"/>
                  </a:solidFill>
                  <a:latin typeface="Times New Roman" panose="02020603050405020304" pitchFamily="18" charset="0"/>
                  <a:cs typeface="Times New Roman" panose="02020603050405020304" pitchFamily="18" charset="0"/>
                </a:rPr>
                <a:t> </a:t>
              </a:r>
              <a:r>
                <a:rPr lang="en-US" sz="1400" b="1" spc="-5" dirty="0" err="1">
                  <a:solidFill>
                    <a:srgbClr val="231F20"/>
                  </a:solidFill>
                  <a:latin typeface="Times New Roman" panose="02020603050405020304" pitchFamily="18" charset="0"/>
                  <a:cs typeface="Times New Roman" panose="02020603050405020304" pitchFamily="18" charset="0"/>
                </a:rPr>
                <a:t>chính</a:t>
              </a:r>
              <a:endParaRPr sz="1400" b="1" dirty="0">
                <a:latin typeface="Times New Roman" panose="02020603050405020304" pitchFamily="18" charset="0"/>
                <a:cs typeface="Times New Roman" panose="02020603050405020304" pitchFamily="18" charset="0"/>
              </a:endParaRPr>
            </a:p>
            <a:p>
              <a:pPr marL="12700"/>
              <a:r>
                <a:rPr lang="en-GB" sz="1400" b="1" spc="25" dirty="0">
                  <a:solidFill>
                    <a:srgbClr val="FF0000"/>
                  </a:solidFill>
                  <a:latin typeface="Times New Roman" panose="02020603050405020304" pitchFamily="18" charset="0"/>
                  <a:cs typeface="Times New Roman" panose="02020603050405020304" pitchFamily="18" charset="0"/>
                </a:rPr>
                <a:t>10.18</a:t>
              </a:r>
              <a:r>
                <a:rPr sz="1400" b="1" spc="10" dirty="0">
                  <a:solidFill>
                    <a:srgbClr val="FF0000"/>
                  </a:solidFill>
                  <a:latin typeface="Times New Roman" panose="02020603050405020304" pitchFamily="18" charset="0"/>
                  <a:cs typeface="Times New Roman" panose="02020603050405020304" pitchFamily="18" charset="0"/>
                </a:rPr>
                <a:t> </a:t>
              </a:r>
              <a:r>
                <a:rPr sz="1400" b="1" spc="65" dirty="0">
                  <a:solidFill>
                    <a:srgbClr val="FF0000"/>
                  </a:solidFill>
                  <a:latin typeface="Times New Roman" panose="02020603050405020304" pitchFamily="18" charset="0"/>
                  <a:cs typeface="Times New Roman" panose="02020603050405020304" pitchFamily="18" charset="0"/>
                </a:rPr>
                <a:t>ha</a:t>
              </a:r>
              <a:endParaRPr sz="1400" b="1" dirty="0">
                <a:solidFill>
                  <a:srgbClr val="FF0000"/>
                </a:solidFill>
                <a:latin typeface="Times New Roman" panose="02020603050405020304" pitchFamily="18" charset="0"/>
                <a:cs typeface="Times New Roman" panose="02020603050405020304" pitchFamily="18" charset="0"/>
              </a:endParaRPr>
            </a:p>
          </p:txBody>
        </p:sp>
        <p:sp>
          <p:nvSpPr>
            <p:cNvPr id="41" name="object 26">
              <a:extLst>
                <a:ext uri="{FF2B5EF4-FFF2-40B4-BE49-F238E27FC236}">
                  <a16:creationId xmlns:a16="http://schemas.microsoft.com/office/drawing/2014/main" id="{97F12AA9-BDAE-2FDF-550D-4F5FAEE5AC53}"/>
                </a:ext>
              </a:extLst>
            </p:cNvPr>
            <p:cNvSpPr/>
            <p:nvPr/>
          </p:nvSpPr>
          <p:spPr>
            <a:xfrm>
              <a:off x="8270431" y="3085992"/>
              <a:ext cx="406147" cy="468630"/>
            </a:xfrm>
            <a:custGeom>
              <a:avLst/>
              <a:gdLst/>
              <a:ahLst/>
              <a:cxnLst/>
              <a:rect l="l" t="t" r="r" b="b"/>
              <a:pathLst>
                <a:path w="467994" h="468629">
                  <a:moveTo>
                    <a:pt x="233997" y="0"/>
                  </a:moveTo>
                  <a:lnTo>
                    <a:pt x="186838" y="4753"/>
                  </a:lnTo>
                  <a:lnTo>
                    <a:pt x="142914" y="18388"/>
                  </a:lnTo>
                  <a:lnTo>
                    <a:pt x="103166" y="39962"/>
                  </a:lnTo>
                  <a:lnTo>
                    <a:pt x="68535" y="68535"/>
                  </a:lnTo>
                  <a:lnTo>
                    <a:pt x="39962" y="103166"/>
                  </a:lnTo>
                  <a:lnTo>
                    <a:pt x="18388" y="142914"/>
                  </a:lnTo>
                  <a:lnTo>
                    <a:pt x="4753" y="186838"/>
                  </a:lnTo>
                  <a:lnTo>
                    <a:pt x="0" y="233997"/>
                  </a:lnTo>
                  <a:lnTo>
                    <a:pt x="4753" y="281160"/>
                  </a:lnTo>
                  <a:lnTo>
                    <a:pt x="18388" y="325088"/>
                  </a:lnTo>
                  <a:lnTo>
                    <a:pt x="39962" y="364838"/>
                  </a:lnTo>
                  <a:lnTo>
                    <a:pt x="68535" y="399470"/>
                  </a:lnTo>
                  <a:lnTo>
                    <a:pt x="103166" y="428044"/>
                  </a:lnTo>
                  <a:lnTo>
                    <a:pt x="142914" y="449619"/>
                  </a:lnTo>
                  <a:lnTo>
                    <a:pt x="186838" y="463253"/>
                  </a:lnTo>
                  <a:lnTo>
                    <a:pt x="233997" y="468007"/>
                  </a:lnTo>
                  <a:lnTo>
                    <a:pt x="281156" y="463253"/>
                  </a:lnTo>
                  <a:lnTo>
                    <a:pt x="325080" y="449619"/>
                  </a:lnTo>
                  <a:lnTo>
                    <a:pt x="364828" y="428044"/>
                  </a:lnTo>
                  <a:lnTo>
                    <a:pt x="399459" y="399470"/>
                  </a:lnTo>
                  <a:lnTo>
                    <a:pt x="428032" y="364838"/>
                  </a:lnTo>
                  <a:lnTo>
                    <a:pt x="449606" y="325088"/>
                  </a:lnTo>
                  <a:lnTo>
                    <a:pt x="463241" y="281160"/>
                  </a:lnTo>
                  <a:lnTo>
                    <a:pt x="467994" y="233997"/>
                  </a:lnTo>
                  <a:lnTo>
                    <a:pt x="463241" y="186838"/>
                  </a:lnTo>
                  <a:lnTo>
                    <a:pt x="449606" y="142914"/>
                  </a:lnTo>
                  <a:lnTo>
                    <a:pt x="428032" y="103166"/>
                  </a:lnTo>
                  <a:lnTo>
                    <a:pt x="399459" y="68535"/>
                  </a:lnTo>
                  <a:lnTo>
                    <a:pt x="364828" y="39962"/>
                  </a:lnTo>
                  <a:lnTo>
                    <a:pt x="325080" y="18388"/>
                  </a:lnTo>
                  <a:lnTo>
                    <a:pt x="281156" y="4753"/>
                  </a:lnTo>
                  <a:lnTo>
                    <a:pt x="233997" y="0"/>
                  </a:lnTo>
                  <a:close/>
                </a:path>
              </a:pathLst>
            </a:custGeom>
            <a:solidFill>
              <a:srgbClr val="D6442D"/>
            </a:solidFill>
          </p:spPr>
          <p:txBody>
            <a:bodyPr wrap="square" lIns="0" tIns="0" rIns="0" bIns="0" rtlCol="0"/>
            <a:lstStyle/>
            <a:p>
              <a:endParaRPr/>
            </a:p>
          </p:txBody>
        </p:sp>
        <p:sp>
          <p:nvSpPr>
            <p:cNvPr id="43" name="object 27">
              <a:extLst>
                <a:ext uri="{FF2B5EF4-FFF2-40B4-BE49-F238E27FC236}">
                  <a16:creationId xmlns:a16="http://schemas.microsoft.com/office/drawing/2014/main" id="{259F52C7-53BD-C2E7-0C00-FC3B9111E10F}"/>
                </a:ext>
              </a:extLst>
            </p:cNvPr>
            <p:cNvSpPr/>
            <p:nvPr/>
          </p:nvSpPr>
          <p:spPr>
            <a:xfrm>
              <a:off x="8355255" y="3192989"/>
              <a:ext cx="247784" cy="254635"/>
            </a:xfrm>
            <a:custGeom>
              <a:avLst/>
              <a:gdLst/>
              <a:ahLst/>
              <a:cxnLst/>
              <a:rect l="l" t="t" r="r" b="b"/>
              <a:pathLst>
                <a:path w="311785" h="254635">
                  <a:moveTo>
                    <a:pt x="279666" y="0"/>
                  </a:moveTo>
                  <a:lnTo>
                    <a:pt x="123583" y="0"/>
                  </a:lnTo>
                  <a:lnTo>
                    <a:pt x="123583" y="40589"/>
                  </a:lnTo>
                  <a:lnTo>
                    <a:pt x="45085" y="40589"/>
                  </a:lnTo>
                  <a:lnTo>
                    <a:pt x="0" y="65316"/>
                  </a:lnTo>
                  <a:lnTo>
                    <a:pt x="0" y="254152"/>
                  </a:lnTo>
                  <a:lnTo>
                    <a:pt x="311556" y="254152"/>
                  </a:lnTo>
                  <a:lnTo>
                    <a:pt x="311556" y="228511"/>
                  </a:lnTo>
                  <a:lnTo>
                    <a:pt x="151625" y="228511"/>
                  </a:lnTo>
                  <a:lnTo>
                    <a:pt x="151625" y="223075"/>
                  </a:lnTo>
                  <a:lnTo>
                    <a:pt x="23939" y="223075"/>
                  </a:lnTo>
                  <a:lnTo>
                    <a:pt x="23939" y="187934"/>
                  </a:lnTo>
                  <a:lnTo>
                    <a:pt x="151625" y="187934"/>
                  </a:lnTo>
                  <a:lnTo>
                    <a:pt x="151625" y="178815"/>
                  </a:lnTo>
                  <a:lnTo>
                    <a:pt x="311556" y="178815"/>
                  </a:lnTo>
                  <a:lnTo>
                    <a:pt x="311556" y="170459"/>
                  </a:lnTo>
                  <a:lnTo>
                    <a:pt x="23939" y="170459"/>
                  </a:lnTo>
                  <a:lnTo>
                    <a:pt x="23939" y="135267"/>
                  </a:lnTo>
                  <a:lnTo>
                    <a:pt x="151625" y="135267"/>
                  </a:lnTo>
                  <a:lnTo>
                    <a:pt x="151625" y="104419"/>
                  </a:lnTo>
                  <a:lnTo>
                    <a:pt x="311556" y="104419"/>
                  </a:lnTo>
                  <a:lnTo>
                    <a:pt x="311556" y="104063"/>
                  </a:lnTo>
                  <a:lnTo>
                    <a:pt x="54927" y="104063"/>
                  </a:lnTo>
                  <a:lnTo>
                    <a:pt x="54927" y="85128"/>
                  </a:lnTo>
                  <a:lnTo>
                    <a:pt x="311556" y="85128"/>
                  </a:lnTo>
                  <a:lnTo>
                    <a:pt x="311556" y="82283"/>
                  </a:lnTo>
                  <a:lnTo>
                    <a:pt x="151625" y="82283"/>
                  </a:lnTo>
                  <a:lnTo>
                    <a:pt x="151625" y="32562"/>
                  </a:lnTo>
                  <a:lnTo>
                    <a:pt x="311556" y="32562"/>
                  </a:lnTo>
                  <a:lnTo>
                    <a:pt x="311556" y="32130"/>
                  </a:lnTo>
                  <a:lnTo>
                    <a:pt x="309048" y="19620"/>
                  </a:lnTo>
                  <a:lnTo>
                    <a:pt x="302212" y="9407"/>
                  </a:lnTo>
                  <a:lnTo>
                    <a:pt x="292075" y="2523"/>
                  </a:lnTo>
                  <a:lnTo>
                    <a:pt x="279666" y="0"/>
                  </a:lnTo>
                  <a:close/>
                </a:path>
                <a:path w="311785" h="254635">
                  <a:moveTo>
                    <a:pt x="233222" y="178815"/>
                  </a:moveTo>
                  <a:lnTo>
                    <a:pt x="205232" y="178815"/>
                  </a:lnTo>
                  <a:lnTo>
                    <a:pt x="205232" y="228511"/>
                  </a:lnTo>
                  <a:lnTo>
                    <a:pt x="233222" y="228511"/>
                  </a:lnTo>
                  <a:lnTo>
                    <a:pt x="233222" y="178815"/>
                  </a:lnTo>
                  <a:close/>
                </a:path>
                <a:path w="311785" h="254635">
                  <a:moveTo>
                    <a:pt x="311556" y="178815"/>
                  </a:moveTo>
                  <a:lnTo>
                    <a:pt x="286816" y="178815"/>
                  </a:lnTo>
                  <a:lnTo>
                    <a:pt x="286816" y="228511"/>
                  </a:lnTo>
                  <a:lnTo>
                    <a:pt x="311556" y="228511"/>
                  </a:lnTo>
                  <a:lnTo>
                    <a:pt x="311556" y="178815"/>
                  </a:lnTo>
                  <a:close/>
                </a:path>
                <a:path w="311785" h="254635">
                  <a:moveTo>
                    <a:pt x="81699" y="187934"/>
                  </a:moveTo>
                  <a:lnTo>
                    <a:pt x="61887" y="187934"/>
                  </a:lnTo>
                  <a:lnTo>
                    <a:pt x="61887" y="223075"/>
                  </a:lnTo>
                  <a:lnTo>
                    <a:pt x="81699" y="223075"/>
                  </a:lnTo>
                  <a:lnTo>
                    <a:pt x="81699" y="187934"/>
                  </a:lnTo>
                  <a:close/>
                </a:path>
                <a:path w="311785" h="254635">
                  <a:moveTo>
                    <a:pt x="151625" y="187934"/>
                  </a:moveTo>
                  <a:lnTo>
                    <a:pt x="119621" y="187934"/>
                  </a:lnTo>
                  <a:lnTo>
                    <a:pt x="119621" y="223075"/>
                  </a:lnTo>
                  <a:lnTo>
                    <a:pt x="151625" y="223075"/>
                  </a:lnTo>
                  <a:lnTo>
                    <a:pt x="151625" y="187934"/>
                  </a:lnTo>
                  <a:close/>
                </a:path>
                <a:path w="311785" h="254635">
                  <a:moveTo>
                    <a:pt x="81699" y="135267"/>
                  </a:moveTo>
                  <a:lnTo>
                    <a:pt x="61887" y="135267"/>
                  </a:lnTo>
                  <a:lnTo>
                    <a:pt x="61887" y="170459"/>
                  </a:lnTo>
                  <a:lnTo>
                    <a:pt x="81699" y="170459"/>
                  </a:lnTo>
                  <a:lnTo>
                    <a:pt x="81699" y="135267"/>
                  </a:lnTo>
                  <a:close/>
                </a:path>
                <a:path w="311785" h="254635">
                  <a:moveTo>
                    <a:pt x="151625" y="135267"/>
                  </a:moveTo>
                  <a:lnTo>
                    <a:pt x="119621" y="135267"/>
                  </a:lnTo>
                  <a:lnTo>
                    <a:pt x="119621" y="170459"/>
                  </a:lnTo>
                  <a:lnTo>
                    <a:pt x="311556" y="170459"/>
                  </a:lnTo>
                  <a:lnTo>
                    <a:pt x="311556" y="154139"/>
                  </a:lnTo>
                  <a:lnTo>
                    <a:pt x="151625" y="154139"/>
                  </a:lnTo>
                  <a:lnTo>
                    <a:pt x="151625" y="135267"/>
                  </a:lnTo>
                  <a:close/>
                </a:path>
                <a:path w="311785" h="254635">
                  <a:moveTo>
                    <a:pt x="233222" y="104419"/>
                  </a:moveTo>
                  <a:lnTo>
                    <a:pt x="205232" y="104419"/>
                  </a:lnTo>
                  <a:lnTo>
                    <a:pt x="205232" y="154139"/>
                  </a:lnTo>
                  <a:lnTo>
                    <a:pt x="233222" y="154139"/>
                  </a:lnTo>
                  <a:lnTo>
                    <a:pt x="233222" y="104419"/>
                  </a:lnTo>
                  <a:close/>
                </a:path>
                <a:path w="311785" h="254635">
                  <a:moveTo>
                    <a:pt x="311556" y="104419"/>
                  </a:moveTo>
                  <a:lnTo>
                    <a:pt x="286816" y="104419"/>
                  </a:lnTo>
                  <a:lnTo>
                    <a:pt x="286816" y="154139"/>
                  </a:lnTo>
                  <a:lnTo>
                    <a:pt x="311556" y="154139"/>
                  </a:lnTo>
                  <a:lnTo>
                    <a:pt x="311556" y="104419"/>
                  </a:lnTo>
                  <a:close/>
                </a:path>
                <a:path w="311785" h="254635">
                  <a:moveTo>
                    <a:pt x="311556" y="85128"/>
                  </a:moveTo>
                  <a:lnTo>
                    <a:pt x="119253" y="85128"/>
                  </a:lnTo>
                  <a:lnTo>
                    <a:pt x="119253" y="104063"/>
                  </a:lnTo>
                  <a:lnTo>
                    <a:pt x="311556" y="104063"/>
                  </a:lnTo>
                  <a:lnTo>
                    <a:pt x="311556" y="85128"/>
                  </a:lnTo>
                  <a:close/>
                </a:path>
                <a:path w="311785" h="254635">
                  <a:moveTo>
                    <a:pt x="233222" y="32562"/>
                  </a:moveTo>
                  <a:lnTo>
                    <a:pt x="205232" y="32562"/>
                  </a:lnTo>
                  <a:lnTo>
                    <a:pt x="205232" y="82283"/>
                  </a:lnTo>
                  <a:lnTo>
                    <a:pt x="233222" y="82283"/>
                  </a:lnTo>
                  <a:lnTo>
                    <a:pt x="233222" y="32562"/>
                  </a:lnTo>
                  <a:close/>
                </a:path>
                <a:path w="311785" h="254635">
                  <a:moveTo>
                    <a:pt x="311556" y="32562"/>
                  </a:moveTo>
                  <a:lnTo>
                    <a:pt x="286816" y="32562"/>
                  </a:lnTo>
                  <a:lnTo>
                    <a:pt x="286816" y="82283"/>
                  </a:lnTo>
                  <a:lnTo>
                    <a:pt x="311556" y="82283"/>
                  </a:lnTo>
                  <a:lnTo>
                    <a:pt x="311556" y="32562"/>
                  </a:lnTo>
                  <a:close/>
                </a:path>
              </a:pathLst>
            </a:custGeom>
            <a:solidFill>
              <a:srgbClr val="FFFFFF"/>
            </a:solidFill>
          </p:spPr>
          <p:txBody>
            <a:bodyPr wrap="square" lIns="0" tIns="0" rIns="0" bIns="0" rtlCol="0"/>
            <a:lstStyle/>
            <a:p>
              <a:endParaRPr/>
            </a:p>
          </p:txBody>
        </p:sp>
      </p:grpSp>
      <p:grpSp>
        <p:nvGrpSpPr>
          <p:cNvPr id="7" name="Group 6">
            <a:extLst>
              <a:ext uri="{FF2B5EF4-FFF2-40B4-BE49-F238E27FC236}">
                <a16:creationId xmlns:a16="http://schemas.microsoft.com/office/drawing/2014/main" id="{05CA3C59-1B62-C01F-1995-91750DB9BDE1}"/>
              </a:ext>
            </a:extLst>
          </p:cNvPr>
          <p:cNvGrpSpPr/>
          <p:nvPr/>
        </p:nvGrpSpPr>
        <p:grpSpPr>
          <a:xfrm>
            <a:off x="10328692" y="4787150"/>
            <a:ext cx="2135488" cy="659155"/>
            <a:chOff x="8312316" y="4952240"/>
            <a:chExt cx="1987024" cy="659155"/>
          </a:xfrm>
        </p:grpSpPr>
        <p:sp>
          <p:nvSpPr>
            <p:cNvPr id="44" name="object 9">
              <a:extLst>
                <a:ext uri="{FF2B5EF4-FFF2-40B4-BE49-F238E27FC236}">
                  <a16:creationId xmlns:a16="http://schemas.microsoft.com/office/drawing/2014/main" id="{0CE1C9D3-5A1A-C09E-E8F1-0F12E858BB9A}"/>
                </a:ext>
              </a:extLst>
            </p:cNvPr>
            <p:cNvSpPr txBox="1"/>
            <p:nvPr/>
          </p:nvSpPr>
          <p:spPr>
            <a:xfrm>
              <a:off x="8838630" y="4952240"/>
              <a:ext cx="1460710" cy="659155"/>
            </a:xfrm>
            <a:prstGeom prst="rect">
              <a:avLst/>
            </a:prstGeom>
          </p:spPr>
          <p:txBody>
            <a:bodyPr vert="horz" wrap="square" lIns="0" tIns="12700" rIns="0" bIns="0" rtlCol="0">
              <a:spAutoFit/>
            </a:bodyPr>
            <a:lstStyle/>
            <a:p>
              <a:pPr marL="12700" marR="5080">
                <a:spcBef>
                  <a:spcPts val="100"/>
                </a:spcBef>
              </a:pPr>
              <a:r>
                <a:rPr lang="en-US" sz="1400" b="1" spc="-5" dirty="0" err="1">
                  <a:solidFill>
                    <a:srgbClr val="231F20"/>
                  </a:solidFill>
                  <a:latin typeface="Times New Roman" panose="02020603050405020304" pitchFamily="18" charset="0"/>
                  <a:cs typeface="Times New Roman" panose="02020603050405020304" pitchFamily="18" charset="0"/>
                </a:rPr>
                <a:t>Khu</a:t>
              </a:r>
              <a:r>
                <a:rPr lang="en-US" sz="1400" b="1" spc="-5" dirty="0">
                  <a:solidFill>
                    <a:srgbClr val="231F20"/>
                  </a:solidFill>
                  <a:latin typeface="Times New Roman" panose="02020603050405020304" pitchFamily="18" charset="0"/>
                  <a:cs typeface="Times New Roman" panose="02020603050405020304" pitchFamily="18" charset="0"/>
                </a:rPr>
                <a:t> </a:t>
              </a:r>
              <a:r>
                <a:rPr lang="en-US" sz="1400" b="1" spc="-5" dirty="0" err="1">
                  <a:solidFill>
                    <a:srgbClr val="231F20"/>
                  </a:solidFill>
                  <a:latin typeface="Times New Roman" panose="02020603050405020304" pitchFamily="18" charset="0"/>
                  <a:cs typeface="Times New Roman" panose="02020603050405020304" pitchFamily="18" charset="0"/>
                </a:rPr>
                <a:t>hạ</a:t>
              </a:r>
              <a:r>
                <a:rPr lang="en-US" sz="1400" b="1" spc="-5" dirty="0">
                  <a:solidFill>
                    <a:srgbClr val="231F20"/>
                  </a:solidFill>
                  <a:latin typeface="Times New Roman" panose="02020603050405020304" pitchFamily="18" charset="0"/>
                  <a:cs typeface="Times New Roman" panose="02020603050405020304" pitchFamily="18" charset="0"/>
                </a:rPr>
                <a:t> </a:t>
              </a:r>
              <a:r>
                <a:rPr lang="en-US" sz="1400" b="1" spc="-5" dirty="0" err="1">
                  <a:solidFill>
                    <a:srgbClr val="231F20"/>
                  </a:solidFill>
                  <a:latin typeface="Times New Roman" panose="02020603050405020304" pitchFamily="18" charset="0"/>
                  <a:cs typeface="Times New Roman" panose="02020603050405020304" pitchFamily="18" charset="0"/>
                </a:rPr>
                <a:t>tầng</a:t>
              </a:r>
              <a:r>
                <a:rPr lang="en-US" sz="1400" b="1" spc="-5" dirty="0">
                  <a:solidFill>
                    <a:srgbClr val="231F20"/>
                  </a:solidFill>
                  <a:latin typeface="Times New Roman" panose="02020603050405020304" pitchFamily="18" charset="0"/>
                  <a:cs typeface="Times New Roman" panose="02020603050405020304" pitchFamily="18" charset="0"/>
                </a:rPr>
                <a:t> </a:t>
              </a:r>
              <a:r>
                <a:rPr lang="en-US" sz="1400" b="1" spc="-5" dirty="0" err="1">
                  <a:solidFill>
                    <a:srgbClr val="231F20"/>
                  </a:solidFill>
                  <a:latin typeface="Times New Roman" panose="02020603050405020304" pitchFamily="18" charset="0"/>
                  <a:cs typeface="Times New Roman" panose="02020603050405020304" pitchFamily="18" charset="0"/>
                </a:rPr>
                <a:t>kỹ</a:t>
              </a:r>
              <a:r>
                <a:rPr lang="en-US" sz="1400" b="1" spc="-5" dirty="0">
                  <a:solidFill>
                    <a:srgbClr val="231F20"/>
                  </a:solidFill>
                  <a:latin typeface="Times New Roman" panose="02020603050405020304" pitchFamily="18" charset="0"/>
                  <a:cs typeface="Times New Roman" panose="02020603050405020304" pitchFamily="18" charset="0"/>
                </a:rPr>
                <a:t> </a:t>
              </a:r>
              <a:r>
                <a:rPr lang="en-US" sz="1400" b="1" spc="-5" dirty="0" err="1">
                  <a:solidFill>
                    <a:srgbClr val="231F20"/>
                  </a:solidFill>
                  <a:latin typeface="Times New Roman" panose="02020603050405020304" pitchFamily="18" charset="0"/>
                  <a:cs typeface="Times New Roman" panose="02020603050405020304" pitchFamily="18" charset="0"/>
                </a:rPr>
                <a:t>thuật</a:t>
              </a:r>
              <a:r>
                <a:rPr lang="en-US" sz="1400" b="1" spc="-5" dirty="0">
                  <a:solidFill>
                    <a:srgbClr val="231F20"/>
                  </a:solidFill>
                  <a:latin typeface="Times New Roman" panose="02020603050405020304" pitchFamily="18" charset="0"/>
                  <a:cs typeface="Times New Roman" panose="02020603050405020304" pitchFamily="18" charset="0"/>
                </a:rPr>
                <a:t> </a:t>
              </a:r>
              <a:r>
                <a:rPr lang="en-US" sz="1400" b="1" spc="-5" dirty="0" err="1">
                  <a:solidFill>
                    <a:srgbClr val="231F20"/>
                  </a:solidFill>
                  <a:latin typeface="Times New Roman" panose="02020603050405020304" pitchFamily="18" charset="0"/>
                  <a:cs typeface="Times New Roman" panose="02020603050405020304" pitchFamily="18" charset="0"/>
                </a:rPr>
                <a:t>đầu</a:t>
              </a:r>
              <a:r>
                <a:rPr lang="en-US" sz="1400" b="1" spc="-5" dirty="0">
                  <a:solidFill>
                    <a:srgbClr val="231F20"/>
                  </a:solidFill>
                  <a:latin typeface="Times New Roman" panose="02020603050405020304" pitchFamily="18" charset="0"/>
                  <a:cs typeface="Times New Roman" panose="02020603050405020304" pitchFamily="18" charset="0"/>
                </a:rPr>
                <a:t> </a:t>
              </a:r>
              <a:r>
                <a:rPr lang="en-US" sz="1400" b="1" spc="-5" dirty="0" err="1">
                  <a:solidFill>
                    <a:srgbClr val="231F20"/>
                  </a:solidFill>
                  <a:latin typeface="Times New Roman" panose="02020603050405020304" pitchFamily="18" charset="0"/>
                  <a:cs typeface="Times New Roman" panose="02020603050405020304" pitchFamily="18" charset="0"/>
                </a:rPr>
                <a:t>mối</a:t>
              </a:r>
              <a:endParaRPr sz="1400" b="1" dirty="0">
                <a:latin typeface="Times New Roman" panose="02020603050405020304" pitchFamily="18" charset="0"/>
                <a:cs typeface="Times New Roman" panose="02020603050405020304" pitchFamily="18" charset="0"/>
              </a:endParaRPr>
            </a:p>
            <a:p>
              <a:pPr marL="12700"/>
              <a:r>
                <a:rPr lang="en-GB" sz="1400" b="1" spc="-5" dirty="0">
                  <a:solidFill>
                    <a:srgbClr val="FF0000"/>
                  </a:solidFill>
                  <a:latin typeface="Times New Roman" panose="02020603050405020304" pitchFamily="18" charset="0"/>
                  <a:cs typeface="Times New Roman" panose="02020603050405020304" pitchFamily="18" charset="0"/>
                </a:rPr>
                <a:t>9.75</a:t>
              </a:r>
              <a:r>
                <a:rPr sz="1400" b="1" spc="10" dirty="0">
                  <a:solidFill>
                    <a:srgbClr val="FF0000"/>
                  </a:solidFill>
                  <a:latin typeface="Times New Roman" panose="02020603050405020304" pitchFamily="18" charset="0"/>
                  <a:cs typeface="Times New Roman" panose="02020603050405020304" pitchFamily="18" charset="0"/>
                </a:rPr>
                <a:t> </a:t>
              </a:r>
              <a:r>
                <a:rPr sz="1400" b="1" spc="65" dirty="0">
                  <a:solidFill>
                    <a:srgbClr val="FF0000"/>
                  </a:solidFill>
                  <a:latin typeface="Times New Roman" panose="02020603050405020304" pitchFamily="18" charset="0"/>
                  <a:cs typeface="Times New Roman" panose="02020603050405020304" pitchFamily="18" charset="0"/>
                </a:rPr>
                <a:t>ha</a:t>
              </a:r>
              <a:endParaRPr sz="1400" b="1" dirty="0">
                <a:solidFill>
                  <a:srgbClr val="FF0000"/>
                </a:solidFill>
                <a:latin typeface="Times New Roman" panose="02020603050405020304" pitchFamily="18" charset="0"/>
                <a:cs typeface="Times New Roman" panose="02020603050405020304" pitchFamily="18" charset="0"/>
              </a:endParaRPr>
            </a:p>
          </p:txBody>
        </p:sp>
        <p:sp>
          <p:nvSpPr>
            <p:cNvPr id="45" name="object 20">
              <a:extLst>
                <a:ext uri="{FF2B5EF4-FFF2-40B4-BE49-F238E27FC236}">
                  <a16:creationId xmlns:a16="http://schemas.microsoft.com/office/drawing/2014/main" id="{64CF8FA1-B86F-7603-5ECF-B0B2A52B9E98}"/>
                </a:ext>
              </a:extLst>
            </p:cNvPr>
            <p:cNvSpPr/>
            <p:nvPr/>
          </p:nvSpPr>
          <p:spPr>
            <a:xfrm>
              <a:off x="8312316" y="4953863"/>
              <a:ext cx="467995" cy="467995"/>
            </a:xfrm>
            <a:custGeom>
              <a:avLst/>
              <a:gdLst/>
              <a:ahLst/>
              <a:cxnLst/>
              <a:rect l="l" t="t" r="r" b="b"/>
              <a:pathLst>
                <a:path w="467994" h="467995">
                  <a:moveTo>
                    <a:pt x="233997" y="0"/>
                  </a:moveTo>
                  <a:lnTo>
                    <a:pt x="186838" y="4753"/>
                  </a:lnTo>
                  <a:lnTo>
                    <a:pt x="142914" y="18388"/>
                  </a:lnTo>
                  <a:lnTo>
                    <a:pt x="103166" y="39962"/>
                  </a:lnTo>
                  <a:lnTo>
                    <a:pt x="68535" y="68535"/>
                  </a:lnTo>
                  <a:lnTo>
                    <a:pt x="39962" y="103166"/>
                  </a:lnTo>
                  <a:lnTo>
                    <a:pt x="18388" y="142914"/>
                  </a:lnTo>
                  <a:lnTo>
                    <a:pt x="4753" y="186838"/>
                  </a:lnTo>
                  <a:lnTo>
                    <a:pt x="0" y="233997"/>
                  </a:lnTo>
                  <a:lnTo>
                    <a:pt x="4753" y="281156"/>
                  </a:lnTo>
                  <a:lnTo>
                    <a:pt x="18388" y="325080"/>
                  </a:lnTo>
                  <a:lnTo>
                    <a:pt x="39962" y="364828"/>
                  </a:lnTo>
                  <a:lnTo>
                    <a:pt x="68535" y="399459"/>
                  </a:lnTo>
                  <a:lnTo>
                    <a:pt x="103166" y="428032"/>
                  </a:lnTo>
                  <a:lnTo>
                    <a:pt x="142914" y="449606"/>
                  </a:lnTo>
                  <a:lnTo>
                    <a:pt x="186838" y="463241"/>
                  </a:lnTo>
                  <a:lnTo>
                    <a:pt x="233997" y="467994"/>
                  </a:lnTo>
                  <a:lnTo>
                    <a:pt x="281160" y="463241"/>
                  </a:lnTo>
                  <a:lnTo>
                    <a:pt x="325086" y="449606"/>
                  </a:lnTo>
                  <a:lnTo>
                    <a:pt x="364834" y="428032"/>
                  </a:lnTo>
                  <a:lnTo>
                    <a:pt x="399464" y="399459"/>
                  </a:lnTo>
                  <a:lnTo>
                    <a:pt x="428035" y="364828"/>
                  </a:lnTo>
                  <a:lnTo>
                    <a:pt x="449608" y="325080"/>
                  </a:lnTo>
                  <a:lnTo>
                    <a:pt x="463241" y="281156"/>
                  </a:lnTo>
                  <a:lnTo>
                    <a:pt x="467995" y="233997"/>
                  </a:lnTo>
                  <a:lnTo>
                    <a:pt x="463241" y="186838"/>
                  </a:lnTo>
                  <a:lnTo>
                    <a:pt x="449608" y="142914"/>
                  </a:lnTo>
                  <a:lnTo>
                    <a:pt x="428035" y="103166"/>
                  </a:lnTo>
                  <a:lnTo>
                    <a:pt x="399464" y="68535"/>
                  </a:lnTo>
                  <a:lnTo>
                    <a:pt x="364834" y="39962"/>
                  </a:lnTo>
                  <a:lnTo>
                    <a:pt x="325086" y="18388"/>
                  </a:lnTo>
                  <a:lnTo>
                    <a:pt x="281160" y="4753"/>
                  </a:lnTo>
                  <a:lnTo>
                    <a:pt x="233997" y="0"/>
                  </a:lnTo>
                  <a:close/>
                </a:path>
              </a:pathLst>
            </a:custGeom>
            <a:solidFill>
              <a:srgbClr val="965468"/>
            </a:solidFill>
          </p:spPr>
          <p:txBody>
            <a:bodyPr wrap="square" lIns="0" tIns="0" rIns="0" bIns="0" rtlCol="0"/>
            <a:lstStyle/>
            <a:p>
              <a:endParaRPr/>
            </a:p>
          </p:txBody>
        </p:sp>
        <p:sp>
          <p:nvSpPr>
            <p:cNvPr id="46" name="object 21">
              <a:extLst>
                <a:ext uri="{FF2B5EF4-FFF2-40B4-BE49-F238E27FC236}">
                  <a16:creationId xmlns:a16="http://schemas.microsoft.com/office/drawing/2014/main" id="{28E95609-969E-6AB8-3240-E4DD8B0C3738}"/>
                </a:ext>
              </a:extLst>
            </p:cNvPr>
            <p:cNvSpPr/>
            <p:nvPr/>
          </p:nvSpPr>
          <p:spPr>
            <a:xfrm>
              <a:off x="8399417" y="5057183"/>
              <a:ext cx="279234" cy="261357"/>
            </a:xfrm>
            <a:prstGeom prst="rect">
              <a:avLst/>
            </a:prstGeom>
            <a:blipFill>
              <a:blip r:embed="rId7" cstate="print"/>
              <a:stretch>
                <a:fillRect/>
              </a:stretch>
            </a:blipFill>
          </p:spPr>
          <p:txBody>
            <a:bodyPr wrap="square" lIns="0" tIns="0" rIns="0" bIns="0" rtlCol="0"/>
            <a:lstStyle/>
            <a:p>
              <a:endParaRPr/>
            </a:p>
          </p:txBody>
        </p:sp>
      </p:grpSp>
      <p:grpSp>
        <p:nvGrpSpPr>
          <p:cNvPr id="8" name="Group 7">
            <a:extLst>
              <a:ext uri="{FF2B5EF4-FFF2-40B4-BE49-F238E27FC236}">
                <a16:creationId xmlns:a16="http://schemas.microsoft.com/office/drawing/2014/main" id="{EFB17F44-2EE6-C46A-1E76-15F0B921FF68}"/>
              </a:ext>
            </a:extLst>
          </p:cNvPr>
          <p:cNvGrpSpPr/>
          <p:nvPr/>
        </p:nvGrpSpPr>
        <p:grpSpPr>
          <a:xfrm>
            <a:off x="5878100" y="5268460"/>
            <a:ext cx="2880918" cy="659155"/>
            <a:chOff x="4765134" y="6063461"/>
            <a:chExt cx="2880918" cy="659155"/>
          </a:xfrm>
        </p:grpSpPr>
        <p:sp>
          <p:nvSpPr>
            <p:cNvPr id="48" name="object 12">
              <a:extLst>
                <a:ext uri="{FF2B5EF4-FFF2-40B4-BE49-F238E27FC236}">
                  <a16:creationId xmlns:a16="http://schemas.microsoft.com/office/drawing/2014/main" id="{27AAF048-7D70-5825-255C-73B8034EC76F}"/>
                </a:ext>
              </a:extLst>
            </p:cNvPr>
            <p:cNvSpPr txBox="1"/>
            <p:nvPr/>
          </p:nvSpPr>
          <p:spPr>
            <a:xfrm>
              <a:off x="5349057" y="6063461"/>
              <a:ext cx="2296995" cy="659155"/>
            </a:xfrm>
            <a:prstGeom prst="rect">
              <a:avLst/>
            </a:prstGeom>
          </p:spPr>
          <p:txBody>
            <a:bodyPr vert="horz" wrap="square" lIns="0" tIns="12700" rIns="0" bIns="0" rtlCol="0">
              <a:spAutoFit/>
            </a:bodyPr>
            <a:lstStyle/>
            <a:p>
              <a:pPr marL="12700" marR="5080">
                <a:spcBef>
                  <a:spcPts val="100"/>
                </a:spcBef>
              </a:pPr>
              <a:r>
                <a:rPr lang="en-US" sz="1400" b="1" spc="-40" dirty="0" err="1">
                  <a:solidFill>
                    <a:srgbClr val="231F20"/>
                  </a:solidFill>
                  <a:latin typeface="Times New Roman" panose="02020603050405020304" pitchFamily="18" charset="0"/>
                  <a:cs typeface="Times New Roman" panose="02020603050405020304" pitchFamily="18" charset="0"/>
                </a:rPr>
                <a:t>Khu</a:t>
              </a:r>
              <a:r>
                <a:rPr lang="en-US" sz="1400" b="1" spc="-40" dirty="0">
                  <a:solidFill>
                    <a:srgbClr val="231F20"/>
                  </a:solidFill>
                  <a:latin typeface="Times New Roman" panose="02020603050405020304" pitchFamily="18" charset="0"/>
                  <a:cs typeface="Times New Roman" panose="02020603050405020304" pitchFamily="18" charset="0"/>
                </a:rPr>
                <a:t> </a:t>
              </a:r>
              <a:r>
                <a:rPr lang="en-US" sz="1400" b="1" spc="-40" dirty="0" err="1">
                  <a:solidFill>
                    <a:srgbClr val="231F20"/>
                  </a:solidFill>
                  <a:latin typeface="Times New Roman" panose="02020603050405020304" pitchFamily="18" charset="0"/>
                  <a:cs typeface="Times New Roman" panose="02020603050405020304" pitchFamily="18" charset="0"/>
                </a:rPr>
                <a:t>nghiên</a:t>
              </a:r>
              <a:r>
                <a:rPr lang="en-US" sz="1400" b="1" spc="-40" dirty="0">
                  <a:solidFill>
                    <a:srgbClr val="231F20"/>
                  </a:solidFill>
                  <a:latin typeface="Times New Roman" panose="02020603050405020304" pitchFamily="18" charset="0"/>
                  <a:cs typeface="Times New Roman" panose="02020603050405020304" pitchFamily="18" charset="0"/>
                </a:rPr>
                <a:t> </a:t>
              </a:r>
              <a:r>
                <a:rPr lang="en-US" sz="1400" b="1" spc="-40" dirty="0" err="1">
                  <a:solidFill>
                    <a:srgbClr val="231F20"/>
                  </a:solidFill>
                  <a:latin typeface="Times New Roman" panose="02020603050405020304" pitchFamily="18" charset="0"/>
                  <a:cs typeface="Times New Roman" panose="02020603050405020304" pitchFamily="18" charset="0"/>
                </a:rPr>
                <a:t>cứu-phát</a:t>
              </a:r>
              <a:r>
                <a:rPr lang="en-US" sz="1400" b="1" spc="-40" dirty="0">
                  <a:solidFill>
                    <a:srgbClr val="231F20"/>
                  </a:solidFill>
                  <a:latin typeface="Times New Roman" panose="02020603050405020304" pitchFamily="18" charset="0"/>
                  <a:cs typeface="Times New Roman" panose="02020603050405020304" pitchFamily="18" charset="0"/>
                </a:rPr>
                <a:t> </a:t>
              </a:r>
              <a:r>
                <a:rPr lang="en-US" sz="1400" b="1" spc="-40" dirty="0" err="1">
                  <a:solidFill>
                    <a:srgbClr val="231F20"/>
                  </a:solidFill>
                  <a:latin typeface="Times New Roman" panose="02020603050405020304" pitchFamily="18" charset="0"/>
                  <a:cs typeface="Times New Roman" panose="02020603050405020304" pitchFamily="18" charset="0"/>
                </a:rPr>
                <a:t>triển</a:t>
              </a:r>
              <a:r>
                <a:rPr lang="en-US" sz="1400" b="1" spc="-40" dirty="0">
                  <a:solidFill>
                    <a:srgbClr val="231F20"/>
                  </a:solidFill>
                  <a:latin typeface="Times New Roman" panose="02020603050405020304" pitchFamily="18" charset="0"/>
                  <a:cs typeface="Times New Roman" panose="02020603050405020304" pitchFamily="18" charset="0"/>
                </a:rPr>
                <a:t>, </a:t>
              </a:r>
              <a:r>
                <a:rPr lang="en-US" sz="1400" b="1" spc="-40" dirty="0" err="1">
                  <a:solidFill>
                    <a:srgbClr val="231F20"/>
                  </a:solidFill>
                  <a:latin typeface="Times New Roman" panose="02020603050405020304" pitchFamily="18" charset="0"/>
                  <a:cs typeface="Times New Roman" panose="02020603050405020304" pitchFamily="18" charset="0"/>
                </a:rPr>
                <a:t>đào</a:t>
              </a:r>
              <a:r>
                <a:rPr lang="en-US" sz="1400" b="1" spc="-40" dirty="0">
                  <a:solidFill>
                    <a:srgbClr val="231F20"/>
                  </a:solidFill>
                  <a:latin typeface="Times New Roman" panose="02020603050405020304" pitchFamily="18" charset="0"/>
                  <a:cs typeface="Times New Roman" panose="02020603050405020304" pitchFamily="18" charset="0"/>
                </a:rPr>
                <a:t> </a:t>
              </a:r>
              <a:r>
                <a:rPr lang="en-US" sz="1400" b="1" spc="-40" dirty="0" err="1">
                  <a:solidFill>
                    <a:srgbClr val="231F20"/>
                  </a:solidFill>
                  <a:latin typeface="Times New Roman" panose="02020603050405020304" pitchFamily="18" charset="0"/>
                  <a:cs typeface="Times New Roman" panose="02020603050405020304" pitchFamily="18" charset="0"/>
                </a:rPr>
                <a:t>tạo</a:t>
              </a:r>
              <a:r>
                <a:rPr lang="en-US" sz="1400" b="1" spc="-40" dirty="0">
                  <a:solidFill>
                    <a:srgbClr val="231F20"/>
                  </a:solidFill>
                  <a:latin typeface="Times New Roman" panose="02020603050405020304" pitchFamily="18" charset="0"/>
                  <a:cs typeface="Times New Roman" panose="02020603050405020304" pitchFamily="18" charset="0"/>
                </a:rPr>
                <a:t> </a:t>
              </a:r>
              <a:r>
                <a:rPr lang="en-US" sz="1400" b="1" spc="-40" dirty="0" err="1">
                  <a:solidFill>
                    <a:srgbClr val="231F20"/>
                  </a:solidFill>
                  <a:latin typeface="Times New Roman" panose="02020603050405020304" pitchFamily="18" charset="0"/>
                  <a:cs typeface="Times New Roman" panose="02020603050405020304" pitchFamily="18" charset="0"/>
                </a:rPr>
                <a:t>và</a:t>
              </a:r>
              <a:r>
                <a:rPr lang="en-US" sz="1400" b="1" spc="-40" dirty="0">
                  <a:solidFill>
                    <a:srgbClr val="231F20"/>
                  </a:solidFill>
                  <a:latin typeface="Times New Roman" panose="02020603050405020304" pitchFamily="18" charset="0"/>
                  <a:cs typeface="Times New Roman" panose="02020603050405020304" pitchFamily="18" charset="0"/>
                </a:rPr>
                <a:t> </a:t>
              </a:r>
              <a:r>
                <a:rPr lang="en-US" sz="1400" b="1" spc="-40" dirty="0" err="1">
                  <a:solidFill>
                    <a:srgbClr val="231F20"/>
                  </a:solidFill>
                  <a:latin typeface="Times New Roman" panose="02020603050405020304" pitchFamily="18" charset="0"/>
                  <a:cs typeface="Times New Roman" panose="02020603050405020304" pitchFamily="18" charset="0"/>
                </a:rPr>
                <a:t>ươm</a:t>
              </a:r>
              <a:r>
                <a:rPr lang="en-US" sz="1400" b="1" spc="-40" dirty="0">
                  <a:solidFill>
                    <a:srgbClr val="231F20"/>
                  </a:solidFill>
                  <a:latin typeface="Times New Roman" panose="02020603050405020304" pitchFamily="18" charset="0"/>
                  <a:cs typeface="Times New Roman" panose="02020603050405020304" pitchFamily="18" charset="0"/>
                </a:rPr>
                <a:t> </a:t>
              </a:r>
              <a:r>
                <a:rPr lang="en-US" sz="1400" b="1" spc="-40" dirty="0" err="1">
                  <a:solidFill>
                    <a:srgbClr val="231F20"/>
                  </a:solidFill>
                  <a:latin typeface="Times New Roman" panose="02020603050405020304" pitchFamily="18" charset="0"/>
                  <a:cs typeface="Times New Roman" panose="02020603050405020304" pitchFamily="18" charset="0"/>
                </a:rPr>
                <a:t>tạo</a:t>
              </a:r>
              <a:r>
                <a:rPr lang="en-US" sz="1400" b="1" spc="-40" dirty="0">
                  <a:solidFill>
                    <a:srgbClr val="231F20"/>
                  </a:solidFill>
                  <a:latin typeface="Times New Roman" panose="02020603050405020304" pitchFamily="18" charset="0"/>
                  <a:cs typeface="Times New Roman" panose="02020603050405020304" pitchFamily="18" charset="0"/>
                </a:rPr>
                <a:t> </a:t>
              </a:r>
              <a:r>
                <a:rPr lang="en-US" sz="1400" b="1" spc="-40" dirty="0" err="1">
                  <a:solidFill>
                    <a:srgbClr val="231F20"/>
                  </a:solidFill>
                  <a:latin typeface="Times New Roman" panose="02020603050405020304" pitchFamily="18" charset="0"/>
                  <a:cs typeface="Times New Roman" panose="02020603050405020304" pitchFamily="18" charset="0"/>
                </a:rPr>
                <a:t>công</a:t>
              </a:r>
              <a:r>
                <a:rPr lang="en-US" sz="1400" b="1" spc="-40" dirty="0">
                  <a:solidFill>
                    <a:srgbClr val="231F20"/>
                  </a:solidFill>
                  <a:latin typeface="Times New Roman" panose="02020603050405020304" pitchFamily="18" charset="0"/>
                  <a:cs typeface="Times New Roman" panose="02020603050405020304" pitchFamily="18" charset="0"/>
                </a:rPr>
                <a:t> </a:t>
              </a:r>
              <a:r>
                <a:rPr lang="en-US" sz="1400" b="1" spc="-40" dirty="0" err="1">
                  <a:solidFill>
                    <a:srgbClr val="231F20"/>
                  </a:solidFill>
                  <a:latin typeface="Times New Roman" panose="02020603050405020304" pitchFamily="18" charset="0"/>
                  <a:cs typeface="Times New Roman" panose="02020603050405020304" pitchFamily="18" charset="0"/>
                </a:rPr>
                <a:t>nghệ</a:t>
              </a:r>
              <a:r>
                <a:rPr lang="en-US" sz="1400" b="1" spc="-40" dirty="0">
                  <a:solidFill>
                    <a:srgbClr val="231F20"/>
                  </a:solidFill>
                  <a:latin typeface="Times New Roman" panose="02020603050405020304" pitchFamily="18" charset="0"/>
                  <a:cs typeface="Times New Roman" panose="02020603050405020304" pitchFamily="18" charset="0"/>
                </a:rPr>
                <a:t> </a:t>
              </a:r>
              <a:r>
                <a:rPr lang="en-US" sz="1400" b="1" spc="-40" dirty="0" err="1">
                  <a:solidFill>
                    <a:srgbClr val="231F20"/>
                  </a:solidFill>
                  <a:latin typeface="Times New Roman" panose="02020603050405020304" pitchFamily="18" charset="0"/>
                  <a:cs typeface="Times New Roman" panose="02020603050405020304" pitchFamily="18" charset="0"/>
                </a:rPr>
                <a:t>cao</a:t>
              </a:r>
              <a:endParaRPr sz="1400" b="1" dirty="0">
                <a:latin typeface="Times New Roman" panose="02020603050405020304" pitchFamily="18" charset="0"/>
                <a:cs typeface="Times New Roman" panose="02020603050405020304" pitchFamily="18" charset="0"/>
              </a:endParaRPr>
            </a:p>
            <a:p>
              <a:pPr marL="12700"/>
              <a:r>
                <a:rPr lang="en-GB" sz="1400" b="1" spc="55" dirty="0">
                  <a:solidFill>
                    <a:srgbClr val="FF0000"/>
                  </a:solidFill>
                  <a:latin typeface="Times New Roman" panose="02020603050405020304" pitchFamily="18" charset="0"/>
                  <a:cs typeface="Times New Roman" panose="02020603050405020304" pitchFamily="18" charset="0"/>
                </a:rPr>
                <a:t>48.42</a:t>
              </a:r>
              <a:r>
                <a:rPr sz="1400" b="1" spc="5" dirty="0">
                  <a:solidFill>
                    <a:srgbClr val="FF0000"/>
                  </a:solidFill>
                  <a:latin typeface="Times New Roman" panose="02020603050405020304" pitchFamily="18" charset="0"/>
                  <a:cs typeface="Times New Roman" panose="02020603050405020304" pitchFamily="18" charset="0"/>
                </a:rPr>
                <a:t> </a:t>
              </a:r>
              <a:r>
                <a:rPr sz="1400" b="1" spc="65" dirty="0">
                  <a:solidFill>
                    <a:srgbClr val="FF0000"/>
                  </a:solidFill>
                  <a:latin typeface="Times New Roman" panose="02020603050405020304" pitchFamily="18" charset="0"/>
                  <a:cs typeface="Times New Roman" panose="02020603050405020304" pitchFamily="18" charset="0"/>
                </a:rPr>
                <a:t>ha</a:t>
              </a:r>
              <a:endParaRPr sz="1400" b="1" dirty="0">
                <a:solidFill>
                  <a:srgbClr val="FF0000"/>
                </a:solidFill>
                <a:latin typeface="Times New Roman" panose="02020603050405020304" pitchFamily="18" charset="0"/>
                <a:cs typeface="Times New Roman" panose="02020603050405020304" pitchFamily="18" charset="0"/>
              </a:endParaRPr>
            </a:p>
          </p:txBody>
        </p:sp>
        <p:sp>
          <p:nvSpPr>
            <p:cNvPr id="49" name="object 28">
              <a:extLst>
                <a:ext uri="{FF2B5EF4-FFF2-40B4-BE49-F238E27FC236}">
                  <a16:creationId xmlns:a16="http://schemas.microsoft.com/office/drawing/2014/main" id="{1CCC85A0-D45C-D086-39BD-227D2BA4D3A7}"/>
                </a:ext>
              </a:extLst>
            </p:cNvPr>
            <p:cNvSpPr/>
            <p:nvPr/>
          </p:nvSpPr>
          <p:spPr>
            <a:xfrm>
              <a:off x="4765134" y="6103240"/>
              <a:ext cx="467995" cy="467995"/>
            </a:xfrm>
            <a:custGeom>
              <a:avLst/>
              <a:gdLst/>
              <a:ahLst/>
              <a:cxnLst/>
              <a:rect l="l" t="t" r="r" b="b"/>
              <a:pathLst>
                <a:path w="467994" h="467995">
                  <a:moveTo>
                    <a:pt x="233984" y="0"/>
                  </a:moveTo>
                  <a:lnTo>
                    <a:pt x="186829" y="4753"/>
                  </a:lnTo>
                  <a:lnTo>
                    <a:pt x="142908" y="18388"/>
                  </a:lnTo>
                  <a:lnTo>
                    <a:pt x="103163" y="39962"/>
                  </a:lnTo>
                  <a:lnTo>
                    <a:pt x="68533" y="68535"/>
                  </a:lnTo>
                  <a:lnTo>
                    <a:pt x="39961" y="103166"/>
                  </a:lnTo>
                  <a:lnTo>
                    <a:pt x="18388" y="142914"/>
                  </a:lnTo>
                  <a:lnTo>
                    <a:pt x="4753" y="186838"/>
                  </a:lnTo>
                  <a:lnTo>
                    <a:pt x="0" y="233997"/>
                  </a:lnTo>
                  <a:lnTo>
                    <a:pt x="4753" y="281153"/>
                  </a:lnTo>
                  <a:lnTo>
                    <a:pt x="18388" y="325075"/>
                  </a:lnTo>
                  <a:lnTo>
                    <a:pt x="39961" y="364823"/>
                  </a:lnTo>
                  <a:lnTo>
                    <a:pt x="68533" y="399454"/>
                  </a:lnTo>
                  <a:lnTo>
                    <a:pt x="103163" y="428029"/>
                  </a:lnTo>
                  <a:lnTo>
                    <a:pt x="142908" y="449604"/>
                  </a:lnTo>
                  <a:lnTo>
                    <a:pt x="186829" y="463240"/>
                  </a:lnTo>
                  <a:lnTo>
                    <a:pt x="233984" y="467995"/>
                  </a:lnTo>
                  <a:lnTo>
                    <a:pt x="281144" y="463240"/>
                  </a:lnTo>
                  <a:lnTo>
                    <a:pt x="325069" y="449604"/>
                  </a:lnTo>
                  <a:lnTo>
                    <a:pt x="364819" y="428029"/>
                  </a:lnTo>
                  <a:lnTo>
                    <a:pt x="399453" y="399454"/>
                  </a:lnTo>
                  <a:lnTo>
                    <a:pt x="428028" y="364823"/>
                  </a:lnTo>
                  <a:lnTo>
                    <a:pt x="449604" y="325075"/>
                  </a:lnTo>
                  <a:lnTo>
                    <a:pt x="463240" y="281153"/>
                  </a:lnTo>
                  <a:lnTo>
                    <a:pt x="467994" y="233997"/>
                  </a:lnTo>
                  <a:lnTo>
                    <a:pt x="463240" y="186838"/>
                  </a:lnTo>
                  <a:lnTo>
                    <a:pt x="449604" y="142914"/>
                  </a:lnTo>
                  <a:lnTo>
                    <a:pt x="428028" y="103166"/>
                  </a:lnTo>
                  <a:lnTo>
                    <a:pt x="399453" y="68535"/>
                  </a:lnTo>
                  <a:lnTo>
                    <a:pt x="364819" y="39962"/>
                  </a:lnTo>
                  <a:lnTo>
                    <a:pt x="325069" y="18388"/>
                  </a:lnTo>
                  <a:lnTo>
                    <a:pt x="281144" y="4753"/>
                  </a:lnTo>
                  <a:lnTo>
                    <a:pt x="233984" y="0"/>
                  </a:lnTo>
                  <a:close/>
                </a:path>
              </a:pathLst>
            </a:custGeom>
            <a:solidFill>
              <a:srgbClr val="E08E7F"/>
            </a:solidFill>
          </p:spPr>
          <p:txBody>
            <a:bodyPr wrap="square" lIns="0" tIns="0" rIns="0" bIns="0" rtlCol="0"/>
            <a:lstStyle/>
            <a:p>
              <a:endParaRPr/>
            </a:p>
          </p:txBody>
        </p:sp>
        <p:sp>
          <p:nvSpPr>
            <p:cNvPr id="50" name="object 29">
              <a:extLst>
                <a:ext uri="{FF2B5EF4-FFF2-40B4-BE49-F238E27FC236}">
                  <a16:creationId xmlns:a16="http://schemas.microsoft.com/office/drawing/2014/main" id="{E16E8D09-C5DF-883C-72E8-959302A046B4}"/>
                </a:ext>
              </a:extLst>
            </p:cNvPr>
            <p:cNvSpPr/>
            <p:nvPr/>
          </p:nvSpPr>
          <p:spPr>
            <a:xfrm>
              <a:off x="4846414" y="6187703"/>
              <a:ext cx="307530" cy="250600"/>
            </a:xfrm>
            <a:prstGeom prst="rect">
              <a:avLst/>
            </a:prstGeom>
            <a:blipFill>
              <a:blip r:embed="rId8" cstate="print"/>
              <a:stretch>
                <a:fillRect/>
              </a:stretch>
            </a:blipFill>
          </p:spPr>
          <p:txBody>
            <a:bodyPr wrap="square" lIns="0" tIns="0" rIns="0" bIns="0" rtlCol="0"/>
            <a:lstStyle/>
            <a:p>
              <a:endParaRPr/>
            </a:p>
          </p:txBody>
        </p:sp>
      </p:grpSp>
      <p:sp>
        <p:nvSpPr>
          <p:cNvPr id="55" name="Shape 397">
            <a:extLst>
              <a:ext uri="{FF2B5EF4-FFF2-40B4-BE49-F238E27FC236}">
                <a16:creationId xmlns:a16="http://schemas.microsoft.com/office/drawing/2014/main" id="{E3429D27-E874-9B73-1145-4205CFFEF68C}"/>
              </a:ext>
            </a:extLst>
          </p:cNvPr>
          <p:cNvSpPr/>
          <p:nvPr/>
        </p:nvSpPr>
        <p:spPr>
          <a:xfrm>
            <a:off x="3565683" y="2427772"/>
            <a:ext cx="0" cy="1400078"/>
          </a:xfrm>
          <a:prstGeom prst="line">
            <a:avLst/>
          </a:prstGeom>
          <a:noFill/>
          <a:ln w="19050" cap="flat">
            <a:solidFill>
              <a:srgbClr val="0000FF"/>
            </a:solidFill>
            <a:prstDash val="sysDot"/>
            <a:round/>
            <a:tailEnd type="stealth" w="med" len="med"/>
          </a:ln>
          <a:effectLst/>
        </p:spPr>
        <p:txBody>
          <a:bodyPr wrap="square" lIns="45719" tIns="45719" rIns="45719" bIns="45719" numCol="1" anchor="t">
            <a:noAutofit/>
          </a:bodyPr>
          <a:lstStyle/>
          <a:p>
            <a:endParaRPr/>
          </a:p>
        </p:txBody>
      </p:sp>
      <p:sp>
        <p:nvSpPr>
          <p:cNvPr id="56" name="object 3">
            <a:extLst>
              <a:ext uri="{FF2B5EF4-FFF2-40B4-BE49-F238E27FC236}">
                <a16:creationId xmlns:a16="http://schemas.microsoft.com/office/drawing/2014/main" id="{91D5AD3D-D950-84AB-DCB9-8CF3276F3D85}"/>
              </a:ext>
            </a:extLst>
          </p:cNvPr>
          <p:cNvSpPr txBox="1"/>
          <p:nvPr/>
        </p:nvSpPr>
        <p:spPr>
          <a:xfrm>
            <a:off x="449030" y="567751"/>
            <a:ext cx="3920832" cy="259045"/>
          </a:xfrm>
          <a:prstGeom prst="rect">
            <a:avLst/>
          </a:prstGeom>
        </p:spPr>
        <p:txBody>
          <a:bodyPr vert="horz" wrap="square" lIns="0" tIns="12700" rIns="0" bIns="0" rtlCol="0">
            <a:spAutoFit/>
          </a:bodyPr>
          <a:lstStyle/>
          <a:p>
            <a:pPr marL="12700">
              <a:spcBef>
                <a:spcPts val="100"/>
              </a:spcBef>
            </a:pPr>
            <a:r>
              <a:rPr lang="en-US" sz="1600" b="1" dirty="0" err="1">
                <a:latin typeface="Calibri" panose="020F0502020204030204" pitchFamily="34" charset="0"/>
                <a:cs typeface="Calibri" panose="020F0502020204030204" pitchFamily="34" charset="0"/>
              </a:rPr>
              <a:t>Tổng</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diện</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tích</a:t>
            </a:r>
            <a:r>
              <a:rPr sz="1600" b="1" dirty="0">
                <a:latin typeface="Calibri" panose="020F0502020204030204" pitchFamily="34" charset="0"/>
                <a:cs typeface="Calibri" panose="020F0502020204030204" pitchFamily="34" charset="0"/>
              </a:rPr>
              <a:t>: 1,128.40 </a:t>
            </a:r>
            <a:r>
              <a:rPr lang="en-US" sz="1600" b="1" dirty="0">
                <a:latin typeface="Calibri" panose="020F0502020204030204" pitchFamily="34" charset="0"/>
                <a:cs typeface="Calibri" panose="020F0502020204030204" pitchFamily="34" charset="0"/>
              </a:rPr>
              <a:t>ha</a:t>
            </a:r>
            <a:endParaRPr sz="1600" b="1" dirty="0">
              <a:latin typeface="Calibri" panose="020F0502020204030204" pitchFamily="34" charset="0"/>
              <a:cs typeface="Calibri" panose="020F0502020204030204" pitchFamily="34" charset="0"/>
            </a:endParaRPr>
          </a:p>
        </p:txBody>
      </p:sp>
      <p:sp>
        <p:nvSpPr>
          <p:cNvPr id="57" name="object 5">
            <a:extLst>
              <a:ext uri="{FF2B5EF4-FFF2-40B4-BE49-F238E27FC236}">
                <a16:creationId xmlns:a16="http://schemas.microsoft.com/office/drawing/2014/main" id="{1A5D8E2B-DB0F-BF94-6948-C3152EFB08CA}"/>
              </a:ext>
            </a:extLst>
          </p:cNvPr>
          <p:cNvSpPr txBox="1"/>
          <p:nvPr/>
        </p:nvSpPr>
        <p:spPr>
          <a:xfrm>
            <a:off x="449029" y="153823"/>
            <a:ext cx="4599221" cy="289823"/>
          </a:xfrm>
          <a:prstGeom prst="rect">
            <a:avLst/>
          </a:prstGeom>
        </p:spPr>
        <p:txBody>
          <a:bodyPr vert="horz" wrap="square" lIns="0" tIns="12700" rIns="0" bIns="0" rtlCol="0">
            <a:spAutoFit/>
          </a:bodyPr>
          <a:lstStyle/>
          <a:p>
            <a:pPr marL="12700">
              <a:spcBef>
                <a:spcPts val="100"/>
              </a:spcBef>
            </a:pPr>
            <a:r>
              <a:rPr lang="en-US" b="1" spc="35" dirty="0">
                <a:latin typeface="Times New Roman" panose="02020603050405020304" pitchFamily="18" charset="0"/>
                <a:cs typeface="Times New Roman" panose="02020603050405020304" pitchFamily="18" charset="0"/>
              </a:rPr>
              <a:t>II. QUY HOẠCH KHU CÔNG NGHỆ CAO</a:t>
            </a:r>
            <a:endParaRPr b="1" dirty="0">
              <a:latin typeface="Times New Roman" panose="02020603050405020304" pitchFamily="18" charset="0"/>
              <a:cs typeface="Times New Roman" panose="02020603050405020304" pitchFamily="18" charset="0"/>
            </a:endParaRPr>
          </a:p>
        </p:txBody>
      </p:sp>
      <p:sp>
        <p:nvSpPr>
          <p:cNvPr id="58" name="object 41">
            <a:extLst>
              <a:ext uri="{FF2B5EF4-FFF2-40B4-BE49-F238E27FC236}">
                <a16:creationId xmlns:a16="http://schemas.microsoft.com/office/drawing/2014/main" id="{66AC9682-7C8E-1CF7-26FB-B5E0A191C0FD}"/>
              </a:ext>
            </a:extLst>
          </p:cNvPr>
          <p:cNvSpPr/>
          <p:nvPr/>
        </p:nvSpPr>
        <p:spPr>
          <a:xfrm flipV="1">
            <a:off x="461729" y="438122"/>
            <a:ext cx="3103953" cy="45719"/>
          </a:xfrm>
          <a:custGeom>
            <a:avLst/>
            <a:gdLst/>
            <a:ahLst/>
            <a:cxnLst/>
            <a:rect l="l" t="t" r="r" b="b"/>
            <a:pathLst>
              <a:path w="1978660">
                <a:moveTo>
                  <a:pt x="0" y="0"/>
                </a:moveTo>
                <a:lnTo>
                  <a:pt x="1978101"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426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E26DEA28-D780-4293-BCAB-4B8FF8A549E6}"/>
              </a:ext>
            </a:extLst>
          </p:cNvPr>
          <p:cNvSpPr txBox="1"/>
          <p:nvPr/>
        </p:nvSpPr>
        <p:spPr>
          <a:xfrm>
            <a:off x="449029" y="153823"/>
            <a:ext cx="6080180" cy="289823"/>
          </a:xfrm>
          <a:prstGeom prst="rect">
            <a:avLst/>
          </a:prstGeom>
        </p:spPr>
        <p:txBody>
          <a:bodyPr vert="horz" wrap="square" lIns="0" tIns="12700" rIns="0" bIns="0" rtlCol="0">
            <a:spAutoFit/>
          </a:bodyPr>
          <a:lstStyle/>
          <a:p>
            <a:pPr marL="12700">
              <a:spcBef>
                <a:spcPts val="100"/>
              </a:spcBef>
            </a:pPr>
            <a:r>
              <a:rPr lang="en-GB" b="1" spc="35" dirty="0">
                <a:latin typeface="Times New Roman" panose="02020603050405020304" pitchFamily="18" charset="0"/>
                <a:cs typeface="Times New Roman" panose="02020603050405020304" pitchFamily="18" charset="0"/>
              </a:rPr>
              <a:t>III. HẠ TẦNG KỸ THUẬT</a:t>
            </a:r>
            <a:endParaRPr b="1" dirty="0">
              <a:latin typeface="Times New Roman" panose="02020603050405020304" pitchFamily="18" charset="0"/>
              <a:cs typeface="Times New Roman" panose="02020603050405020304" pitchFamily="18" charset="0"/>
            </a:endParaRPr>
          </a:p>
        </p:txBody>
      </p:sp>
      <p:sp>
        <p:nvSpPr>
          <p:cNvPr id="5" name="object 41">
            <a:extLst>
              <a:ext uri="{FF2B5EF4-FFF2-40B4-BE49-F238E27FC236}">
                <a16:creationId xmlns:a16="http://schemas.microsoft.com/office/drawing/2014/main" id="{AF4B1CD6-3846-482D-8E1F-4602B5BF7B2A}"/>
              </a:ext>
            </a:extLst>
          </p:cNvPr>
          <p:cNvSpPr/>
          <p:nvPr/>
        </p:nvSpPr>
        <p:spPr>
          <a:xfrm>
            <a:off x="461730" y="483841"/>
            <a:ext cx="2889620" cy="0"/>
          </a:xfrm>
          <a:custGeom>
            <a:avLst/>
            <a:gdLst/>
            <a:ahLst/>
            <a:cxnLst/>
            <a:rect l="l" t="t" r="r" b="b"/>
            <a:pathLst>
              <a:path w="1978660">
                <a:moveTo>
                  <a:pt x="0" y="0"/>
                </a:moveTo>
                <a:lnTo>
                  <a:pt x="1978101"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40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CBCF45C-ADF5-4354-9441-09C4EBC20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693" y="4152272"/>
            <a:ext cx="4025694" cy="2264453"/>
          </a:xfrm>
          <a:prstGeom prst="rect">
            <a:avLst/>
          </a:prstGeom>
          <a:ln>
            <a:solidFill>
              <a:schemeClr val="tx1"/>
            </a:solidFill>
          </a:ln>
        </p:spPr>
      </p:pic>
      <p:pic>
        <p:nvPicPr>
          <p:cNvPr id="9" name="Picture 8">
            <a:extLst>
              <a:ext uri="{FF2B5EF4-FFF2-40B4-BE49-F238E27FC236}">
                <a16:creationId xmlns:a16="http://schemas.microsoft.com/office/drawing/2014/main" id="{5AFC5728-543C-4CBD-8676-2A7B5AED5A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8993" y="1013698"/>
            <a:ext cx="4025694" cy="2264453"/>
          </a:xfrm>
          <a:prstGeom prst="rect">
            <a:avLst/>
          </a:prstGeom>
          <a:ln>
            <a:solidFill>
              <a:schemeClr val="tx1"/>
            </a:solidFill>
          </a:ln>
        </p:spPr>
      </p:pic>
      <p:pic>
        <p:nvPicPr>
          <p:cNvPr id="11" name="Picture 10">
            <a:extLst>
              <a:ext uri="{FF2B5EF4-FFF2-40B4-BE49-F238E27FC236}">
                <a16:creationId xmlns:a16="http://schemas.microsoft.com/office/drawing/2014/main" id="{144347EB-F13E-4695-8F83-762F560AAF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1345" y="4152272"/>
            <a:ext cx="4025694" cy="2264453"/>
          </a:xfrm>
          <a:prstGeom prst="rect">
            <a:avLst/>
          </a:prstGeom>
          <a:ln>
            <a:solidFill>
              <a:schemeClr val="tx1"/>
            </a:solidFill>
          </a:ln>
        </p:spPr>
      </p:pic>
      <p:sp>
        <p:nvSpPr>
          <p:cNvPr id="12" name="TextBox 11">
            <a:extLst>
              <a:ext uri="{FF2B5EF4-FFF2-40B4-BE49-F238E27FC236}">
                <a16:creationId xmlns:a16="http://schemas.microsoft.com/office/drawing/2014/main" id="{ACBB1BC7-1B98-4CD0-AC5F-008C4DCF2C4E}"/>
              </a:ext>
            </a:extLst>
          </p:cNvPr>
          <p:cNvSpPr txBox="1"/>
          <p:nvPr/>
        </p:nvSpPr>
        <p:spPr>
          <a:xfrm>
            <a:off x="1658992" y="3384175"/>
            <a:ext cx="4437007" cy="7232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300"/>
              </a:spcBef>
              <a:spcAft>
                <a:spcPts val="0"/>
              </a:spcAft>
              <a:buClrTx/>
              <a:buSzTx/>
              <a:buFontTx/>
              <a:buNone/>
              <a:tabLst/>
            </a:pPr>
            <a:r>
              <a:rPr kumimoji="0" lang="en-US" b="1" i="0" u="none" strike="noStrike" cap="none" spc="0" normalizeH="0" baseline="0" dirty="0">
                <a:ln>
                  <a:noFill/>
                </a:ln>
                <a:effectLst/>
                <a:uFillTx/>
                <a:latin typeface="Times New Roman" panose="02020603050405020304" pitchFamily="18" charset="0"/>
                <a:cs typeface="Times New Roman" panose="02020603050405020304" pitchFamily="18" charset="0"/>
                <a:sym typeface="Calibri"/>
              </a:rPr>
              <a:t>CẤP</a:t>
            </a:r>
            <a:r>
              <a:rPr kumimoji="0" lang="en-US" b="1" i="0" u="none" strike="noStrike" cap="none" spc="0" normalizeH="0" dirty="0">
                <a:ln>
                  <a:noFill/>
                </a:ln>
                <a:effectLst/>
                <a:uFillTx/>
                <a:latin typeface="Times New Roman" panose="02020603050405020304" pitchFamily="18" charset="0"/>
                <a:cs typeface="Times New Roman" panose="02020603050405020304" pitchFamily="18" charset="0"/>
                <a:sym typeface="Calibri"/>
              </a:rPr>
              <a:t> NƯỚC: </a:t>
            </a:r>
            <a:r>
              <a:rPr kumimoji="0" lang="en-US" b="1" i="0" u="none" strike="noStrike" cap="none" spc="0" normalizeH="0" dirty="0" err="1">
                <a:ln>
                  <a:noFill/>
                </a:ln>
                <a:effectLst/>
                <a:uFillTx/>
                <a:latin typeface="Times New Roman" panose="02020603050405020304" pitchFamily="18" charset="0"/>
                <a:cs typeface="Times New Roman" panose="02020603050405020304" pitchFamily="18" charset="0"/>
                <a:sym typeface="Calibri"/>
              </a:rPr>
              <a:t>Nhà</a:t>
            </a:r>
            <a:r>
              <a:rPr kumimoji="0" lang="en-US" b="1" i="0" u="none" strike="noStrike" cap="none" spc="0" normalizeH="0" dirty="0">
                <a:ln>
                  <a:noFill/>
                </a:ln>
                <a:effectLst/>
                <a:uFillTx/>
                <a:latin typeface="Times New Roman" panose="02020603050405020304" pitchFamily="18" charset="0"/>
                <a:cs typeface="Times New Roman" panose="02020603050405020304" pitchFamily="18" charset="0"/>
                <a:sym typeface="Calibri"/>
              </a:rPr>
              <a:t> </a:t>
            </a:r>
            <a:r>
              <a:rPr kumimoji="0" lang="en-US" b="1" i="0" u="none" strike="noStrike" cap="none" spc="0" normalizeH="0" dirty="0" err="1">
                <a:ln>
                  <a:noFill/>
                </a:ln>
                <a:effectLst/>
                <a:uFillTx/>
                <a:latin typeface="Times New Roman" panose="02020603050405020304" pitchFamily="18" charset="0"/>
                <a:cs typeface="Times New Roman" panose="02020603050405020304" pitchFamily="18" charset="0"/>
                <a:sym typeface="Calibri"/>
              </a:rPr>
              <a:t>máy</a:t>
            </a:r>
            <a:r>
              <a:rPr kumimoji="0" lang="en-US" b="1" i="0" u="none" strike="noStrike" cap="none" spc="0" normalizeH="0" dirty="0">
                <a:ln>
                  <a:noFill/>
                </a:ln>
                <a:effectLst/>
                <a:uFillTx/>
                <a:latin typeface="Times New Roman" panose="02020603050405020304" pitchFamily="18" charset="0"/>
                <a:cs typeface="Times New Roman" panose="02020603050405020304" pitchFamily="18" charset="0"/>
                <a:sym typeface="Calibri"/>
              </a:rPr>
              <a:t> n</a:t>
            </a:r>
            <a:r>
              <a:rPr kumimoji="0" lang="vi-VN" b="1" i="0" u="none" strike="noStrike" cap="none" spc="0" normalizeH="0" dirty="0">
                <a:ln>
                  <a:noFill/>
                </a:ln>
                <a:effectLst/>
                <a:uFillTx/>
                <a:latin typeface="Times New Roman" panose="02020603050405020304" pitchFamily="18" charset="0"/>
                <a:cs typeface="Times New Roman" panose="02020603050405020304" pitchFamily="18" charset="0"/>
                <a:sym typeface="Calibri"/>
              </a:rPr>
              <a:t>ư</a:t>
            </a:r>
            <a:r>
              <a:rPr kumimoji="0" lang="en-GB" b="1" i="0" u="none" strike="noStrike" cap="none" spc="0" normalizeH="0" dirty="0" err="1">
                <a:ln>
                  <a:noFill/>
                </a:ln>
                <a:effectLst/>
                <a:uFillTx/>
                <a:latin typeface="Times New Roman" panose="02020603050405020304" pitchFamily="18" charset="0"/>
                <a:cs typeface="Times New Roman" panose="02020603050405020304" pitchFamily="18" charset="0"/>
                <a:sym typeface="Calibri"/>
              </a:rPr>
              <a:t>ớc</a:t>
            </a:r>
            <a:r>
              <a:rPr kumimoji="0" lang="en-GB" b="1" i="0" u="none" strike="noStrike" cap="none" spc="0" normalizeH="0" dirty="0">
                <a:ln>
                  <a:noFill/>
                </a:ln>
                <a:effectLst/>
                <a:uFillTx/>
                <a:latin typeface="Times New Roman" panose="02020603050405020304" pitchFamily="18" charset="0"/>
                <a:cs typeface="Times New Roman" panose="02020603050405020304" pitchFamily="18" charset="0"/>
                <a:sym typeface="Calibri"/>
              </a:rPr>
              <a:t> </a:t>
            </a:r>
            <a:r>
              <a:rPr lang="en-GB" b="1" dirty="0" err="1">
                <a:latin typeface="Times New Roman" panose="02020603050405020304" pitchFamily="18" charset="0"/>
                <a:cs typeface="Times New Roman" panose="02020603050405020304" pitchFamily="18" charset="0"/>
                <a:sym typeface="Calibri"/>
              </a:rPr>
              <a:t>hồ</a:t>
            </a:r>
            <a:r>
              <a:rPr lang="en-GB" b="1" dirty="0">
                <a:latin typeface="Times New Roman" panose="02020603050405020304" pitchFamily="18" charset="0"/>
                <a:cs typeface="Times New Roman" panose="02020603050405020304" pitchFamily="18" charset="0"/>
                <a:sym typeface="Calibri"/>
              </a:rPr>
              <a:t> </a:t>
            </a:r>
            <a:r>
              <a:rPr lang="en-GB" b="1" dirty="0" err="1">
                <a:latin typeface="Times New Roman" panose="02020603050405020304" pitchFamily="18" charset="0"/>
                <a:cs typeface="Times New Roman" panose="02020603050405020304" pitchFamily="18" charset="0"/>
                <a:sym typeface="Calibri"/>
              </a:rPr>
              <a:t>Hòa</a:t>
            </a:r>
            <a:r>
              <a:rPr lang="en-GB" b="1" dirty="0">
                <a:latin typeface="Times New Roman" panose="02020603050405020304" pitchFamily="18" charset="0"/>
                <a:cs typeface="Times New Roman" panose="02020603050405020304" pitchFamily="18" charset="0"/>
                <a:sym typeface="Calibri"/>
              </a:rPr>
              <a:t> Trung</a:t>
            </a:r>
          </a:p>
          <a:p>
            <a:pPr marL="0" marR="0" indent="0" algn="l" defTabSz="914400" rtl="0" fontAlgn="auto" latinLnBrk="0" hangingPunct="0">
              <a:lnSpc>
                <a:spcPct val="100000"/>
              </a:lnSpc>
              <a:spcBef>
                <a:spcPts val="300"/>
              </a:spcBef>
              <a:spcAft>
                <a:spcPts val="0"/>
              </a:spcAft>
              <a:buClrTx/>
              <a:buSzTx/>
              <a:buFontTx/>
              <a:buNone/>
              <a:tabLst/>
            </a:pPr>
            <a:r>
              <a:rPr lang="en-GB" b="1" i="1" dirty="0">
                <a:latin typeface="Times New Roman" panose="02020603050405020304" pitchFamily="18" charset="0"/>
                <a:cs typeface="Times New Roman" panose="02020603050405020304" pitchFamily="18" charset="0"/>
                <a:sym typeface="Calibri"/>
              </a:rPr>
              <a:t>20.000m</a:t>
            </a:r>
            <a:r>
              <a:rPr lang="en-GB" b="1" i="1" baseline="30000" dirty="0">
                <a:latin typeface="Times New Roman" panose="02020603050405020304" pitchFamily="18" charset="0"/>
                <a:cs typeface="Times New Roman" panose="02020603050405020304" pitchFamily="18" charset="0"/>
                <a:sym typeface="Calibri"/>
              </a:rPr>
              <a:t>3</a:t>
            </a:r>
            <a:r>
              <a:rPr lang="en-GB" b="1" i="1" dirty="0">
                <a:latin typeface="Times New Roman" panose="02020603050405020304" pitchFamily="18" charset="0"/>
                <a:cs typeface="Times New Roman" panose="02020603050405020304" pitchFamily="18" charset="0"/>
                <a:sym typeface="Calibri"/>
              </a:rPr>
              <a:t>/ </a:t>
            </a:r>
            <a:r>
              <a:rPr lang="en-GB" b="1" i="1" dirty="0" err="1">
                <a:latin typeface="Times New Roman" panose="02020603050405020304" pitchFamily="18" charset="0"/>
                <a:cs typeface="Times New Roman" panose="02020603050405020304" pitchFamily="18" charset="0"/>
                <a:sym typeface="Calibri"/>
              </a:rPr>
              <a:t>ngày</a:t>
            </a:r>
            <a:r>
              <a:rPr lang="en-GB" b="1" i="1" dirty="0">
                <a:latin typeface="Times New Roman" panose="02020603050405020304" pitchFamily="18" charset="0"/>
                <a:cs typeface="Times New Roman" panose="02020603050405020304" pitchFamily="18" charset="0"/>
                <a:sym typeface="Calibri"/>
              </a:rPr>
              <a:t> </a:t>
            </a:r>
            <a:r>
              <a:rPr lang="en-GB" b="1" i="1" dirty="0" err="1">
                <a:latin typeface="Times New Roman" panose="02020603050405020304" pitchFamily="18" charset="0"/>
                <a:cs typeface="Times New Roman" panose="02020603050405020304" pitchFamily="18" charset="0"/>
                <a:sym typeface="Calibri"/>
              </a:rPr>
              <a:t>đêm</a:t>
            </a:r>
            <a:endParaRPr lang="en-US" b="1" i="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4D5752-B4EF-44B9-B2C1-9DE9722A6658}"/>
              </a:ext>
            </a:extLst>
          </p:cNvPr>
          <p:cNvSpPr txBox="1"/>
          <p:nvPr/>
        </p:nvSpPr>
        <p:spPr>
          <a:xfrm>
            <a:off x="1671695" y="584926"/>
            <a:ext cx="4025694" cy="4078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300"/>
              </a:spcBef>
              <a:spcAft>
                <a:spcPts val="0"/>
              </a:spcAft>
              <a:buClrTx/>
              <a:buSzTx/>
              <a:buFontTx/>
              <a:buNone/>
              <a:tabLst/>
            </a:pPr>
            <a:r>
              <a:rPr kumimoji="0" lang="en-US" b="1" i="0" u="none" strike="noStrike" cap="none" spc="0" normalizeH="0" baseline="0" dirty="0">
                <a:ln>
                  <a:noFill/>
                </a:ln>
                <a:effectLst/>
                <a:uFillTx/>
                <a:latin typeface="Times New Roman" panose="02020603050405020304" pitchFamily="18" charset="0"/>
                <a:cs typeface="Times New Roman" panose="02020603050405020304" pitchFamily="18" charset="0"/>
                <a:sym typeface="Calibri"/>
              </a:rPr>
              <a:t>CẤP</a:t>
            </a:r>
            <a:r>
              <a:rPr kumimoji="0" lang="en-US" b="1" i="0" u="none" strike="noStrike" cap="none" spc="0" normalizeH="0" dirty="0">
                <a:ln>
                  <a:noFill/>
                </a:ln>
                <a:effectLst/>
                <a:uFillTx/>
                <a:latin typeface="Times New Roman" panose="02020603050405020304" pitchFamily="18" charset="0"/>
                <a:cs typeface="Times New Roman" panose="02020603050405020304" pitchFamily="18" charset="0"/>
                <a:sym typeface="Calibri"/>
              </a:rPr>
              <a:t> ĐIỆN: </a:t>
            </a:r>
            <a:r>
              <a:rPr kumimoji="0" lang="en-US" b="1" i="0" u="none" strike="noStrike" cap="none" spc="0" normalizeH="0" dirty="0" err="1">
                <a:ln>
                  <a:noFill/>
                </a:ln>
                <a:effectLst/>
                <a:uFillTx/>
                <a:latin typeface="Times New Roman" panose="02020603050405020304" pitchFamily="18" charset="0"/>
                <a:cs typeface="Times New Roman" panose="02020603050405020304" pitchFamily="18" charset="0"/>
                <a:sym typeface="Calibri"/>
              </a:rPr>
              <a:t>Trạm</a:t>
            </a:r>
            <a:r>
              <a:rPr kumimoji="0" lang="en-US" b="1" i="0" u="none" strike="noStrike" cap="none" spc="0" normalizeH="0" dirty="0">
                <a:ln>
                  <a:noFill/>
                </a:ln>
                <a:effectLst/>
                <a:uFillTx/>
                <a:latin typeface="Times New Roman" panose="02020603050405020304" pitchFamily="18" charset="0"/>
                <a:cs typeface="Times New Roman" panose="02020603050405020304" pitchFamily="18" charset="0"/>
                <a:sym typeface="Calibri"/>
              </a:rPr>
              <a:t> </a:t>
            </a:r>
            <a:r>
              <a:rPr kumimoji="0" lang="en-US" b="1" i="0" u="none" strike="noStrike" cap="none" spc="0" normalizeH="0" dirty="0" err="1">
                <a:ln>
                  <a:noFill/>
                </a:ln>
                <a:effectLst/>
                <a:uFillTx/>
                <a:latin typeface="Times New Roman" panose="02020603050405020304" pitchFamily="18" charset="0"/>
                <a:cs typeface="Times New Roman" panose="02020603050405020304" pitchFamily="18" charset="0"/>
                <a:sym typeface="Calibri"/>
              </a:rPr>
              <a:t>biến</a:t>
            </a:r>
            <a:r>
              <a:rPr kumimoji="0" lang="en-US" b="1" i="0" u="none" strike="noStrike" cap="none" spc="0" normalizeH="0" dirty="0">
                <a:ln>
                  <a:noFill/>
                </a:ln>
                <a:effectLst/>
                <a:uFillTx/>
                <a:latin typeface="Times New Roman" panose="02020603050405020304" pitchFamily="18" charset="0"/>
                <a:cs typeface="Times New Roman" panose="02020603050405020304" pitchFamily="18" charset="0"/>
                <a:sym typeface="Calibri"/>
              </a:rPr>
              <a:t> </a:t>
            </a:r>
            <a:r>
              <a:rPr kumimoji="0" lang="en-US" b="1" i="0" u="none" strike="noStrike" cap="none" spc="0" normalizeH="0" dirty="0" err="1">
                <a:ln>
                  <a:noFill/>
                </a:ln>
                <a:effectLst/>
                <a:uFillTx/>
                <a:latin typeface="Times New Roman" panose="02020603050405020304" pitchFamily="18" charset="0"/>
                <a:cs typeface="Times New Roman" panose="02020603050405020304" pitchFamily="18" charset="0"/>
                <a:sym typeface="Calibri"/>
              </a:rPr>
              <a:t>áp</a:t>
            </a:r>
            <a:r>
              <a:rPr kumimoji="0" lang="en-US" b="1" i="0" u="none" strike="noStrike" cap="none" spc="0" normalizeH="0" dirty="0">
                <a:ln>
                  <a:noFill/>
                </a:ln>
                <a:effectLst/>
                <a:uFillTx/>
                <a:latin typeface="Times New Roman" panose="02020603050405020304" pitchFamily="18" charset="0"/>
                <a:cs typeface="Times New Roman" panose="02020603050405020304" pitchFamily="18" charset="0"/>
                <a:sym typeface="Calibri"/>
              </a:rPr>
              <a:t> 110kV</a:t>
            </a:r>
            <a:endParaRPr lang="en-US"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7EFC9A8-F0DF-446A-AAE6-09A3C1CCA2A9}"/>
              </a:ext>
            </a:extLst>
          </p:cNvPr>
          <p:cNvSpPr txBox="1"/>
          <p:nvPr/>
        </p:nvSpPr>
        <p:spPr>
          <a:xfrm>
            <a:off x="6581344" y="3378562"/>
            <a:ext cx="4025693" cy="7232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300"/>
              </a:spcBef>
              <a:spcAft>
                <a:spcPts val="0"/>
              </a:spcAft>
              <a:buClrTx/>
              <a:buSzTx/>
              <a:buFontTx/>
              <a:buNone/>
              <a:tabLst/>
            </a:pPr>
            <a:r>
              <a:rPr kumimoji="0" lang="en-US" b="1" i="0" strike="noStrike" cap="none" spc="0" normalizeH="0" baseline="0" dirty="0">
                <a:ln>
                  <a:noFill/>
                </a:ln>
                <a:effectLst/>
                <a:uFillTx/>
                <a:latin typeface="Times New Roman" panose="02020603050405020304" pitchFamily="18" charset="0"/>
                <a:cs typeface="Times New Roman" panose="02020603050405020304" pitchFamily="18" charset="0"/>
                <a:sym typeface="Calibri"/>
              </a:rPr>
              <a:t>NHÀ</a:t>
            </a:r>
            <a:r>
              <a:rPr kumimoji="0" lang="en-US" b="1" i="0" strike="noStrike" cap="none" spc="0" normalizeH="0" dirty="0">
                <a:ln>
                  <a:noFill/>
                </a:ln>
                <a:effectLst/>
                <a:uFillTx/>
                <a:latin typeface="Times New Roman" panose="02020603050405020304" pitchFamily="18" charset="0"/>
                <a:cs typeface="Times New Roman" panose="02020603050405020304" pitchFamily="18" charset="0"/>
                <a:sym typeface="Calibri"/>
              </a:rPr>
              <a:t> MÁY </a:t>
            </a:r>
            <a:r>
              <a:rPr kumimoji="0" lang="en-US" b="1" i="0" strike="noStrike" cap="none" spc="0" normalizeH="0" baseline="0" dirty="0">
                <a:ln>
                  <a:noFill/>
                </a:ln>
                <a:effectLst/>
                <a:uFillTx/>
                <a:latin typeface="Times New Roman" panose="02020603050405020304" pitchFamily="18" charset="0"/>
                <a:cs typeface="Times New Roman" panose="02020603050405020304" pitchFamily="18" charset="0"/>
                <a:sym typeface="Calibri"/>
              </a:rPr>
              <a:t>XỬ</a:t>
            </a:r>
            <a:r>
              <a:rPr kumimoji="0" lang="en-US" b="1" i="0" strike="noStrike" cap="none" spc="0" normalizeH="0" dirty="0">
                <a:ln>
                  <a:noFill/>
                </a:ln>
                <a:effectLst/>
                <a:uFillTx/>
                <a:latin typeface="Times New Roman" panose="02020603050405020304" pitchFamily="18" charset="0"/>
                <a:cs typeface="Times New Roman" panose="02020603050405020304" pitchFamily="18" charset="0"/>
                <a:sym typeface="Calibri"/>
              </a:rPr>
              <a:t> LÝ NƯỚC THẢI</a:t>
            </a:r>
          </a:p>
          <a:p>
            <a:pPr marL="0" marR="0" indent="0" algn="l" defTabSz="914400" rtl="0" fontAlgn="auto" latinLnBrk="0" hangingPunct="0">
              <a:lnSpc>
                <a:spcPct val="100000"/>
              </a:lnSpc>
              <a:spcBef>
                <a:spcPts val="300"/>
              </a:spcBef>
              <a:spcAft>
                <a:spcPts val="0"/>
              </a:spcAft>
              <a:buClrTx/>
              <a:buSzTx/>
              <a:buFontTx/>
              <a:buNone/>
              <a:tabLst/>
            </a:pPr>
            <a:r>
              <a:rPr lang="en-US" b="1" i="1" dirty="0">
                <a:latin typeface="Times New Roman" panose="02020603050405020304" pitchFamily="18" charset="0"/>
                <a:cs typeface="Times New Roman" panose="02020603050405020304" pitchFamily="18" charset="0"/>
                <a:sym typeface="Calibri"/>
              </a:rPr>
              <a:t>18.000m</a:t>
            </a:r>
            <a:r>
              <a:rPr lang="en-US" b="1" i="1" baseline="30000" dirty="0">
                <a:latin typeface="Times New Roman" panose="02020603050405020304" pitchFamily="18" charset="0"/>
                <a:cs typeface="Times New Roman" panose="02020603050405020304" pitchFamily="18" charset="0"/>
                <a:sym typeface="Calibri"/>
              </a:rPr>
              <a:t>3</a:t>
            </a:r>
            <a:r>
              <a:rPr lang="en-US" b="1" i="1" dirty="0">
                <a:latin typeface="Times New Roman" panose="02020603050405020304" pitchFamily="18" charset="0"/>
                <a:cs typeface="Times New Roman" panose="02020603050405020304" pitchFamily="18" charset="0"/>
                <a:sym typeface="Calibri"/>
              </a:rPr>
              <a:t>/ </a:t>
            </a:r>
            <a:r>
              <a:rPr lang="en-US" b="1" i="1" dirty="0" err="1">
                <a:latin typeface="Times New Roman" panose="02020603050405020304" pitchFamily="18" charset="0"/>
                <a:cs typeface="Times New Roman" panose="02020603050405020304" pitchFamily="18" charset="0"/>
                <a:sym typeface="Calibri"/>
              </a:rPr>
              <a:t>ngày</a:t>
            </a:r>
            <a:r>
              <a:rPr lang="en-US" b="1" i="1" dirty="0">
                <a:latin typeface="Times New Roman" panose="02020603050405020304" pitchFamily="18" charset="0"/>
                <a:cs typeface="Times New Roman" panose="02020603050405020304" pitchFamily="18" charset="0"/>
                <a:sym typeface="Calibri"/>
              </a:rPr>
              <a:t> </a:t>
            </a:r>
            <a:r>
              <a:rPr lang="en-US" b="1" i="1" dirty="0" err="1">
                <a:latin typeface="Times New Roman" panose="02020603050405020304" pitchFamily="18" charset="0"/>
                <a:cs typeface="Times New Roman" panose="02020603050405020304" pitchFamily="18" charset="0"/>
                <a:sym typeface="Calibri"/>
              </a:rPr>
              <a:t>đêm</a:t>
            </a:r>
            <a:endParaRPr lang="en-US" b="1" i="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52631B1-656B-443E-A0B0-4F02595027C5}"/>
              </a:ext>
            </a:extLst>
          </p:cNvPr>
          <p:cNvSpPr txBox="1"/>
          <p:nvPr/>
        </p:nvSpPr>
        <p:spPr>
          <a:xfrm>
            <a:off x="6581345" y="1442823"/>
            <a:ext cx="3858357" cy="13157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914400" rtl="0" fontAlgn="auto" latinLnBrk="0" hangingPunct="0">
              <a:lnSpc>
                <a:spcPct val="100000"/>
              </a:lnSpc>
              <a:spcBef>
                <a:spcPts val="300"/>
              </a:spcBef>
              <a:spcAft>
                <a:spcPts val="0"/>
              </a:spcAft>
              <a:buClrTx/>
              <a:buSzTx/>
              <a:buFontTx/>
              <a:buNone/>
              <a:tabLst/>
            </a:pPr>
            <a:r>
              <a:rPr kumimoji="0" lang="en-US" b="1" u="none" strike="noStrike" cap="none" spc="0" normalizeH="0" baseline="0" dirty="0">
                <a:ln>
                  <a:noFill/>
                </a:ln>
                <a:effectLst/>
                <a:uFillTx/>
                <a:latin typeface="Times New Roman" panose="02020603050405020304" pitchFamily="18" charset="0"/>
                <a:cs typeface="Times New Roman" panose="02020603050405020304" pitchFamily="18" charset="0"/>
                <a:sym typeface="Calibri"/>
              </a:rPr>
              <a:t>VIỄN</a:t>
            </a:r>
            <a:r>
              <a:rPr kumimoji="0" lang="en-US" b="1" u="none" strike="noStrike" cap="none" spc="0" normalizeH="0" dirty="0">
                <a:ln>
                  <a:noFill/>
                </a:ln>
                <a:effectLst/>
                <a:uFillTx/>
                <a:latin typeface="Times New Roman" panose="02020603050405020304" pitchFamily="18" charset="0"/>
                <a:cs typeface="Times New Roman" panose="02020603050405020304" pitchFamily="18" charset="0"/>
                <a:sym typeface="Calibri"/>
              </a:rPr>
              <a:t> THÔNG</a:t>
            </a:r>
          </a:p>
          <a:p>
            <a:pPr algn="just">
              <a:spcBef>
                <a:spcPts val="300"/>
              </a:spcBef>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suốt</a:t>
            </a:r>
            <a:r>
              <a:rPr lang="en-US" dirty="0">
                <a:latin typeface="Times New Roman" panose="02020603050405020304" pitchFamily="18" charset="0"/>
                <a:cs typeface="Times New Roman" panose="02020603050405020304" pitchFamily="18" charset="0"/>
              </a:rPr>
              <a:t> </a:t>
            </a:r>
          </a:p>
          <a:p>
            <a:pPr algn="just">
              <a:spcBef>
                <a:spcPts val="300"/>
              </a:spcBef>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mật</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ninh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29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p:nvPr/>
        </p:nvSpPr>
        <p:spPr>
          <a:xfrm>
            <a:off x="468989" y="3603884"/>
            <a:ext cx="3513329" cy="1203406"/>
          </a:xfrm>
          <a:prstGeom prst="rect">
            <a:avLst/>
          </a:prstGeom>
          <a:ln w="12700">
            <a:miter lim="400000"/>
          </a:ln>
          <a:extLst>
            <a:ext uri="{C572A759-6A51-4108-AA02-DFA0A04FC94B}">
              <ma14:wrappingTextBoxFlag xmlns:ma14="http://schemas.microsoft.com/office/mac/drawingml/2011/main" xmlns="" val="1"/>
            </a:ext>
          </a:extLst>
        </p:spPr>
        <p:txBody>
          <a:bodyPr wrap="square" lIns="9144" tIns="9144" rIns="9144" bIns="9144" anchor="ctr">
            <a:spAutoFit/>
          </a:bodyPr>
          <a:lstStyle/>
          <a:p>
            <a:pPr algn="ctr">
              <a:spcBef>
                <a:spcPts val="600"/>
              </a:spcBef>
              <a:defRPr sz="4400" b="1">
                <a:solidFill>
                  <a:srgbClr val="008000"/>
                </a:solidFill>
                <a:latin typeface="Arial"/>
                <a:ea typeface="Arial"/>
                <a:cs typeface="Arial"/>
                <a:sym typeface="Arial"/>
              </a:defRPr>
            </a:pPr>
            <a:r>
              <a:rPr sz="4000" dirty="0">
                <a:latin typeface="Times New Roman" panose="02020603050405020304" pitchFamily="18" charset="0"/>
                <a:cs typeface="Times New Roman" panose="02020603050405020304" pitchFamily="18" charset="0"/>
              </a:rPr>
              <a:t>1</a:t>
            </a:r>
            <a:r>
              <a:rPr lang="en-US" sz="4000" dirty="0">
                <a:latin typeface="Times New Roman" panose="02020603050405020304" pitchFamily="18" charset="0"/>
                <a:cs typeface="Times New Roman" panose="02020603050405020304" pitchFamily="18" charset="0"/>
              </a:rPr>
              <a:t>07</a:t>
            </a:r>
            <a:r>
              <a:rPr sz="1200" dirty="0">
                <a:latin typeface="Times New Roman" panose="02020603050405020304" pitchFamily="18" charset="0"/>
                <a:cs typeface="Times New Roman" panose="02020603050405020304" pitchFamily="18" charset="0"/>
              </a:rPr>
              <a:t> </a:t>
            </a:r>
          </a:p>
          <a:p>
            <a:pPr algn="ctr">
              <a:spcBef>
                <a:spcPts val="300"/>
              </a:spcBef>
              <a:defRPr sz="1600"/>
            </a:pPr>
            <a:r>
              <a:rPr lang="en-US" sz="1600" b="1" dirty="0">
                <a:solidFill>
                  <a:srgbClr val="008000"/>
                </a:solidFill>
                <a:latin typeface="Times New Roman" panose="02020603050405020304" pitchFamily="18" charset="0"/>
                <a:cs typeface="Times New Roman" panose="02020603050405020304" pitchFamily="18" charset="0"/>
                <a:sym typeface="Arial"/>
              </a:rPr>
              <a:t>SẢN PHẨM CÔNG NGHỆ CAO</a:t>
            </a:r>
          </a:p>
          <a:p>
            <a:pPr algn="ctr">
              <a:spcBef>
                <a:spcPts val="300"/>
              </a:spcBef>
              <a:defRPr sz="1600"/>
            </a:pPr>
            <a:r>
              <a:rPr lang="en-US" sz="1600" b="1" dirty="0" err="1">
                <a:solidFill>
                  <a:srgbClr val="008000"/>
                </a:solidFill>
                <a:latin typeface="Times New Roman" panose="02020603050405020304" pitchFamily="18" charset="0"/>
                <a:cs typeface="Times New Roman" panose="02020603050405020304" pitchFamily="18" charset="0"/>
                <a:sym typeface="Arial"/>
              </a:rPr>
              <a:t>Khuyến</a:t>
            </a:r>
            <a:r>
              <a:rPr lang="en-US" sz="1600" b="1" dirty="0">
                <a:solidFill>
                  <a:srgbClr val="008000"/>
                </a:solidFill>
                <a:latin typeface="Times New Roman" panose="02020603050405020304" pitchFamily="18" charset="0"/>
                <a:cs typeface="Times New Roman" panose="02020603050405020304" pitchFamily="18" charset="0"/>
                <a:sym typeface="Arial"/>
              </a:rPr>
              <a:t> </a:t>
            </a:r>
            <a:r>
              <a:rPr lang="en-US" sz="1600" b="1" dirty="0" err="1">
                <a:solidFill>
                  <a:srgbClr val="008000"/>
                </a:solidFill>
                <a:latin typeface="Times New Roman" panose="02020603050405020304" pitchFamily="18" charset="0"/>
                <a:cs typeface="Times New Roman" panose="02020603050405020304" pitchFamily="18" charset="0"/>
                <a:sym typeface="Arial"/>
              </a:rPr>
              <a:t>khích</a:t>
            </a:r>
            <a:r>
              <a:rPr lang="en-US" sz="1600" b="1" dirty="0">
                <a:solidFill>
                  <a:srgbClr val="008000"/>
                </a:solidFill>
                <a:latin typeface="Times New Roman" panose="02020603050405020304" pitchFamily="18" charset="0"/>
                <a:cs typeface="Times New Roman" panose="02020603050405020304" pitchFamily="18" charset="0"/>
                <a:sym typeface="Arial"/>
              </a:rPr>
              <a:t> </a:t>
            </a:r>
            <a:r>
              <a:rPr lang="en-US" sz="1600" b="1" dirty="0" err="1">
                <a:solidFill>
                  <a:srgbClr val="008000"/>
                </a:solidFill>
                <a:latin typeface="Times New Roman" panose="02020603050405020304" pitchFamily="18" charset="0"/>
                <a:cs typeface="Times New Roman" panose="02020603050405020304" pitchFamily="18" charset="0"/>
                <a:sym typeface="Arial"/>
              </a:rPr>
              <a:t>phát</a:t>
            </a:r>
            <a:r>
              <a:rPr lang="en-US" sz="1600" b="1" dirty="0">
                <a:solidFill>
                  <a:srgbClr val="008000"/>
                </a:solidFill>
                <a:latin typeface="Times New Roman" panose="02020603050405020304" pitchFamily="18" charset="0"/>
                <a:cs typeface="Times New Roman" panose="02020603050405020304" pitchFamily="18" charset="0"/>
                <a:sym typeface="Arial"/>
              </a:rPr>
              <a:t> </a:t>
            </a:r>
            <a:r>
              <a:rPr lang="en-US" sz="1600" b="1" dirty="0" err="1">
                <a:solidFill>
                  <a:srgbClr val="008000"/>
                </a:solidFill>
                <a:latin typeface="Times New Roman" panose="02020603050405020304" pitchFamily="18" charset="0"/>
                <a:cs typeface="Times New Roman" panose="02020603050405020304" pitchFamily="18" charset="0"/>
                <a:sym typeface="Arial"/>
              </a:rPr>
              <a:t>triển</a:t>
            </a:r>
            <a:endParaRPr lang="en-US" sz="1600" b="1" dirty="0">
              <a:solidFill>
                <a:srgbClr val="008000"/>
              </a:solidFill>
              <a:latin typeface="Times New Roman" panose="02020603050405020304" pitchFamily="18" charset="0"/>
              <a:cs typeface="Times New Roman" panose="02020603050405020304" pitchFamily="18" charset="0"/>
              <a:sym typeface="Arial"/>
            </a:endParaRPr>
          </a:p>
        </p:txBody>
      </p:sp>
      <p:sp>
        <p:nvSpPr>
          <p:cNvPr id="36" name="Shape 447"/>
          <p:cNvSpPr/>
          <p:nvPr/>
        </p:nvSpPr>
        <p:spPr>
          <a:xfrm>
            <a:off x="695383" y="2012961"/>
            <a:ext cx="3060540" cy="1342931"/>
          </a:xfrm>
          <a:prstGeom prst="rect">
            <a:avLst/>
          </a:prstGeom>
          <a:ln w="12700">
            <a:miter lim="400000"/>
          </a:ln>
          <a:extLst>
            <a:ext uri="{C572A759-6A51-4108-AA02-DFA0A04FC94B}">
              <ma14:wrappingTextBoxFlag xmlns:ma14="http://schemas.microsoft.com/office/mac/drawingml/2011/main" xmlns="" val="1"/>
            </a:ext>
          </a:extLst>
        </p:spPr>
        <p:txBody>
          <a:bodyPr wrap="square" tIns="91439" bIns="9144" anchor="ctr">
            <a:spAutoFit/>
          </a:bodyPr>
          <a:lstStyle/>
          <a:p>
            <a:pPr algn="ctr">
              <a:spcBef>
                <a:spcPts val="400"/>
              </a:spcBef>
              <a:defRPr sz="4400" b="1">
                <a:solidFill>
                  <a:srgbClr val="008000"/>
                </a:solidFill>
                <a:latin typeface="Arial"/>
                <a:ea typeface="Arial"/>
                <a:cs typeface="Arial"/>
                <a:sym typeface="Arial"/>
              </a:defRPr>
            </a:pPr>
            <a:r>
              <a:rPr lang="en-US" sz="4000" dirty="0">
                <a:latin typeface="Times New Roman" panose="02020603050405020304" pitchFamily="18" charset="0"/>
                <a:cs typeface="Times New Roman" panose="02020603050405020304" pitchFamily="18" charset="0"/>
              </a:rPr>
              <a:t>99</a:t>
            </a:r>
            <a:r>
              <a:rPr lang="en-US" sz="1600" dirty="0">
                <a:latin typeface="Times New Roman" panose="02020603050405020304" pitchFamily="18" charset="0"/>
                <a:ea typeface="Arial"/>
                <a:cs typeface="Times New Roman" panose="02020603050405020304" pitchFamily="18" charset="0"/>
                <a:sym typeface="Arial"/>
              </a:rPr>
              <a:t> </a:t>
            </a:r>
          </a:p>
          <a:p>
            <a:pPr algn="ctr">
              <a:spcBef>
                <a:spcPts val="400"/>
              </a:spcBef>
              <a:defRPr sz="4400" b="1">
                <a:solidFill>
                  <a:srgbClr val="008000"/>
                </a:solidFill>
                <a:latin typeface="Arial"/>
                <a:ea typeface="Arial"/>
                <a:cs typeface="Arial"/>
                <a:sym typeface="Arial"/>
              </a:defRPr>
            </a:pPr>
            <a:r>
              <a:rPr lang="en-US" sz="1600" b="1" dirty="0">
                <a:latin typeface="Times New Roman" panose="02020603050405020304" pitchFamily="18" charset="0"/>
                <a:cs typeface="Times New Roman" panose="02020603050405020304" pitchFamily="18" charset="0"/>
                <a:sym typeface="Arial"/>
              </a:rPr>
              <a:t>CÔNG NGHỆ CAO </a:t>
            </a:r>
          </a:p>
          <a:p>
            <a:pPr algn="ctr">
              <a:spcBef>
                <a:spcPts val="400"/>
              </a:spcBef>
              <a:defRPr sz="4400" b="1">
                <a:solidFill>
                  <a:srgbClr val="008000"/>
                </a:solidFill>
                <a:latin typeface="Arial"/>
                <a:ea typeface="Arial"/>
                <a:cs typeface="Arial"/>
                <a:sym typeface="Arial"/>
              </a:defRPr>
            </a:pPr>
            <a:r>
              <a:rPr lang="vi-VN" sz="1600" b="1" dirty="0">
                <a:latin typeface="Times New Roman" panose="02020603050405020304" pitchFamily="18" charset="0"/>
                <a:cs typeface="Times New Roman" panose="02020603050405020304" pitchFamily="18" charset="0"/>
                <a:sym typeface="Arial"/>
              </a:rPr>
              <a:t>Ư</a:t>
            </a:r>
            <a:r>
              <a:rPr lang="en-US" sz="1600" b="1" dirty="0">
                <a:latin typeface="Times New Roman" panose="02020603050405020304" pitchFamily="18" charset="0"/>
                <a:cs typeface="Times New Roman" panose="02020603050405020304" pitchFamily="18" charset="0"/>
                <a:sym typeface="Arial"/>
              </a:rPr>
              <a:t>u </a:t>
            </a:r>
            <a:r>
              <a:rPr lang="en-US" sz="1600" b="1" dirty="0" err="1">
                <a:latin typeface="Times New Roman" panose="02020603050405020304" pitchFamily="18" charset="0"/>
                <a:cs typeface="Times New Roman" panose="02020603050405020304" pitchFamily="18" charset="0"/>
                <a:sym typeface="Arial"/>
              </a:rPr>
              <a:t>tiên</a:t>
            </a:r>
            <a:r>
              <a:rPr lang="en-US" sz="1600" b="1" dirty="0">
                <a:latin typeface="Times New Roman" panose="02020603050405020304" pitchFamily="18" charset="0"/>
                <a:cs typeface="Times New Roman" panose="02020603050405020304" pitchFamily="18" charset="0"/>
                <a:sym typeface="Arial"/>
              </a:rPr>
              <a:t> </a:t>
            </a:r>
            <a:r>
              <a:rPr lang="en-US" sz="1600" b="1" dirty="0" err="1">
                <a:latin typeface="Times New Roman" panose="02020603050405020304" pitchFamily="18" charset="0"/>
                <a:cs typeface="Times New Roman" panose="02020603050405020304" pitchFamily="18" charset="0"/>
                <a:sym typeface="Arial"/>
              </a:rPr>
              <a:t>phát</a:t>
            </a:r>
            <a:r>
              <a:rPr lang="en-US" sz="1600" b="1" dirty="0">
                <a:latin typeface="Times New Roman" panose="02020603050405020304" pitchFamily="18" charset="0"/>
                <a:cs typeface="Times New Roman" panose="02020603050405020304" pitchFamily="18" charset="0"/>
                <a:sym typeface="Arial"/>
              </a:rPr>
              <a:t> </a:t>
            </a:r>
            <a:r>
              <a:rPr lang="en-US" sz="1600" b="1" dirty="0" err="1">
                <a:latin typeface="Times New Roman" panose="02020603050405020304" pitchFamily="18" charset="0"/>
                <a:cs typeface="Times New Roman" panose="02020603050405020304" pitchFamily="18" charset="0"/>
                <a:sym typeface="Arial"/>
              </a:rPr>
              <a:t>triển</a:t>
            </a:r>
            <a:endParaRPr lang="en-US" sz="1600" b="1" dirty="0">
              <a:latin typeface="Times New Roman" panose="02020603050405020304" pitchFamily="18" charset="0"/>
              <a:cs typeface="Times New Roman" panose="02020603050405020304" pitchFamily="18" charset="0"/>
              <a:sym typeface="Arial"/>
            </a:endParaRPr>
          </a:p>
        </p:txBody>
      </p:sp>
      <p:sp>
        <p:nvSpPr>
          <p:cNvPr id="19" name="object 6">
            <a:extLst>
              <a:ext uri="{FF2B5EF4-FFF2-40B4-BE49-F238E27FC236}">
                <a16:creationId xmlns:a16="http://schemas.microsoft.com/office/drawing/2014/main" id="{F76D5C96-DAD6-4734-8C9D-9A2ED7AD690E}"/>
              </a:ext>
            </a:extLst>
          </p:cNvPr>
          <p:cNvSpPr/>
          <p:nvPr/>
        </p:nvSpPr>
        <p:spPr>
          <a:xfrm>
            <a:off x="4277875" y="1262370"/>
            <a:ext cx="2091956" cy="1791704"/>
          </a:xfrm>
          <a:prstGeom prst="rect">
            <a:avLst/>
          </a:prstGeom>
          <a:blipFill>
            <a:blip r:embed="rId3" cstate="print"/>
            <a:stretch>
              <a:fillRect/>
            </a:stretch>
          </a:blipFill>
        </p:spPr>
        <p:txBody>
          <a:bodyPr wrap="square" lIns="0" tIns="0" rIns="0" bIns="0" rtlCol="0"/>
          <a:lstStyle/>
          <a:p>
            <a:endParaRPr>
              <a:latin typeface="Calibri" panose="020F0502020204030204" pitchFamily="34" charset="0"/>
              <a:cs typeface="Calibri" panose="020F0502020204030204" pitchFamily="34" charset="0"/>
            </a:endParaRPr>
          </a:p>
        </p:txBody>
      </p:sp>
      <p:sp>
        <p:nvSpPr>
          <p:cNvPr id="20" name="object 7">
            <a:extLst>
              <a:ext uri="{FF2B5EF4-FFF2-40B4-BE49-F238E27FC236}">
                <a16:creationId xmlns:a16="http://schemas.microsoft.com/office/drawing/2014/main" id="{2DF5CA29-6FA5-48DF-977D-C401B9A0D313}"/>
              </a:ext>
            </a:extLst>
          </p:cNvPr>
          <p:cNvSpPr/>
          <p:nvPr/>
        </p:nvSpPr>
        <p:spPr>
          <a:xfrm>
            <a:off x="4277876" y="4174471"/>
            <a:ext cx="2091956" cy="1791718"/>
          </a:xfrm>
          <a:prstGeom prst="rect">
            <a:avLst/>
          </a:prstGeom>
          <a:blipFill>
            <a:blip r:embed="rId4" cstate="print"/>
            <a:stretch>
              <a:fillRect/>
            </a:stretch>
          </a:blipFill>
        </p:spPr>
        <p:txBody>
          <a:bodyPr wrap="square" lIns="0" tIns="0" rIns="0" bIns="0" rtlCol="0"/>
          <a:lstStyle/>
          <a:p>
            <a:endParaRPr>
              <a:latin typeface="Calibri" panose="020F0502020204030204" pitchFamily="34" charset="0"/>
              <a:cs typeface="Calibri" panose="020F0502020204030204" pitchFamily="34" charset="0"/>
            </a:endParaRPr>
          </a:p>
        </p:txBody>
      </p:sp>
      <p:sp>
        <p:nvSpPr>
          <p:cNvPr id="21" name="object 8">
            <a:extLst>
              <a:ext uri="{FF2B5EF4-FFF2-40B4-BE49-F238E27FC236}">
                <a16:creationId xmlns:a16="http://schemas.microsoft.com/office/drawing/2014/main" id="{B126D2D7-555C-439B-B8BB-5D5F1079A806}"/>
              </a:ext>
            </a:extLst>
          </p:cNvPr>
          <p:cNvSpPr/>
          <p:nvPr/>
        </p:nvSpPr>
        <p:spPr>
          <a:xfrm>
            <a:off x="6489093" y="1262378"/>
            <a:ext cx="2091956" cy="1791696"/>
          </a:xfrm>
          <a:prstGeom prst="rect">
            <a:avLst/>
          </a:prstGeom>
          <a:blipFill>
            <a:blip r:embed="rId5" cstate="print"/>
            <a:stretch>
              <a:fillRect/>
            </a:stretch>
          </a:blipFill>
        </p:spPr>
        <p:txBody>
          <a:bodyPr wrap="square" lIns="0" tIns="0" rIns="0" bIns="0" rtlCol="0"/>
          <a:lstStyle/>
          <a:p>
            <a:endParaRPr>
              <a:latin typeface="Calibri" panose="020F0502020204030204" pitchFamily="34" charset="0"/>
              <a:cs typeface="Calibri" panose="020F0502020204030204" pitchFamily="34" charset="0"/>
            </a:endParaRPr>
          </a:p>
        </p:txBody>
      </p:sp>
      <p:sp>
        <p:nvSpPr>
          <p:cNvPr id="22" name="object 9">
            <a:extLst>
              <a:ext uri="{FF2B5EF4-FFF2-40B4-BE49-F238E27FC236}">
                <a16:creationId xmlns:a16="http://schemas.microsoft.com/office/drawing/2014/main" id="{ED6B2F83-54BC-4ABD-9AD5-418BC52A9785}"/>
              </a:ext>
            </a:extLst>
          </p:cNvPr>
          <p:cNvSpPr/>
          <p:nvPr/>
        </p:nvSpPr>
        <p:spPr>
          <a:xfrm>
            <a:off x="8713739" y="1262370"/>
            <a:ext cx="2091985" cy="1791696"/>
          </a:xfrm>
          <a:prstGeom prst="rect">
            <a:avLst/>
          </a:prstGeom>
          <a:blipFill>
            <a:blip r:embed="rId6" cstate="print"/>
            <a:stretch>
              <a:fillRect/>
            </a:stretch>
          </a:blipFill>
        </p:spPr>
        <p:txBody>
          <a:bodyPr wrap="square" lIns="0" tIns="0" rIns="0" bIns="0" rtlCol="0"/>
          <a:lstStyle/>
          <a:p>
            <a:endParaRPr>
              <a:latin typeface="Calibri" panose="020F0502020204030204" pitchFamily="34" charset="0"/>
              <a:cs typeface="Calibri" panose="020F0502020204030204" pitchFamily="34" charset="0"/>
            </a:endParaRPr>
          </a:p>
        </p:txBody>
      </p:sp>
      <p:sp>
        <p:nvSpPr>
          <p:cNvPr id="23" name="object 10">
            <a:extLst>
              <a:ext uri="{FF2B5EF4-FFF2-40B4-BE49-F238E27FC236}">
                <a16:creationId xmlns:a16="http://schemas.microsoft.com/office/drawing/2014/main" id="{B1D355D6-1164-4613-81B8-CA269F602BF1}"/>
              </a:ext>
            </a:extLst>
          </p:cNvPr>
          <p:cNvSpPr/>
          <p:nvPr/>
        </p:nvSpPr>
        <p:spPr>
          <a:xfrm>
            <a:off x="6489093" y="4174483"/>
            <a:ext cx="2091956" cy="1791715"/>
          </a:xfrm>
          <a:prstGeom prst="rect">
            <a:avLst/>
          </a:prstGeom>
          <a:blipFill>
            <a:blip r:embed="rId7" cstate="print"/>
            <a:stretch>
              <a:fillRect/>
            </a:stretch>
          </a:blipFill>
        </p:spPr>
        <p:txBody>
          <a:bodyPr wrap="square" lIns="0" tIns="0" rIns="0" bIns="0" rtlCol="0"/>
          <a:lstStyle/>
          <a:p>
            <a:endParaRPr>
              <a:latin typeface="Calibri" panose="020F0502020204030204" pitchFamily="34" charset="0"/>
              <a:cs typeface="Calibri" panose="020F0502020204030204" pitchFamily="34" charset="0"/>
            </a:endParaRPr>
          </a:p>
        </p:txBody>
      </p:sp>
      <p:sp>
        <p:nvSpPr>
          <p:cNvPr id="24" name="object 11">
            <a:extLst>
              <a:ext uri="{FF2B5EF4-FFF2-40B4-BE49-F238E27FC236}">
                <a16:creationId xmlns:a16="http://schemas.microsoft.com/office/drawing/2014/main" id="{0803A0DE-1A6C-4898-A37F-FE26A924DCFB}"/>
              </a:ext>
            </a:extLst>
          </p:cNvPr>
          <p:cNvSpPr/>
          <p:nvPr/>
        </p:nvSpPr>
        <p:spPr>
          <a:xfrm>
            <a:off x="8700311" y="4169824"/>
            <a:ext cx="2091966" cy="1791705"/>
          </a:xfrm>
          <a:prstGeom prst="rect">
            <a:avLst/>
          </a:prstGeom>
          <a:blipFill>
            <a:blip r:embed="rId8" cstate="print"/>
            <a:stretch>
              <a:fillRect/>
            </a:stretch>
          </a:blipFill>
        </p:spPr>
        <p:txBody>
          <a:bodyPr wrap="square" lIns="0" tIns="0" rIns="0" bIns="0" rtlCol="0"/>
          <a:lstStyle/>
          <a:p>
            <a:endParaRPr>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C0BA1E95-EBFC-4447-A4AC-8FF51DD00D40}"/>
              </a:ext>
            </a:extLst>
          </p:cNvPr>
          <p:cNvSpPr/>
          <p:nvPr/>
        </p:nvSpPr>
        <p:spPr>
          <a:xfrm>
            <a:off x="4277874" y="3184166"/>
            <a:ext cx="2091956" cy="523218"/>
          </a:xfrm>
          <a:prstGeom prst="rect">
            <a:avLst/>
          </a:prstGeom>
          <a:solidFill>
            <a:schemeClr val="bg1">
              <a:lumMod val="6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1400" b="1" dirty="0">
                <a:solidFill>
                  <a:schemeClr val="bg1"/>
                </a:solidFill>
                <a:latin typeface="Calibri" panose="020F0502020204030204" pitchFamily="34" charset="0"/>
                <a:cs typeface="Calibri" panose="020F0502020204030204" pitchFamily="34" charset="0"/>
              </a:rPr>
              <a:t>1. Vi </a:t>
            </a:r>
            <a:r>
              <a:rPr lang="en-US" sz="1400" b="1" dirty="0" err="1">
                <a:solidFill>
                  <a:schemeClr val="bg1"/>
                </a:solidFill>
                <a:latin typeface="Calibri" panose="020F0502020204030204" pitchFamily="34" charset="0"/>
                <a:cs typeface="Calibri" panose="020F0502020204030204" pitchFamily="34" charset="0"/>
              </a:rPr>
              <a:t>điện</a:t>
            </a:r>
            <a:r>
              <a:rPr lang="en-US" sz="1400" b="1" dirty="0">
                <a:solidFill>
                  <a:schemeClr val="bg1"/>
                </a:solidFill>
                <a:latin typeface="Calibri" panose="020F0502020204030204" pitchFamily="34" charset="0"/>
                <a:cs typeface="Calibri" panose="020F0502020204030204" pitchFamily="34" charset="0"/>
              </a:rPr>
              <a:t> </a:t>
            </a:r>
            <a:r>
              <a:rPr lang="en-US" sz="1400" b="1" dirty="0" err="1">
                <a:solidFill>
                  <a:schemeClr val="bg1"/>
                </a:solidFill>
                <a:latin typeface="Calibri" panose="020F0502020204030204" pitchFamily="34" charset="0"/>
                <a:cs typeface="Calibri" panose="020F0502020204030204" pitchFamily="34" charset="0"/>
              </a:rPr>
              <a:t>tử</a:t>
            </a:r>
            <a:r>
              <a:rPr lang="en-US" sz="1400" b="1" dirty="0">
                <a:solidFill>
                  <a:schemeClr val="bg1"/>
                </a:solidFill>
                <a:latin typeface="Calibri" panose="020F0502020204030204" pitchFamily="34" charset="0"/>
                <a:cs typeface="Calibri" panose="020F0502020204030204" pitchFamily="34" charset="0"/>
              </a:rPr>
              <a:t>, </a:t>
            </a:r>
            <a:r>
              <a:rPr lang="en-US" sz="1400" b="1" dirty="0" err="1">
                <a:solidFill>
                  <a:schemeClr val="bg1"/>
                </a:solidFill>
                <a:latin typeface="Calibri" panose="020F0502020204030204" pitchFamily="34" charset="0"/>
                <a:cs typeface="Calibri" panose="020F0502020204030204" pitchFamily="34" charset="0"/>
              </a:rPr>
              <a:t>cơ</a:t>
            </a:r>
            <a:r>
              <a:rPr lang="en-US" sz="1400" b="1" dirty="0">
                <a:solidFill>
                  <a:schemeClr val="bg1"/>
                </a:solidFill>
                <a:latin typeface="Calibri" panose="020F0502020204030204" pitchFamily="34" charset="0"/>
                <a:cs typeface="Calibri" panose="020F0502020204030204" pitchFamily="34" charset="0"/>
              </a:rPr>
              <a:t> </a:t>
            </a:r>
            <a:r>
              <a:rPr lang="en-US" sz="1400" b="1" dirty="0" err="1">
                <a:solidFill>
                  <a:schemeClr val="bg1"/>
                </a:solidFill>
                <a:latin typeface="Calibri" panose="020F0502020204030204" pitchFamily="34" charset="0"/>
                <a:cs typeface="Calibri" panose="020F0502020204030204" pitchFamily="34" charset="0"/>
              </a:rPr>
              <a:t>điện</a:t>
            </a:r>
            <a:r>
              <a:rPr lang="en-US" sz="1400" b="1" dirty="0">
                <a:solidFill>
                  <a:schemeClr val="bg1"/>
                </a:solidFill>
                <a:latin typeface="Calibri" panose="020F0502020204030204" pitchFamily="34" charset="0"/>
                <a:cs typeface="Calibri" panose="020F0502020204030204" pitchFamily="34" charset="0"/>
              </a:rPr>
              <a:t> </a:t>
            </a:r>
            <a:r>
              <a:rPr lang="en-US" sz="1400" b="1" dirty="0" err="1">
                <a:solidFill>
                  <a:schemeClr val="bg1"/>
                </a:solidFill>
                <a:latin typeface="Calibri" panose="020F0502020204030204" pitchFamily="34" charset="0"/>
                <a:cs typeface="Calibri" panose="020F0502020204030204" pitchFamily="34" charset="0"/>
              </a:rPr>
              <a:t>tử</a:t>
            </a:r>
            <a:r>
              <a:rPr lang="en-US" sz="1400" b="1" dirty="0">
                <a:solidFill>
                  <a:schemeClr val="bg1"/>
                </a:solidFill>
                <a:latin typeface="Calibri" panose="020F0502020204030204" pitchFamily="34" charset="0"/>
                <a:cs typeface="Calibri" panose="020F0502020204030204" pitchFamily="34" charset="0"/>
              </a:rPr>
              <a:t>, </a:t>
            </a:r>
            <a:r>
              <a:rPr lang="en-US" sz="1400" b="1" dirty="0" err="1">
                <a:solidFill>
                  <a:schemeClr val="bg1"/>
                </a:solidFill>
                <a:latin typeface="Calibri" panose="020F0502020204030204" pitchFamily="34" charset="0"/>
                <a:cs typeface="Calibri" panose="020F0502020204030204" pitchFamily="34" charset="0"/>
              </a:rPr>
              <a:t>quang</a:t>
            </a:r>
            <a:r>
              <a:rPr lang="en-US" sz="1400" b="1" dirty="0">
                <a:solidFill>
                  <a:schemeClr val="bg1"/>
                </a:solidFill>
                <a:latin typeface="Calibri" panose="020F0502020204030204" pitchFamily="34" charset="0"/>
                <a:cs typeface="Calibri" panose="020F0502020204030204" pitchFamily="34" charset="0"/>
              </a:rPr>
              <a:t> </a:t>
            </a:r>
            <a:r>
              <a:rPr lang="en-US" sz="1400" b="1" dirty="0" err="1">
                <a:solidFill>
                  <a:schemeClr val="bg1"/>
                </a:solidFill>
                <a:latin typeface="Calibri" panose="020F0502020204030204" pitchFamily="34" charset="0"/>
                <a:cs typeface="Calibri" panose="020F0502020204030204" pitchFamily="34" charset="0"/>
              </a:rPr>
              <a:t>điện</a:t>
            </a:r>
            <a:r>
              <a:rPr lang="en-US" sz="1400" b="1" dirty="0">
                <a:solidFill>
                  <a:schemeClr val="bg1"/>
                </a:solidFill>
                <a:latin typeface="Calibri" panose="020F0502020204030204" pitchFamily="34" charset="0"/>
                <a:cs typeface="Calibri" panose="020F0502020204030204" pitchFamily="34" charset="0"/>
              </a:rPr>
              <a:t> </a:t>
            </a:r>
            <a:r>
              <a:rPr lang="en-US" sz="1400" b="1" dirty="0" err="1">
                <a:solidFill>
                  <a:schemeClr val="bg1"/>
                </a:solidFill>
                <a:latin typeface="Calibri" panose="020F0502020204030204" pitchFamily="34" charset="0"/>
                <a:cs typeface="Calibri" panose="020F0502020204030204" pitchFamily="34" charset="0"/>
              </a:rPr>
              <a:t>tử</a:t>
            </a:r>
            <a:endParaRPr lang="en-US" sz="1400" b="1" dirty="0">
              <a:solidFill>
                <a:schemeClr val="bg1"/>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9EA927E6-CAC2-46B5-A705-658888992281}"/>
              </a:ext>
            </a:extLst>
          </p:cNvPr>
          <p:cNvSpPr/>
          <p:nvPr/>
        </p:nvSpPr>
        <p:spPr>
          <a:xfrm>
            <a:off x="4277874" y="6085214"/>
            <a:ext cx="2091956" cy="523218"/>
          </a:xfrm>
          <a:prstGeom prst="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1400" b="1">
                <a:solidFill>
                  <a:schemeClr val="bg1"/>
                </a:solidFill>
                <a:latin typeface="Calibri" panose="020F0502020204030204" pitchFamily="34" charset="0"/>
                <a:ea typeface="Arial"/>
                <a:cs typeface="Calibri" panose="020F0502020204030204" pitchFamily="34" charset="0"/>
                <a:sym typeface="Arial"/>
              </a:rPr>
              <a:t>4</a:t>
            </a:r>
            <a:r>
              <a:rPr lang="en-US" sz="1400">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Tự</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động</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hóa</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cơ</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khí</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chính</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xác</a:t>
            </a:r>
            <a:endParaRPr lang="en-US" sz="1400" b="1">
              <a:solidFill>
                <a:schemeClr val="bg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CE897E1B-75C0-43C0-AAB1-E1A9F8439206}"/>
              </a:ext>
            </a:extLst>
          </p:cNvPr>
          <p:cNvSpPr/>
          <p:nvPr/>
        </p:nvSpPr>
        <p:spPr>
          <a:xfrm>
            <a:off x="6489092" y="3184165"/>
            <a:ext cx="2091956" cy="307775"/>
          </a:xfrm>
          <a:prstGeom prst="rect">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1400" b="1">
                <a:solidFill>
                  <a:schemeClr val="bg1"/>
                </a:solidFill>
                <a:latin typeface="Calibri" panose="020F0502020204030204" pitchFamily="34" charset="0"/>
                <a:cs typeface="Calibri" panose="020F0502020204030204" pitchFamily="34" charset="0"/>
              </a:rPr>
              <a:t>2. Công nghệ </a:t>
            </a:r>
            <a:r>
              <a:rPr lang="en-US" sz="1400" b="1" err="1">
                <a:solidFill>
                  <a:schemeClr val="bg1"/>
                </a:solidFill>
                <a:latin typeface="Calibri" panose="020F0502020204030204" pitchFamily="34" charset="0"/>
                <a:cs typeface="Calibri" panose="020F0502020204030204" pitchFamily="34" charset="0"/>
              </a:rPr>
              <a:t>sinh</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học</a:t>
            </a:r>
            <a:endParaRPr lang="en-US" sz="1400" b="1">
              <a:solidFill>
                <a:schemeClr val="bg1"/>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01B9C78C-1E4E-4E60-B08C-69753C4949BA}"/>
              </a:ext>
            </a:extLst>
          </p:cNvPr>
          <p:cNvSpPr/>
          <p:nvPr/>
        </p:nvSpPr>
        <p:spPr>
          <a:xfrm>
            <a:off x="6489092" y="6085214"/>
            <a:ext cx="2091956" cy="523218"/>
          </a:xfrm>
          <a:prstGeom prst="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1400" b="1">
                <a:solidFill>
                  <a:schemeClr val="bg1"/>
                </a:solidFill>
                <a:latin typeface="Calibri" panose="020F0502020204030204" pitchFamily="34" charset="0"/>
                <a:ea typeface="Arial"/>
                <a:cs typeface="Calibri" panose="020F0502020204030204" pitchFamily="34" charset="0"/>
                <a:sym typeface="Arial"/>
              </a:rPr>
              <a:t>5. </a:t>
            </a:r>
            <a:r>
              <a:rPr lang="en-US" sz="1400" b="1" err="1">
                <a:solidFill>
                  <a:schemeClr val="bg1"/>
                </a:solidFill>
                <a:latin typeface="Calibri" panose="020F0502020204030204" pitchFamily="34" charset="0"/>
                <a:cs typeface="Calibri" panose="020F0502020204030204" pitchFamily="34" charset="0"/>
              </a:rPr>
              <a:t>Năng</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lượng</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mới</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vật</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liệu</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mới</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công</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nghệ</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nano</a:t>
            </a:r>
            <a:endParaRPr lang="en-US" sz="1400" b="1">
              <a:solidFill>
                <a:schemeClr val="bg1"/>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83811E57-4C02-43B6-8BF1-AFE0075E099D}"/>
              </a:ext>
            </a:extLst>
          </p:cNvPr>
          <p:cNvSpPr/>
          <p:nvPr/>
        </p:nvSpPr>
        <p:spPr>
          <a:xfrm>
            <a:off x="8700310" y="3184165"/>
            <a:ext cx="2105414" cy="523218"/>
          </a:xfrm>
          <a:prstGeom prst="rect">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1400" b="1">
                <a:solidFill>
                  <a:schemeClr val="bg1"/>
                </a:solidFill>
                <a:latin typeface="Calibri" panose="020F0502020204030204" pitchFamily="34" charset="0"/>
                <a:cs typeface="Calibri" panose="020F0502020204030204" pitchFamily="34" charset="0"/>
              </a:rPr>
              <a:t>3. Công nghệ thông tin và </a:t>
            </a:r>
            <a:r>
              <a:rPr lang="en-US" sz="1400" b="1" err="1">
                <a:solidFill>
                  <a:schemeClr val="bg1"/>
                </a:solidFill>
                <a:latin typeface="Calibri" panose="020F0502020204030204" pitchFamily="34" charset="0"/>
                <a:cs typeface="Calibri" panose="020F0502020204030204" pitchFamily="34" charset="0"/>
              </a:rPr>
              <a:t>truyền</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thông</a:t>
            </a:r>
            <a:endParaRPr lang="en-US" sz="1400" b="1">
              <a:solidFill>
                <a:schemeClr val="bg1"/>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76C561D8-9016-41A8-B920-A39BB1B8B736}"/>
              </a:ext>
            </a:extLst>
          </p:cNvPr>
          <p:cNvSpPr/>
          <p:nvPr/>
        </p:nvSpPr>
        <p:spPr>
          <a:xfrm>
            <a:off x="8700310" y="6085214"/>
            <a:ext cx="2091956" cy="523218"/>
          </a:xfrm>
          <a:prstGeom prst="rect">
            <a:avLst/>
          </a:prstGeom>
          <a:solidFill>
            <a:schemeClr val="tx2">
              <a:lumMod val="7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1400" b="1">
                <a:solidFill>
                  <a:schemeClr val="bg1"/>
                </a:solidFill>
                <a:latin typeface="Calibri" panose="020F0502020204030204" pitchFamily="34" charset="0"/>
                <a:cs typeface="Calibri" panose="020F0502020204030204" pitchFamily="34" charset="0"/>
              </a:rPr>
              <a:t>6. Công nghệ hóa </a:t>
            </a:r>
            <a:r>
              <a:rPr lang="en-US" sz="1400" b="1" err="1">
                <a:solidFill>
                  <a:schemeClr val="bg1"/>
                </a:solidFill>
                <a:latin typeface="Calibri" panose="020F0502020204030204" pitchFamily="34" charset="0"/>
                <a:cs typeface="Calibri" panose="020F0502020204030204" pitchFamily="34" charset="0"/>
              </a:rPr>
              <a:t>dầu</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và</a:t>
            </a:r>
            <a:r>
              <a:rPr lang="en-US" sz="1400" b="1">
                <a:solidFill>
                  <a:schemeClr val="bg1"/>
                </a:solidFill>
                <a:latin typeface="Calibri" panose="020F0502020204030204" pitchFamily="34" charset="0"/>
                <a:cs typeface="Calibri" panose="020F0502020204030204" pitchFamily="34" charset="0"/>
              </a:rPr>
              <a:t> công nghệ </a:t>
            </a:r>
            <a:r>
              <a:rPr lang="en-US" sz="1400" b="1" err="1">
                <a:solidFill>
                  <a:schemeClr val="bg1"/>
                </a:solidFill>
                <a:latin typeface="Calibri" panose="020F0502020204030204" pitchFamily="34" charset="0"/>
                <a:cs typeface="Calibri" panose="020F0502020204030204" pitchFamily="34" charset="0"/>
              </a:rPr>
              <a:t>đặc</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biệt</a:t>
            </a:r>
            <a:r>
              <a:rPr lang="en-US" sz="1400" b="1">
                <a:solidFill>
                  <a:schemeClr val="bg1"/>
                </a:solidFill>
                <a:latin typeface="Calibri" panose="020F0502020204030204" pitchFamily="34" charset="0"/>
                <a:cs typeface="Calibri" panose="020F0502020204030204" pitchFamily="34" charset="0"/>
              </a:rPr>
              <a:t> </a:t>
            </a:r>
            <a:r>
              <a:rPr lang="en-US" sz="1400" b="1" err="1">
                <a:solidFill>
                  <a:schemeClr val="bg1"/>
                </a:solidFill>
                <a:latin typeface="Calibri" panose="020F0502020204030204" pitchFamily="34" charset="0"/>
                <a:cs typeface="Calibri" panose="020F0502020204030204" pitchFamily="34" charset="0"/>
              </a:rPr>
              <a:t>khác</a:t>
            </a:r>
            <a:endParaRPr lang="en-US" sz="1400" b="1">
              <a:solidFill>
                <a:schemeClr val="bg1"/>
              </a:solidFill>
              <a:latin typeface="Calibri" panose="020F0502020204030204" pitchFamily="34" charset="0"/>
              <a:cs typeface="Calibri" panose="020F0502020204030204" pitchFamily="34" charset="0"/>
            </a:endParaRPr>
          </a:p>
        </p:txBody>
      </p:sp>
      <p:sp>
        <p:nvSpPr>
          <p:cNvPr id="25" name="object 5">
            <a:extLst>
              <a:ext uri="{FF2B5EF4-FFF2-40B4-BE49-F238E27FC236}">
                <a16:creationId xmlns:a16="http://schemas.microsoft.com/office/drawing/2014/main" id="{20D0ECC8-4477-4005-916B-D79D2739E613}"/>
              </a:ext>
            </a:extLst>
          </p:cNvPr>
          <p:cNvSpPr txBox="1"/>
          <p:nvPr/>
        </p:nvSpPr>
        <p:spPr>
          <a:xfrm>
            <a:off x="449029" y="153823"/>
            <a:ext cx="5100124" cy="289823"/>
          </a:xfrm>
          <a:prstGeom prst="rect">
            <a:avLst/>
          </a:prstGeom>
        </p:spPr>
        <p:txBody>
          <a:bodyPr vert="horz" wrap="square" lIns="0" tIns="12700" rIns="0" bIns="0" rtlCol="0">
            <a:spAutoFit/>
          </a:bodyPr>
          <a:lstStyle/>
          <a:p>
            <a:pPr marL="12700">
              <a:spcBef>
                <a:spcPts val="100"/>
              </a:spcBef>
            </a:pPr>
            <a:r>
              <a:rPr lang="en-US" b="1" spc="35" dirty="0">
                <a:latin typeface="Times New Roman" panose="02020603050405020304" pitchFamily="18" charset="0"/>
                <a:cs typeface="Times New Roman" panose="02020603050405020304" pitchFamily="18" charset="0"/>
              </a:rPr>
              <a:t>IV. LĨNH V</a:t>
            </a:r>
            <a:r>
              <a:rPr lang="en-GB" b="1" spc="35" dirty="0">
                <a:latin typeface="Times New Roman" panose="02020603050405020304" pitchFamily="18" charset="0"/>
                <a:cs typeface="Times New Roman" panose="02020603050405020304" pitchFamily="18" charset="0"/>
              </a:rPr>
              <a:t>ỰC ƯU TIÊN THU HÚT ĐẦU T</a:t>
            </a:r>
            <a:r>
              <a:rPr lang="vi-VN" b="1" spc="35" dirty="0">
                <a:latin typeface="Times New Roman" panose="02020603050405020304" pitchFamily="18" charset="0"/>
                <a:cs typeface="Times New Roman" panose="02020603050405020304" pitchFamily="18" charset="0"/>
              </a:rPr>
              <a:t>Ư</a:t>
            </a:r>
            <a:endParaRPr b="1" dirty="0">
              <a:latin typeface="Times New Roman" panose="02020603050405020304" pitchFamily="18" charset="0"/>
              <a:cs typeface="Times New Roman" panose="02020603050405020304" pitchFamily="18" charset="0"/>
            </a:endParaRPr>
          </a:p>
        </p:txBody>
      </p:sp>
      <p:sp>
        <p:nvSpPr>
          <p:cNvPr id="31" name="object 41">
            <a:extLst>
              <a:ext uri="{FF2B5EF4-FFF2-40B4-BE49-F238E27FC236}">
                <a16:creationId xmlns:a16="http://schemas.microsoft.com/office/drawing/2014/main" id="{F94BCA56-95D9-4B46-9177-6C7355427AA9}"/>
              </a:ext>
            </a:extLst>
          </p:cNvPr>
          <p:cNvSpPr/>
          <p:nvPr/>
        </p:nvSpPr>
        <p:spPr>
          <a:xfrm>
            <a:off x="461730" y="483841"/>
            <a:ext cx="2889620" cy="0"/>
          </a:xfrm>
          <a:custGeom>
            <a:avLst/>
            <a:gdLst/>
            <a:ahLst/>
            <a:cxnLst/>
            <a:rect l="l" t="t" r="r" b="b"/>
            <a:pathLst>
              <a:path w="1978660">
                <a:moveTo>
                  <a:pt x="0" y="0"/>
                </a:moveTo>
                <a:lnTo>
                  <a:pt x="1978101"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40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263537B-6100-0ADA-9733-CC8CFB2E33AA}"/>
              </a:ext>
            </a:extLst>
          </p:cNvPr>
          <p:cNvSpPr txBox="1"/>
          <p:nvPr/>
        </p:nvSpPr>
        <p:spPr>
          <a:xfrm>
            <a:off x="295474" y="517622"/>
            <a:ext cx="8608381" cy="523218"/>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r>
              <a:rPr lang="en-US" sz="1400" i="1" dirty="0">
                <a:solidFill>
                  <a:schemeClr val="tx1"/>
                </a:solidFill>
                <a:latin typeface="Times New Roman" panose="02020603050405020304" pitchFamily="18" charset="0"/>
                <a:cs typeface="Times New Roman" panose="02020603050405020304" pitchFamily="18" charset="0"/>
              </a:rPr>
              <a:t> (Chi </a:t>
            </a:r>
            <a:r>
              <a:rPr lang="en-US" sz="1400" i="1" dirty="0" err="1">
                <a:solidFill>
                  <a:schemeClr val="tx1"/>
                </a:solidFill>
                <a:latin typeface="Times New Roman" panose="02020603050405020304" pitchFamily="18" charset="0"/>
                <a:cs typeface="Times New Roman" panose="02020603050405020304" pitchFamily="18" charset="0"/>
              </a:rPr>
              <a:t>tiết</a:t>
            </a:r>
            <a:r>
              <a:rPr lang="en-US" sz="1400" i="1" dirty="0">
                <a:solidFill>
                  <a:schemeClr val="tx1"/>
                </a:solidFill>
                <a:latin typeface="Times New Roman" panose="02020603050405020304" pitchFamily="18" charset="0"/>
                <a:cs typeface="Times New Roman" panose="02020603050405020304" pitchFamily="18" charset="0"/>
              </a:rPr>
              <a:t> </a:t>
            </a:r>
            <a:r>
              <a:rPr lang="vi-VN" sz="1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danh mục công nghệ cao được ưu tiên đầu tư phát triển và danh mục sản phẩm công nghệ cao được khuyến khích phát triển</a:t>
            </a:r>
            <a:r>
              <a:rPr lang="en-US" sz="1400" i="1"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1400" i="1" dirty="0" err="1">
                <a:solidFill>
                  <a:schemeClr val="tx1"/>
                </a:solidFill>
                <a:latin typeface="Times New Roman" panose="02020603050405020304" pitchFamily="18" charset="0"/>
                <a:cs typeface="Times New Roman" panose="02020603050405020304" pitchFamily="18" charset="0"/>
              </a:rPr>
              <a:t>theo</a:t>
            </a:r>
            <a:r>
              <a:rPr lang="en-US" sz="1400" i="1" dirty="0">
                <a:solidFill>
                  <a:schemeClr val="tx1"/>
                </a:solidFill>
                <a:latin typeface="Times New Roman" panose="02020603050405020304" pitchFamily="18" charset="0"/>
                <a:cs typeface="Times New Roman" panose="02020603050405020304" pitchFamily="18" charset="0"/>
              </a:rPr>
              <a:t> </a:t>
            </a:r>
            <a:r>
              <a:rPr lang="en-US" sz="1400" i="1" dirty="0" err="1">
                <a:solidFill>
                  <a:schemeClr val="tx1"/>
                </a:solidFill>
                <a:latin typeface="Times New Roman" panose="02020603050405020304" pitchFamily="18" charset="0"/>
                <a:cs typeface="Times New Roman" panose="02020603050405020304" pitchFamily="18" charset="0"/>
              </a:rPr>
              <a:t>Quyết</a:t>
            </a:r>
            <a:r>
              <a:rPr lang="en-US" sz="1400" i="1" dirty="0">
                <a:solidFill>
                  <a:schemeClr val="tx1"/>
                </a:solidFill>
                <a:latin typeface="Times New Roman" panose="02020603050405020304" pitchFamily="18" charset="0"/>
                <a:cs typeface="Times New Roman" panose="02020603050405020304" pitchFamily="18" charset="0"/>
              </a:rPr>
              <a:t> </a:t>
            </a:r>
            <a:r>
              <a:rPr lang="en-US" sz="1400" i="1" dirty="0" err="1">
                <a:solidFill>
                  <a:schemeClr val="tx1"/>
                </a:solidFill>
                <a:latin typeface="Times New Roman" panose="02020603050405020304" pitchFamily="18" charset="0"/>
                <a:cs typeface="Times New Roman" panose="02020603050405020304" pitchFamily="18" charset="0"/>
              </a:rPr>
              <a:t>định</a:t>
            </a:r>
            <a:r>
              <a:rPr lang="en-US" sz="1400" i="1" dirty="0">
                <a:solidFill>
                  <a:schemeClr val="tx1"/>
                </a:solidFill>
                <a:latin typeface="Times New Roman" panose="02020603050405020304" pitchFamily="18" charset="0"/>
                <a:cs typeface="Times New Roman" panose="02020603050405020304" pitchFamily="18" charset="0"/>
              </a:rPr>
              <a:t> </a:t>
            </a:r>
            <a:r>
              <a:rPr lang="en-US" sz="1400" i="1" dirty="0" err="1">
                <a:solidFill>
                  <a:schemeClr val="tx1"/>
                </a:solidFill>
                <a:latin typeface="Times New Roman" panose="02020603050405020304" pitchFamily="18" charset="0"/>
                <a:cs typeface="Times New Roman" panose="02020603050405020304" pitchFamily="18" charset="0"/>
              </a:rPr>
              <a:t>số</a:t>
            </a:r>
            <a:r>
              <a:rPr lang="en-US" sz="1400" i="1" dirty="0">
                <a:solidFill>
                  <a:schemeClr val="tx1"/>
                </a:solidFill>
                <a:latin typeface="Times New Roman" panose="02020603050405020304" pitchFamily="18" charset="0"/>
                <a:cs typeface="Times New Roman" panose="02020603050405020304" pitchFamily="18" charset="0"/>
              </a:rPr>
              <a:t> 38/2020/QĐ-</a:t>
            </a:r>
            <a:r>
              <a:rPr lang="en-US" sz="1400" i="1" dirty="0" err="1">
                <a:solidFill>
                  <a:schemeClr val="tx1"/>
                </a:solidFill>
                <a:latin typeface="Times New Roman" panose="02020603050405020304" pitchFamily="18" charset="0"/>
                <a:cs typeface="Times New Roman" panose="02020603050405020304" pitchFamily="18" charset="0"/>
              </a:rPr>
              <a:t>TTg</a:t>
            </a:r>
            <a:r>
              <a:rPr lang="en-US" sz="1400" i="1" dirty="0">
                <a:solidFill>
                  <a:schemeClr val="tx1"/>
                </a:solidFill>
                <a:latin typeface="Times New Roman" panose="02020603050405020304" pitchFamily="18" charset="0"/>
                <a:cs typeface="Times New Roman" panose="02020603050405020304" pitchFamily="18" charset="0"/>
              </a:rPr>
              <a:t> </a:t>
            </a:r>
            <a:r>
              <a:rPr lang="en-US" sz="1400" i="1" dirty="0" err="1">
                <a:solidFill>
                  <a:schemeClr val="tx1"/>
                </a:solidFill>
                <a:latin typeface="Times New Roman" panose="02020603050405020304" pitchFamily="18" charset="0"/>
                <a:cs typeface="Times New Roman" panose="02020603050405020304" pitchFamily="18" charset="0"/>
              </a:rPr>
              <a:t>ngày</a:t>
            </a:r>
            <a:r>
              <a:rPr lang="en-US" sz="1400" i="1" dirty="0">
                <a:solidFill>
                  <a:schemeClr val="tx1"/>
                </a:solidFill>
                <a:latin typeface="Times New Roman" panose="02020603050405020304" pitchFamily="18" charset="0"/>
                <a:cs typeface="Times New Roman" panose="02020603050405020304" pitchFamily="18" charset="0"/>
              </a:rPr>
              <a:t> 30/12/2020 </a:t>
            </a:r>
            <a:r>
              <a:rPr lang="en-US" sz="1400" i="1" dirty="0" err="1">
                <a:solidFill>
                  <a:schemeClr val="tx1"/>
                </a:solidFill>
                <a:latin typeface="Times New Roman" panose="02020603050405020304" pitchFamily="18" charset="0"/>
                <a:cs typeface="Times New Roman" panose="02020603050405020304" pitchFamily="18" charset="0"/>
              </a:rPr>
              <a:t>tham</a:t>
            </a:r>
            <a:r>
              <a:rPr lang="en-US" sz="1400" i="1" dirty="0">
                <a:solidFill>
                  <a:schemeClr val="tx1"/>
                </a:solidFill>
                <a:latin typeface="Times New Roman" panose="02020603050405020304" pitchFamily="18" charset="0"/>
                <a:cs typeface="Times New Roman" panose="02020603050405020304" pitchFamily="18" charset="0"/>
              </a:rPr>
              <a:t> </a:t>
            </a:r>
            <a:r>
              <a:rPr lang="en-US" sz="1400" i="1" dirty="0" err="1">
                <a:solidFill>
                  <a:schemeClr val="tx1"/>
                </a:solidFill>
                <a:latin typeface="Times New Roman" panose="02020603050405020304" pitchFamily="18" charset="0"/>
                <a:cs typeface="Times New Roman" panose="02020603050405020304" pitchFamily="18" charset="0"/>
              </a:rPr>
              <a:t>khảo</a:t>
            </a:r>
            <a:r>
              <a:rPr lang="en-US" sz="1400" i="1" dirty="0">
                <a:solidFill>
                  <a:schemeClr val="tx1"/>
                </a:solidFill>
                <a:latin typeface="Times New Roman" panose="02020603050405020304" pitchFamily="18" charset="0"/>
                <a:cs typeface="Times New Roman" panose="02020603050405020304" pitchFamily="18" charset="0"/>
              </a:rPr>
              <a:t> </a:t>
            </a:r>
            <a:r>
              <a:rPr lang="en-US" sz="1400" i="1" dirty="0" err="1">
                <a:solidFill>
                  <a:schemeClr val="tx1"/>
                </a:solidFill>
                <a:latin typeface="Times New Roman" panose="02020603050405020304" pitchFamily="18" charset="0"/>
                <a:cs typeface="Times New Roman" panose="02020603050405020304" pitchFamily="18" charset="0"/>
              </a:rPr>
              <a:t>phần</a:t>
            </a:r>
            <a:r>
              <a:rPr lang="en-US" sz="1400" i="1" dirty="0">
                <a:solidFill>
                  <a:schemeClr val="tx1"/>
                </a:solidFill>
                <a:latin typeface="Times New Roman" panose="02020603050405020304" pitchFamily="18" charset="0"/>
                <a:cs typeface="Times New Roman" panose="02020603050405020304" pitchFamily="18" charset="0"/>
              </a:rPr>
              <a:t> </a:t>
            </a:r>
            <a:r>
              <a:rPr lang="en-US" sz="1400" i="1" dirty="0" err="1">
                <a:solidFill>
                  <a:schemeClr val="tx1"/>
                </a:solidFill>
                <a:latin typeface="Times New Roman" panose="02020603050405020304" pitchFamily="18" charset="0"/>
                <a:cs typeface="Times New Roman" panose="02020603050405020304" pitchFamily="18" charset="0"/>
              </a:rPr>
              <a:t>Phụ</a:t>
            </a:r>
            <a:r>
              <a:rPr lang="en-US" sz="1400" i="1" dirty="0">
                <a:solidFill>
                  <a:schemeClr val="tx1"/>
                </a:solidFill>
                <a:latin typeface="Times New Roman" panose="02020603050405020304" pitchFamily="18" charset="0"/>
                <a:cs typeface="Times New Roman" panose="02020603050405020304" pitchFamily="18" charset="0"/>
              </a:rPr>
              <a:t> </a:t>
            </a:r>
            <a:r>
              <a:rPr lang="en-US" sz="1400" i="1" dirty="0" err="1">
                <a:solidFill>
                  <a:schemeClr val="tx1"/>
                </a:solidFill>
                <a:latin typeface="Times New Roman" panose="02020603050405020304" pitchFamily="18" charset="0"/>
                <a:cs typeface="Times New Roman" panose="02020603050405020304" pitchFamily="18" charset="0"/>
              </a:rPr>
              <a:t>lục</a:t>
            </a:r>
            <a:r>
              <a:rPr lang="en-US" sz="1400" i="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5069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65506A-D244-4F09-BE75-77D6E0EFBF98}"/>
              </a:ext>
            </a:extLst>
          </p:cNvPr>
          <p:cNvSpPr txBox="1"/>
          <p:nvPr/>
        </p:nvSpPr>
        <p:spPr>
          <a:xfrm>
            <a:off x="421708" y="5057697"/>
            <a:ext cx="11348583" cy="1431161"/>
          </a:xfrm>
          <a:prstGeom prst="rect">
            <a:avLst/>
          </a:prstGeom>
          <a:noFill/>
        </p:spPr>
        <p:txBody>
          <a:bodyPr wrap="square" rtlCol="0">
            <a:spAutoFit/>
          </a:bodyPr>
          <a:lstStyle/>
          <a:p>
            <a:pPr marL="285750" indent="-285750" fontAlgn="base">
              <a:spcBef>
                <a:spcPts val="600"/>
              </a:spcBef>
              <a:spcAft>
                <a:spcPct val="0"/>
              </a:spcAft>
            </a:pPr>
            <a:r>
              <a:rPr lang="da-DK" sz="1800" b="1" dirty="0">
                <a:solidFill>
                  <a:schemeClr val="tx1">
                    <a:lumMod val="75000"/>
                    <a:lumOff val="25000"/>
                  </a:schemeClr>
                </a:solidFill>
                <a:latin typeface="Calibri" panose="020F0502020204030204" pitchFamily="34" charset="0"/>
                <a:cs typeface="Calibri" panose="020F0502020204030204" pitchFamily="34" charset="0"/>
              </a:rPr>
              <a:t>	Ưu đãi </a:t>
            </a:r>
            <a:r>
              <a:rPr lang="da-DK" sz="1800" b="1" dirty="0">
                <a:solidFill>
                  <a:srgbClr val="B93E07"/>
                </a:solidFill>
                <a:latin typeface="Calibri" panose="020F0502020204030204" pitchFamily="34" charset="0"/>
                <a:cs typeface="Calibri" panose="020F0502020204030204" pitchFamily="34" charset="0"/>
              </a:rPr>
              <a:t>10% </a:t>
            </a:r>
            <a:r>
              <a:rPr lang="da-DK" sz="1800" b="1" dirty="0">
                <a:latin typeface="Calibri" panose="020F0502020204030204" pitchFamily="34" charset="0"/>
                <a:cs typeface="Calibri" panose="020F0502020204030204" pitchFamily="34" charset="0"/>
              </a:rPr>
              <a:t>trong 15 năm*  </a:t>
            </a:r>
          </a:p>
          <a:p>
            <a:pPr marL="285750" indent="-285750" fontAlgn="base">
              <a:spcBef>
                <a:spcPts val="600"/>
              </a:spcBef>
              <a:spcAft>
                <a:spcPct val="0"/>
              </a:spcAft>
            </a:pPr>
            <a:r>
              <a:rPr lang="da-DK" sz="1800" b="1" dirty="0">
                <a:latin typeface="Calibri" panose="020F0502020204030204" pitchFamily="34" charset="0"/>
                <a:cs typeface="Calibri" panose="020F0502020204030204" pitchFamily="34" charset="0"/>
              </a:rPr>
              <a:t>	Miễn thuế trong 04 năm đầu</a:t>
            </a:r>
          </a:p>
          <a:p>
            <a:pPr marL="285750" indent="-285750" fontAlgn="base">
              <a:spcBef>
                <a:spcPts val="600"/>
              </a:spcBef>
              <a:spcAft>
                <a:spcPct val="0"/>
              </a:spcAft>
            </a:pPr>
            <a:r>
              <a:rPr lang="da-DK" sz="1800" b="1" dirty="0">
                <a:latin typeface="Calibri" panose="020F0502020204030204" pitchFamily="34" charset="0"/>
                <a:cs typeface="Calibri" panose="020F0502020204030204" pitchFamily="34" charset="0"/>
              </a:rPr>
              <a:t>	Giảm 50% trong 09 năm tiếp theo</a:t>
            </a:r>
          </a:p>
          <a:p>
            <a:pPr marL="285750" indent="-285750" fontAlgn="base">
              <a:spcBef>
                <a:spcPts val="600"/>
              </a:spcBef>
              <a:spcAft>
                <a:spcPct val="0"/>
              </a:spcAft>
            </a:pP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Dự</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án</a:t>
            </a:r>
            <a:r>
              <a:rPr lang="en-US" sz="1800" b="1" dirty="0">
                <a:latin typeface="Calibri" panose="020F0502020204030204" pitchFamily="34" charset="0"/>
                <a:cs typeface="Calibri" panose="020F0502020204030204" pitchFamily="34" charset="0"/>
              </a:rPr>
              <a:t>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từ</a:t>
            </a:r>
            <a:r>
              <a:rPr lang="en-US" sz="1800" b="1" dirty="0">
                <a:solidFill>
                  <a:schemeClr val="tx1">
                    <a:lumMod val="75000"/>
                    <a:lumOff val="25000"/>
                  </a:schemeClr>
                </a:solidFill>
                <a:latin typeface="Calibri" panose="020F0502020204030204" pitchFamily="34" charset="0"/>
                <a:cs typeface="Calibri" panose="020F0502020204030204" pitchFamily="34" charset="0"/>
              </a:rPr>
              <a:t> </a:t>
            </a:r>
            <a:r>
              <a:rPr lang="en-US" sz="1800" b="1" dirty="0">
                <a:solidFill>
                  <a:srgbClr val="C00000"/>
                </a:solidFill>
                <a:latin typeface="Calibri" panose="020F0502020204030204" pitchFamily="34" charset="0"/>
                <a:cs typeface="Calibri" panose="020F0502020204030204" pitchFamily="34" charset="0"/>
              </a:rPr>
              <a:t>3.000</a:t>
            </a:r>
            <a:r>
              <a:rPr lang="en-US" sz="1800" b="1" dirty="0">
                <a:solidFill>
                  <a:schemeClr val="tx1">
                    <a:lumMod val="75000"/>
                    <a:lumOff val="25000"/>
                  </a:schemeClr>
                </a:solidFill>
                <a:latin typeface="Calibri" panose="020F0502020204030204" pitchFamily="34" charset="0"/>
                <a:cs typeface="Calibri" panose="020F0502020204030204" pitchFamily="34" charset="0"/>
              </a:rPr>
              <a:t>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tỷ</a:t>
            </a:r>
            <a:r>
              <a:rPr lang="en-US" sz="1800" b="1" dirty="0">
                <a:solidFill>
                  <a:schemeClr val="tx1">
                    <a:lumMod val="75000"/>
                    <a:lumOff val="25000"/>
                  </a:schemeClr>
                </a:solidFill>
                <a:latin typeface="Calibri" panose="020F0502020204030204" pitchFamily="34" charset="0"/>
                <a:cs typeface="Calibri" panose="020F0502020204030204" pitchFamily="34" charset="0"/>
              </a:rPr>
              <a:t>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đồng</a:t>
            </a:r>
            <a:r>
              <a:rPr lang="en-US" sz="1800" b="1" dirty="0">
                <a:solidFill>
                  <a:schemeClr val="tx1">
                    <a:lumMod val="75000"/>
                    <a:lumOff val="25000"/>
                  </a:schemeClr>
                </a:solidFill>
                <a:latin typeface="Calibri" panose="020F0502020204030204" pitchFamily="34" charset="0"/>
                <a:cs typeface="Calibri" panose="020F0502020204030204" pitchFamily="34" charset="0"/>
              </a:rPr>
              <a:t>: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Ưu</a:t>
            </a:r>
            <a:r>
              <a:rPr lang="en-US" sz="1800" b="1" dirty="0">
                <a:solidFill>
                  <a:schemeClr val="tx1">
                    <a:lumMod val="75000"/>
                    <a:lumOff val="25000"/>
                  </a:schemeClr>
                </a:solidFill>
                <a:latin typeface="Calibri" panose="020F0502020204030204" pitchFamily="34" charset="0"/>
                <a:cs typeface="Calibri" panose="020F0502020204030204" pitchFamily="34" charset="0"/>
              </a:rPr>
              <a:t>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đãi</a:t>
            </a:r>
            <a:r>
              <a:rPr lang="en-US" sz="1800" b="1" dirty="0">
                <a:solidFill>
                  <a:schemeClr val="tx1">
                    <a:lumMod val="75000"/>
                    <a:lumOff val="25000"/>
                  </a:schemeClr>
                </a:solidFill>
                <a:latin typeface="Calibri" panose="020F0502020204030204" pitchFamily="34" charset="0"/>
                <a:cs typeface="Calibri" panose="020F0502020204030204" pitchFamily="34" charset="0"/>
              </a:rPr>
              <a:t> </a:t>
            </a:r>
            <a:r>
              <a:rPr lang="en-US" sz="1800" b="1" dirty="0">
                <a:solidFill>
                  <a:srgbClr val="C00000"/>
                </a:solidFill>
                <a:latin typeface="Calibri" panose="020F0502020204030204" pitchFamily="34" charset="0"/>
                <a:cs typeface="Calibri" panose="020F0502020204030204" pitchFamily="34" charset="0"/>
              </a:rPr>
              <a:t>10% </a:t>
            </a:r>
            <a:r>
              <a:rPr lang="en-US" sz="1800" b="1" dirty="0" err="1">
                <a:latin typeface="Calibri" panose="020F0502020204030204" pitchFamily="34" charset="0"/>
                <a:cs typeface="Calibri" panose="020F0502020204030204" pitchFamily="34" charset="0"/>
              </a:rPr>
              <a:t>trong</a:t>
            </a:r>
            <a:r>
              <a:rPr lang="en-US" sz="1800" b="1" dirty="0">
                <a:latin typeface="Calibri" panose="020F0502020204030204" pitchFamily="34" charset="0"/>
                <a:cs typeface="Calibri" panose="020F0502020204030204" pitchFamily="34" charset="0"/>
              </a:rPr>
              <a:t> 30 </a:t>
            </a:r>
            <a:r>
              <a:rPr lang="en-US" sz="1800" b="1" dirty="0" err="1">
                <a:latin typeface="Calibri" panose="020F0502020204030204" pitchFamily="34" charset="0"/>
                <a:cs typeface="Calibri" panose="020F0502020204030204" pitchFamily="34" charset="0"/>
              </a:rPr>
              <a:t>năm</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và</a:t>
            </a:r>
            <a:r>
              <a:rPr lang="en-US" sz="1800" b="1" dirty="0">
                <a:latin typeface="Calibri" panose="020F0502020204030204" pitchFamily="34" charset="0"/>
                <a:cs typeface="Calibri" panose="020F0502020204030204" pitchFamily="34" charset="0"/>
              </a:rPr>
              <a:t>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được</a:t>
            </a:r>
            <a:r>
              <a:rPr lang="en-US" sz="1800" b="1" dirty="0">
                <a:solidFill>
                  <a:schemeClr val="tx1">
                    <a:lumMod val="75000"/>
                    <a:lumOff val="25000"/>
                  </a:schemeClr>
                </a:solidFill>
                <a:latin typeface="Calibri" panose="020F0502020204030204" pitchFamily="34" charset="0"/>
                <a:cs typeface="Calibri" panose="020F0502020204030204" pitchFamily="34" charset="0"/>
              </a:rPr>
              <a:t>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miễn</a:t>
            </a:r>
            <a:r>
              <a:rPr lang="en-US" sz="1800" b="1" dirty="0">
                <a:solidFill>
                  <a:schemeClr val="tx1">
                    <a:lumMod val="75000"/>
                    <a:lumOff val="25000"/>
                  </a:schemeClr>
                </a:solidFill>
                <a:latin typeface="Calibri" panose="020F0502020204030204" pitchFamily="34" charset="0"/>
                <a:cs typeface="Calibri" panose="020F0502020204030204" pitchFamily="34" charset="0"/>
              </a:rPr>
              <a:t> 100%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tiền</a:t>
            </a:r>
            <a:r>
              <a:rPr lang="en-US" sz="1800" b="1" dirty="0">
                <a:solidFill>
                  <a:schemeClr val="tx1">
                    <a:lumMod val="75000"/>
                    <a:lumOff val="25000"/>
                  </a:schemeClr>
                </a:solidFill>
                <a:latin typeface="Calibri" panose="020F0502020204030204" pitchFamily="34" charset="0"/>
                <a:cs typeface="Calibri" panose="020F0502020204030204" pitchFamily="34" charset="0"/>
              </a:rPr>
              <a:t>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bồi</a:t>
            </a:r>
            <a:r>
              <a:rPr lang="en-US" sz="1800" b="1" dirty="0">
                <a:solidFill>
                  <a:schemeClr val="tx1">
                    <a:lumMod val="75000"/>
                    <a:lumOff val="25000"/>
                  </a:schemeClr>
                </a:solidFill>
                <a:latin typeface="Calibri" panose="020F0502020204030204" pitchFamily="34" charset="0"/>
                <a:cs typeface="Calibri" panose="020F0502020204030204" pitchFamily="34" charset="0"/>
              </a:rPr>
              <a:t>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thường</a:t>
            </a:r>
            <a:r>
              <a:rPr lang="en-US" sz="1800" b="1" dirty="0">
                <a:solidFill>
                  <a:schemeClr val="tx1">
                    <a:lumMod val="75000"/>
                    <a:lumOff val="25000"/>
                  </a:schemeClr>
                </a:solidFill>
                <a:latin typeface="Calibri" panose="020F0502020204030204" pitchFamily="34" charset="0"/>
                <a:cs typeface="Calibri" panose="020F0502020204030204" pitchFamily="34" charset="0"/>
              </a:rPr>
              <a:t>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và</a:t>
            </a:r>
            <a:r>
              <a:rPr lang="en-US" sz="1800" b="1" dirty="0">
                <a:solidFill>
                  <a:schemeClr val="tx1">
                    <a:lumMod val="75000"/>
                    <a:lumOff val="25000"/>
                  </a:schemeClr>
                </a:solidFill>
                <a:latin typeface="Calibri" panose="020F0502020204030204" pitchFamily="34" charset="0"/>
                <a:cs typeface="Calibri" panose="020F0502020204030204" pitchFamily="34" charset="0"/>
              </a:rPr>
              <a:t>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giải</a:t>
            </a:r>
            <a:r>
              <a:rPr lang="en-US" sz="1800" b="1" dirty="0">
                <a:solidFill>
                  <a:schemeClr val="tx1">
                    <a:lumMod val="75000"/>
                    <a:lumOff val="25000"/>
                  </a:schemeClr>
                </a:solidFill>
                <a:latin typeface="Calibri" panose="020F0502020204030204" pitchFamily="34" charset="0"/>
                <a:cs typeface="Calibri" panose="020F0502020204030204" pitchFamily="34" charset="0"/>
              </a:rPr>
              <a:t>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phóng</a:t>
            </a:r>
            <a:r>
              <a:rPr lang="en-US" sz="1800" b="1" dirty="0">
                <a:solidFill>
                  <a:schemeClr val="tx1">
                    <a:lumMod val="75000"/>
                    <a:lumOff val="25000"/>
                  </a:schemeClr>
                </a:solidFill>
                <a:latin typeface="Calibri" panose="020F0502020204030204" pitchFamily="34" charset="0"/>
                <a:cs typeface="Calibri" panose="020F0502020204030204" pitchFamily="34" charset="0"/>
              </a:rPr>
              <a:t>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mặt</a:t>
            </a:r>
            <a:r>
              <a:rPr lang="en-US" sz="1800" b="1" dirty="0">
                <a:solidFill>
                  <a:schemeClr val="tx1">
                    <a:lumMod val="75000"/>
                    <a:lumOff val="25000"/>
                  </a:schemeClr>
                </a:solidFill>
                <a:latin typeface="Calibri" panose="020F0502020204030204" pitchFamily="34" charset="0"/>
                <a:cs typeface="Calibri" panose="020F0502020204030204" pitchFamily="34" charset="0"/>
              </a:rPr>
              <a:t> </a:t>
            </a:r>
            <a:r>
              <a:rPr lang="en-US" sz="1800" b="1" dirty="0" err="1">
                <a:solidFill>
                  <a:schemeClr val="tx1">
                    <a:lumMod val="75000"/>
                    <a:lumOff val="25000"/>
                  </a:schemeClr>
                </a:solidFill>
                <a:latin typeface="Calibri" panose="020F0502020204030204" pitchFamily="34" charset="0"/>
                <a:cs typeface="Calibri" panose="020F0502020204030204" pitchFamily="34" charset="0"/>
              </a:rPr>
              <a:t>bằng</a:t>
            </a:r>
            <a:endParaRPr lang="en-US" sz="1800" b="1" dirty="0">
              <a:solidFill>
                <a:srgbClr val="11A709"/>
              </a:solidFill>
              <a:latin typeface="Calibri" panose="020F0502020204030204" pitchFamily="34" charset="0"/>
              <a:cs typeface="Calibri" panose="020F0502020204030204" pitchFamily="34" charset="0"/>
            </a:endParaRPr>
          </a:p>
        </p:txBody>
      </p:sp>
      <p:pic>
        <p:nvPicPr>
          <p:cNvPr id="5123" name="Picture 3" descr="E:\HUONG\XUC TIEN DAU TU\2016\2. HOI NGHI HOI THAO\11. HOI THAO XTDT HCM_2016\9. truyen thong\slide khu cnc\10.jpg"/>
          <p:cNvPicPr>
            <a:picLocks noChangeAspect="1" noChangeArrowheads="1"/>
          </p:cNvPicPr>
          <p:nvPr/>
        </p:nvPicPr>
        <p:blipFill>
          <a:blip r:embed="rId3" cstate="print"/>
          <a:srcRect l="24616" t="23076" r="25170" b="11077"/>
          <a:stretch>
            <a:fillRect/>
          </a:stretch>
        </p:blipFill>
        <p:spPr bwMode="auto">
          <a:xfrm>
            <a:off x="648844" y="3219766"/>
            <a:ext cx="1467530" cy="1332232"/>
          </a:xfrm>
          <a:prstGeom prst="rect">
            <a:avLst/>
          </a:prstGeom>
          <a:noFill/>
        </p:spPr>
      </p:pic>
      <p:graphicFrame>
        <p:nvGraphicFramePr>
          <p:cNvPr id="4" name="Table 3"/>
          <p:cNvGraphicFramePr>
            <a:graphicFrameLocks noGrp="1"/>
          </p:cNvGraphicFramePr>
          <p:nvPr>
            <p:extLst>
              <p:ext uri="{D42A27DB-BD31-4B8C-83A1-F6EECF244321}">
                <p14:modId xmlns:p14="http://schemas.microsoft.com/office/powerpoint/2010/main" val="176806391"/>
              </p:ext>
            </p:extLst>
          </p:nvPr>
        </p:nvGraphicFramePr>
        <p:xfrm>
          <a:off x="2393012" y="3016542"/>
          <a:ext cx="9036577" cy="1738680"/>
        </p:xfrm>
        <a:graphic>
          <a:graphicData uri="http://schemas.openxmlformats.org/drawingml/2006/table">
            <a:tbl>
              <a:tblPr>
                <a:tableStyleId>{5940675A-B579-460E-94D1-54222C63F5DA}</a:tableStyleId>
              </a:tblPr>
              <a:tblGrid>
                <a:gridCol w="430313">
                  <a:extLst>
                    <a:ext uri="{9D8B030D-6E8A-4147-A177-3AD203B41FA5}">
                      <a16:colId xmlns:a16="http://schemas.microsoft.com/office/drawing/2014/main" val="20000"/>
                    </a:ext>
                  </a:extLst>
                </a:gridCol>
                <a:gridCol w="430313">
                  <a:extLst>
                    <a:ext uri="{9D8B030D-6E8A-4147-A177-3AD203B41FA5}">
                      <a16:colId xmlns:a16="http://schemas.microsoft.com/office/drawing/2014/main" val="20001"/>
                    </a:ext>
                  </a:extLst>
                </a:gridCol>
                <a:gridCol w="430313">
                  <a:extLst>
                    <a:ext uri="{9D8B030D-6E8A-4147-A177-3AD203B41FA5}">
                      <a16:colId xmlns:a16="http://schemas.microsoft.com/office/drawing/2014/main" val="20002"/>
                    </a:ext>
                  </a:extLst>
                </a:gridCol>
                <a:gridCol w="430313">
                  <a:extLst>
                    <a:ext uri="{9D8B030D-6E8A-4147-A177-3AD203B41FA5}">
                      <a16:colId xmlns:a16="http://schemas.microsoft.com/office/drawing/2014/main" val="20003"/>
                    </a:ext>
                  </a:extLst>
                </a:gridCol>
                <a:gridCol w="430313">
                  <a:extLst>
                    <a:ext uri="{9D8B030D-6E8A-4147-A177-3AD203B41FA5}">
                      <a16:colId xmlns:a16="http://schemas.microsoft.com/office/drawing/2014/main" val="20004"/>
                    </a:ext>
                  </a:extLst>
                </a:gridCol>
                <a:gridCol w="430313">
                  <a:extLst>
                    <a:ext uri="{9D8B030D-6E8A-4147-A177-3AD203B41FA5}">
                      <a16:colId xmlns:a16="http://schemas.microsoft.com/office/drawing/2014/main" val="20005"/>
                    </a:ext>
                  </a:extLst>
                </a:gridCol>
                <a:gridCol w="430313">
                  <a:extLst>
                    <a:ext uri="{9D8B030D-6E8A-4147-A177-3AD203B41FA5}">
                      <a16:colId xmlns:a16="http://schemas.microsoft.com/office/drawing/2014/main" val="20006"/>
                    </a:ext>
                  </a:extLst>
                </a:gridCol>
                <a:gridCol w="430313">
                  <a:extLst>
                    <a:ext uri="{9D8B030D-6E8A-4147-A177-3AD203B41FA5}">
                      <a16:colId xmlns:a16="http://schemas.microsoft.com/office/drawing/2014/main" val="20007"/>
                    </a:ext>
                  </a:extLst>
                </a:gridCol>
                <a:gridCol w="430313">
                  <a:extLst>
                    <a:ext uri="{9D8B030D-6E8A-4147-A177-3AD203B41FA5}">
                      <a16:colId xmlns:a16="http://schemas.microsoft.com/office/drawing/2014/main" val="20008"/>
                    </a:ext>
                  </a:extLst>
                </a:gridCol>
                <a:gridCol w="430313">
                  <a:extLst>
                    <a:ext uri="{9D8B030D-6E8A-4147-A177-3AD203B41FA5}">
                      <a16:colId xmlns:a16="http://schemas.microsoft.com/office/drawing/2014/main" val="20009"/>
                    </a:ext>
                  </a:extLst>
                </a:gridCol>
                <a:gridCol w="430314">
                  <a:extLst>
                    <a:ext uri="{9D8B030D-6E8A-4147-A177-3AD203B41FA5}">
                      <a16:colId xmlns:a16="http://schemas.microsoft.com/office/drawing/2014/main" val="20010"/>
                    </a:ext>
                  </a:extLst>
                </a:gridCol>
                <a:gridCol w="430313">
                  <a:extLst>
                    <a:ext uri="{9D8B030D-6E8A-4147-A177-3AD203B41FA5}">
                      <a16:colId xmlns:a16="http://schemas.microsoft.com/office/drawing/2014/main" val="20011"/>
                    </a:ext>
                  </a:extLst>
                </a:gridCol>
                <a:gridCol w="430313">
                  <a:extLst>
                    <a:ext uri="{9D8B030D-6E8A-4147-A177-3AD203B41FA5}">
                      <a16:colId xmlns:a16="http://schemas.microsoft.com/office/drawing/2014/main" val="20012"/>
                    </a:ext>
                  </a:extLst>
                </a:gridCol>
                <a:gridCol w="430314">
                  <a:extLst>
                    <a:ext uri="{9D8B030D-6E8A-4147-A177-3AD203B41FA5}">
                      <a16:colId xmlns:a16="http://schemas.microsoft.com/office/drawing/2014/main" val="20013"/>
                    </a:ext>
                  </a:extLst>
                </a:gridCol>
                <a:gridCol w="430313">
                  <a:extLst>
                    <a:ext uri="{9D8B030D-6E8A-4147-A177-3AD203B41FA5}">
                      <a16:colId xmlns:a16="http://schemas.microsoft.com/office/drawing/2014/main" val="20014"/>
                    </a:ext>
                  </a:extLst>
                </a:gridCol>
                <a:gridCol w="430313">
                  <a:extLst>
                    <a:ext uri="{9D8B030D-6E8A-4147-A177-3AD203B41FA5}">
                      <a16:colId xmlns:a16="http://schemas.microsoft.com/office/drawing/2014/main" val="20015"/>
                    </a:ext>
                  </a:extLst>
                </a:gridCol>
                <a:gridCol w="430314">
                  <a:extLst>
                    <a:ext uri="{9D8B030D-6E8A-4147-A177-3AD203B41FA5}">
                      <a16:colId xmlns:a16="http://schemas.microsoft.com/office/drawing/2014/main" val="20016"/>
                    </a:ext>
                  </a:extLst>
                </a:gridCol>
                <a:gridCol w="430313">
                  <a:extLst>
                    <a:ext uri="{9D8B030D-6E8A-4147-A177-3AD203B41FA5}">
                      <a16:colId xmlns:a16="http://schemas.microsoft.com/office/drawing/2014/main" val="20017"/>
                    </a:ext>
                  </a:extLst>
                </a:gridCol>
                <a:gridCol w="430314">
                  <a:extLst>
                    <a:ext uri="{9D8B030D-6E8A-4147-A177-3AD203B41FA5}">
                      <a16:colId xmlns:a16="http://schemas.microsoft.com/office/drawing/2014/main" val="20018"/>
                    </a:ext>
                  </a:extLst>
                </a:gridCol>
                <a:gridCol w="430313">
                  <a:extLst>
                    <a:ext uri="{9D8B030D-6E8A-4147-A177-3AD203B41FA5}">
                      <a16:colId xmlns:a16="http://schemas.microsoft.com/office/drawing/2014/main" val="20019"/>
                    </a:ext>
                  </a:extLst>
                </a:gridCol>
                <a:gridCol w="430313">
                  <a:extLst>
                    <a:ext uri="{9D8B030D-6E8A-4147-A177-3AD203B41FA5}">
                      <a16:colId xmlns:a16="http://schemas.microsoft.com/office/drawing/2014/main" val="20020"/>
                    </a:ext>
                  </a:extLst>
                </a:gridCol>
              </a:tblGrid>
              <a:tr h="311353">
                <a:tc>
                  <a:txBody>
                    <a:bodyPr/>
                    <a:lstStyle/>
                    <a:p>
                      <a:pPr algn="ctr" fontAlgn="b"/>
                      <a:r>
                        <a:rPr lang="vi-VN" sz="1300" b="1" u="none" strike="noStrike">
                          <a:effectLst/>
                          <a:latin typeface="Calibri" panose="020F0502020204030204" pitchFamily="34" charset="0"/>
                          <a:cs typeface="Calibri" panose="020F0502020204030204" pitchFamily="34" charset="0"/>
                        </a:rPr>
                        <a:t>Năm</a:t>
                      </a:r>
                      <a:endParaRPr lang="vi-VN" sz="1300" b="1"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1</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2</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1" u="none" strike="noStrike">
                          <a:effectLst/>
                          <a:latin typeface="Calibri" panose="020F0502020204030204" pitchFamily="34" charset="0"/>
                          <a:cs typeface="Calibri" panose="020F0502020204030204" pitchFamily="34" charset="0"/>
                        </a:rPr>
                        <a:t>3</a:t>
                      </a:r>
                      <a:endParaRPr lang="en-US" sz="1300" b="1"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4</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1" u="none" strike="noStrike">
                          <a:effectLst/>
                          <a:latin typeface="Calibri" panose="020F0502020204030204" pitchFamily="34" charset="0"/>
                          <a:cs typeface="Calibri" panose="020F0502020204030204" pitchFamily="34" charset="0"/>
                        </a:rPr>
                        <a:t>5</a:t>
                      </a:r>
                      <a:endParaRPr lang="en-US" sz="1300" b="1"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6</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7</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8</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9</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10</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11</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12</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13</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14</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15</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16</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17</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18</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19</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b"/>
                      <a:r>
                        <a:rPr lang="en-US" sz="1300" b="0" u="none" strike="noStrike">
                          <a:effectLst/>
                          <a:latin typeface="Calibri" panose="020F0502020204030204" pitchFamily="34" charset="0"/>
                          <a:cs typeface="Calibri" panose="020F0502020204030204" pitchFamily="34" charset="0"/>
                        </a:rPr>
                        <a:t>20</a:t>
                      </a:r>
                      <a:endParaRPr lang="en-US" sz="1300" b="0" i="0" u="none" strike="noStrike">
                        <a:solidFill>
                          <a:srgbClr val="FFFFFF"/>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71306">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14">
                  <a:txBody>
                    <a:bodyPr/>
                    <a:lstStyle/>
                    <a:p>
                      <a:pPr algn="ctr" fontAlgn="b"/>
                      <a:r>
                        <a:rPr lang="vi-VN" sz="1600" b="1" u="none" strike="noStrike">
                          <a:solidFill>
                            <a:schemeClr val="bg1"/>
                          </a:solidFill>
                          <a:effectLst/>
                          <a:latin typeface="Calibri" panose="020F0502020204030204" pitchFamily="34" charset="0"/>
                          <a:cs typeface="Calibri" panose="020F0502020204030204" pitchFamily="34" charset="0"/>
                        </a:rPr>
                        <a:t>Thuế suất 10%</a:t>
                      </a:r>
                      <a:endParaRPr lang="vi-VN" sz="16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61257">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4">
                  <a:txBody>
                    <a:bodyPr/>
                    <a:lstStyle/>
                    <a:p>
                      <a:pPr algn="ctr" fontAlgn="b"/>
                      <a:r>
                        <a:rPr lang="vi-VN" sz="1600" b="1" u="none" strike="noStrike" dirty="0">
                          <a:solidFill>
                            <a:schemeClr val="bg1"/>
                          </a:solidFill>
                          <a:effectLst/>
                          <a:latin typeface="Calibri" panose="020F0502020204030204" pitchFamily="34" charset="0"/>
                          <a:cs typeface="Calibri" panose="020F0502020204030204" pitchFamily="34" charset="0"/>
                        </a:rPr>
                        <a:t>Miễn thuế</a:t>
                      </a:r>
                      <a:endParaRPr lang="vi-VN" sz="1600" b="1"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300" u="none" strike="noStrike" dirty="0">
                          <a:effectLst/>
                          <a:latin typeface="Calibri" panose="020F0502020204030204" pitchFamily="34" charset="0"/>
                          <a:cs typeface="Calibri" panose="020F0502020204030204" pitchFamily="34" charset="0"/>
                        </a:rPr>
                        <a:t> </a:t>
                      </a:r>
                      <a:endParaRPr lang="en-US" sz="13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Calibri" panose="020F0502020204030204" pitchFamily="34" charset="0"/>
                          <a:cs typeface="Calibri" panose="020F0502020204030204" pitchFamily="34" charset="0"/>
                        </a:rPr>
                        <a:t> </a:t>
                      </a:r>
                      <a:endParaRPr lang="en-US" sz="13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Calibri" panose="020F0502020204030204" pitchFamily="34" charset="0"/>
                          <a:cs typeface="Calibri" panose="020F0502020204030204" pitchFamily="34" charset="0"/>
                        </a:rPr>
                        <a:t> </a:t>
                      </a:r>
                      <a:endParaRPr lang="en-US" sz="13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Calibri" panose="020F0502020204030204" pitchFamily="34" charset="0"/>
                          <a:cs typeface="Calibri" panose="020F0502020204030204" pitchFamily="34" charset="0"/>
                        </a:rPr>
                        <a:t> </a:t>
                      </a:r>
                      <a:endParaRPr lang="en-US" sz="13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Calibri" panose="020F0502020204030204" pitchFamily="34" charset="0"/>
                          <a:cs typeface="Calibri" panose="020F0502020204030204" pitchFamily="34" charset="0"/>
                        </a:rPr>
                        <a:t> </a:t>
                      </a:r>
                      <a:endParaRPr lang="en-US" sz="13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Calibri" panose="020F0502020204030204" pitchFamily="34" charset="0"/>
                          <a:cs typeface="Calibri" panose="020F0502020204030204" pitchFamily="34" charset="0"/>
                        </a:rPr>
                        <a:t> </a:t>
                      </a:r>
                      <a:endParaRPr lang="en-US" sz="13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Calibri" panose="020F0502020204030204" pitchFamily="34" charset="0"/>
                          <a:cs typeface="Calibri" panose="020F0502020204030204" pitchFamily="34" charset="0"/>
                        </a:rPr>
                        <a:t> </a:t>
                      </a:r>
                      <a:endParaRPr lang="en-US" sz="13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Calibri" panose="020F0502020204030204" pitchFamily="34" charset="0"/>
                          <a:cs typeface="Calibri" panose="020F0502020204030204" pitchFamily="34" charset="0"/>
                        </a:rPr>
                        <a:t> </a:t>
                      </a:r>
                      <a:endParaRPr lang="en-US" sz="13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81354">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4">
                  <a:txBody>
                    <a:bodyPr/>
                    <a:lstStyle/>
                    <a:p>
                      <a:pPr algn="ctr" fontAlgn="b"/>
                      <a:endParaRPr lang="vi-VN" sz="13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vi-VN" sz="1600" b="1" u="none" strike="noStrike">
                          <a:solidFill>
                            <a:schemeClr val="bg1"/>
                          </a:solidFill>
                          <a:effectLst/>
                          <a:latin typeface="Calibri" panose="020F0502020204030204" pitchFamily="34" charset="0"/>
                          <a:cs typeface="Calibri" panose="020F0502020204030204" pitchFamily="34" charset="0"/>
                        </a:rPr>
                        <a:t>Giảm 50%</a:t>
                      </a:r>
                      <a:endParaRPr lang="vi-VN" sz="16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187843">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4">
                  <a:txBody>
                    <a:bodyPr/>
                    <a:lstStyle/>
                    <a:p>
                      <a:pPr algn="ctr" fontAlgn="b"/>
                      <a:endParaRPr lang="vi-VN" sz="13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3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gridSpan="7">
                  <a:txBody>
                    <a:bodyPr/>
                    <a:lstStyle/>
                    <a:p>
                      <a:pPr algn="ctr" fontAlgn="b"/>
                      <a:endParaRPr lang="en-US" sz="13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75767">
                <a:tc>
                  <a:txBody>
                    <a:bodyPr/>
                    <a:lstStyle/>
                    <a:p>
                      <a:pPr algn="ctr" fontAlgn="b"/>
                      <a:r>
                        <a:rPr lang="en-US" sz="1300" u="none" strike="noStrike">
                          <a:effectLst/>
                          <a:latin typeface="Calibri" panose="020F0502020204030204" pitchFamily="34" charset="0"/>
                          <a:cs typeface="Calibri" panose="020F0502020204030204" pitchFamily="34" charset="0"/>
                        </a:rPr>
                        <a:t> </a:t>
                      </a:r>
                      <a:endParaRPr lang="en-US" sz="13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3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gridSpan="5">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u="none" strike="noStrike">
                          <a:effectLst/>
                          <a:latin typeface="Calibri" panose="020F0502020204030204" pitchFamily="34" charset="0"/>
                          <a:cs typeface="Calibri" panose="020F0502020204030204" pitchFamily="34" charset="0"/>
                        </a:rPr>
                        <a:t> </a:t>
                      </a:r>
                      <a:r>
                        <a:rPr lang="en-US" sz="1300" b="0" i="0" u="none" strike="noStrike" err="1">
                          <a:solidFill>
                            <a:srgbClr val="000000"/>
                          </a:solidFill>
                          <a:effectLst/>
                          <a:latin typeface="Calibri" panose="020F0502020204030204" pitchFamily="34" charset="0"/>
                          <a:cs typeface="Calibri" panose="020F0502020204030204" pitchFamily="34" charset="0"/>
                        </a:rPr>
                        <a:t>Năm</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đầu</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tiên</a:t>
                      </a:r>
                      <a:r>
                        <a:rPr lang="en-US" sz="1300" b="0" i="0" u="none" strike="noStrike" baseline="0">
                          <a:solidFill>
                            <a:srgbClr val="000000"/>
                          </a:solidFill>
                          <a:effectLst/>
                          <a:latin typeface="Calibri" panose="020F0502020204030204" pitchFamily="34" charset="0"/>
                          <a:cs typeface="Calibri" panose="020F0502020204030204" pitchFamily="34" charset="0"/>
                        </a:rPr>
                        <a:t> có </a:t>
                      </a:r>
                      <a:r>
                        <a:rPr lang="en-US" sz="1300" b="0" i="0" u="none" strike="noStrike" baseline="0" err="1">
                          <a:solidFill>
                            <a:srgbClr val="000000"/>
                          </a:solidFill>
                          <a:effectLst/>
                          <a:latin typeface="Calibri" panose="020F0502020204030204" pitchFamily="34" charset="0"/>
                          <a:cs typeface="Calibri" panose="020F0502020204030204" pitchFamily="34" charset="0"/>
                        </a:rPr>
                        <a:t>doanh</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thu</a:t>
                      </a:r>
                      <a:endParaRPr lang="en-US" sz="1300" b="0" i="0" u="none" strike="noStrike" baseline="0">
                        <a:solidFill>
                          <a:srgbClr val="000000"/>
                        </a:solidFill>
                        <a:effectLst/>
                        <a:latin typeface="Calibri" panose="020F0502020204030204" pitchFamily="34" charset="0"/>
                        <a:cs typeface="Calibri" panose="020F0502020204030204" pitchFamily="34" charset="0"/>
                      </a:endParaRPr>
                    </a:p>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tính</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thuê</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suất</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ưu</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đãi</a:t>
                      </a:r>
                      <a:r>
                        <a:rPr lang="en-US" sz="1300" b="0" i="0" u="none" strike="noStrike" baseline="0">
                          <a:solidFill>
                            <a:srgbClr val="000000"/>
                          </a:solidFill>
                          <a:effectLst/>
                          <a:latin typeface="Calibri" panose="020F0502020204030204" pitchFamily="34" charset="0"/>
                          <a:cs typeface="Calibri" panose="020F0502020204030204" pitchFamily="34" charset="0"/>
                        </a:rPr>
                        <a:t>)</a:t>
                      </a:r>
                      <a:endParaRPr lang="en-US" sz="13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Calibri" panose="020F0502020204030204" pitchFamily="34" charset="0"/>
                          <a:cs typeface="Calibri" panose="020F0502020204030204" pitchFamily="34" charset="0"/>
                        </a:rPr>
                        <a:t> </a:t>
                      </a:r>
                      <a:endParaRPr lang="en-US" sz="13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3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gridSpan="8">
                  <a:txBody>
                    <a:bodyPr/>
                    <a:lstStyle/>
                    <a:p>
                      <a:pPr algn="l"/>
                      <a:r>
                        <a:rPr lang="en-US" sz="1300" b="0" i="0" u="none" strike="noStrike">
                          <a:solidFill>
                            <a:srgbClr val="000000"/>
                          </a:solidFill>
                          <a:effectLst/>
                          <a:latin typeface="Calibri" panose="020F0502020204030204" pitchFamily="34" charset="0"/>
                          <a:cs typeface="Calibri" panose="020F0502020204030204" pitchFamily="34" charset="0"/>
                        </a:rPr>
                        <a:t> </a:t>
                      </a:r>
                      <a:r>
                        <a:rPr lang="en-US" sz="1300" b="0" i="0" u="none" strike="noStrike" err="1">
                          <a:solidFill>
                            <a:srgbClr val="000000"/>
                          </a:solidFill>
                          <a:effectLst/>
                          <a:latin typeface="Calibri" panose="020F0502020204030204" pitchFamily="34" charset="0"/>
                          <a:cs typeface="Calibri" panose="020F0502020204030204" pitchFamily="34" charset="0"/>
                        </a:rPr>
                        <a:t>Năm</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đầu</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tiên</a:t>
                      </a:r>
                      <a:r>
                        <a:rPr lang="en-US" sz="1300" b="0" i="0" u="none" strike="noStrike" baseline="0">
                          <a:solidFill>
                            <a:srgbClr val="000000"/>
                          </a:solidFill>
                          <a:effectLst/>
                          <a:latin typeface="Calibri" panose="020F0502020204030204" pitchFamily="34" charset="0"/>
                          <a:cs typeface="Calibri" panose="020F0502020204030204" pitchFamily="34" charset="0"/>
                        </a:rPr>
                        <a:t> có </a:t>
                      </a:r>
                      <a:r>
                        <a:rPr lang="en-US" sz="1300" b="0" i="0" u="none" strike="noStrike" baseline="0" err="1">
                          <a:solidFill>
                            <a:srgbClr val="000000"/>
                          </a:solidFill>
                          <a:effectLst/>
                          <a:latin typeface="Calibri" panose="020F0502020204030204" pitchFamily="34" charset="0"/>
                          <a:cs typeface="Calibri" panose="020F0502020204030204" pitchFamily="34" charset="0"/>
                        </a:rPr>
                        <a:t>thu</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nhập</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chịu</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thuê</a:t>
                      </a:r>
                      <a:r>
                        <a:rPr lang="en-US" sz="1300" b="0" i="0" u="none" strike="noStrike" baseline="0">
                          <a:solidFill>
                            <a:srgbClr val="000000"/>
                          </a:solidFill>
                          <a:effectLst/>
                          <a:latin typeface="Calibri" panose="020F0502020204030204" pitchFamily="34" charset="0"/>
                          <a:cs typeface="Calibri" panose="020F0502020204030204" pitchFamily="34" charset="0"/>
                        </a:rPr>
                        <a:t>́</a:t>
                      </a:r>
                    </a:p>
                    <a:p>
                      <a:pPr algn="l"/>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tính</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thời</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gian</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miễn</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giảm</a:t>
                      </a:r>
                      <a:r>
                        <a:rPr lang="en-US" sz="1300" b="0" i="0" u="none" strike="noStrike" baseline="0">
                          <a:solidFill>
                            <a:srgbClr val="000000"/>
                          </a:solidFill>
                          <a:effectLst/>
                          <a:latin typeface="Calibri" panose="020F0502020204030204" pitchFamily="34" charset="0"/>
                          <a:cs typeface="Calibri" panose="020F0502020204030204" pitchFamily="34" charset="0"/>
                        </a:rPr>
                        <a:t> </a:t>
                      </a:r>
                      <a:r>
                        <a:rPr lang="en-US" sz="1300" b="0" i="0" u="none" strike="noStrike" baseline="0" err="1">
                          <a:solidFill>
                            <a:srgbClr val="000000"/>
                          </a:solidFill>
                          <a:effectLst/>
                          <a:latin typeface="Calibri" panose="020F0502020204030204" pitchFamily="34" charset="0"/>
                          <a:cs typeface="Calibri" panose="020F0502020204030204" pitchFamily="34" charset="0"/>
                        </a:rPr>
                        <a:t>thuê</a:t>
                      </a:r>
                      <a:r>
                        <a:rPr lang="en-US" sz="1300" b="0" i="0" u="none" strike="noStrike" baseline="0">
                          <a:solidFill>
                            <a:srgbClr val="000000"/>
                          </a:solidFill>
                          <a:effectLst/>
                          <a:latin typeface="Calibri" panose="020F0502020204030204" pitchFamily="34" charset="0"/>
                          <a:cs typeface="Calibri" panose="020F0502020204030204" pitchFamily="34" charset="0"/>
                        </a:rPr>
                        <a:t>́)</a:t>
                      </a:r>
                      <a:endParaRPr lang="en-US" sz="1300">
                        <a:latin typeface="Calibri" panose="020F0502020204030204" pitchFamily="34" charset="0"/>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a:effectLst/>
                          <a:latin typeface="Arial" panose="020B0604020202020204" pitchFamily="34" charset="0"/>
                          <a:cs typeface="Arial" panose="020B0604020202020204" pitchFamily="34" charset="0"/>
                        </a:rPr>
                        <a:t> </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300" u="none" strike="noStrike" dirty="0">
                          <a:effectLst/>
                          <a:latin typeface="Arial" panose="020B0604020202020204" pitchFamily="34" charset="0"/>
                          <a:cs typeface="Arial" panose="020B0604020202020204" pitchFamily="34" charset="0"/>
                        </a:rPr>
                        <a:t> </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TextBox 2"/>
          <p:cNvSpPr txBox="1"/>
          <p:nvPr/>
        </p:nvSpPr>
        <p:spPr>
          <a:xfrm>
            <a:off x="-96368" y="2425919"/>
            <a:ext cx="534296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1">
                <a:solidFill>
                  <a:srgbClr val="006600"/>
                </a:solidFill>
                <a:latin typeface="Arial" pitchFamily="34" charset="0"/>
                <a:cs typeface="Arial" pitchFamily="34" charset="0"/>
              </a:defRPr>
            </a:lvl1pPr>
          </a:lstStyle>
          <a:p>
            <a:pPr marL="285750" indent="-285750" algn="ctr">
              <a:buFont typeface="Wingdings" panose="05000000000000000000" pitchFamily="2" charset="2"/>
              <a:buChar char="§"/>
            </a:pPr>
            <a:r>
              <a:rPr lang="en-US">
                <a:solidFill>
                  <a:schemeClr val="tx1"/>
                </a:solidFill>
                <a:latin typeface="Calibri" panose="020F0502020204030204" pitchFamily="34" charset="0"/>
                <a:cs typeface="Calibri" panose="020F0502020204030204" pitchFamily="34" charset="0"/>
              </a:rPr>
              <a:t>Ưu </a:t>
            </a:r>
            <a:r>
              <a:rPr lang="en-US" err="1">
                <a:solidFill>
                  <a:schemeClr val="tx1"/>
                </a:solidFill>
                <a:latin typeface="Calibri" panose="020F0502020204030204" pitchFamily="34" charset="0"/>
                <a:cs typeface="Calibri" panose="020F0502020204030204" pitchFamily="34" charset="0"/>
              </a:rPr>
              <a:t>đãi</a:t>
            </a:r>
            <a:r>
              <a:rPr lang="en-US">
                <a:solidFill>
                  <a:schemeClr val="tx1"/>
                </a:solidFill>
                <a:latin typeface="Calibri" panose="020F0502020204030204" pitchFamily="34" charset="0"/>
                <a:cs typeface="Calibri" panose="020F0502020204030204" pitchFamily="34" charset="0"/>
              </a:rPr>
              <a:t> </a:t>
            </a:r>
            <a:r>
              <a:rPr lang="en-US" err="1">
                <a:solidFill>
                  <a:schemeClr val="tx1"/>
                </a:solidFill>
                <a:latin typeface="Calibri" panose="020F0502020204030204" pitchFamily="34" charset="0"/>
                <a:cs typeface="Calibri" panose="020F0502020204030204" pitchFamily="34" charset="0"/>
              </a:rPr>
              <a:t>thuế</a:t>
            </a:r>
            <a:r>
              <a:rPr lang="en-US">
                <a:solidFill>
                  <a:schemeClr val="tx1"/>
                </a:solidFill>
                <a:latin typeface="Calibri" panose="020F0502020204030204" pitchFamily="34" charset="0"/>
                <a:cs typeface="Calibri" panose="020F0502020204030204" pitchFamily="34" charset="0"/>
              </a:rPr>
              <a:t> </a:t>
            </a:r>
            <a:r>
              <a:rPr lang="en-US" err="1">
                <a:solidFill>
                  <a:schemeClr val="tx1"/>
                </a:solidFill>
                <a:latin typeface="Calibri" panose="020F0502020204030204" pitchFamily="34" charset="0"/>
                <a:cs typeface="Calibri" panose="020F0502020204030204" pitchFamily="34" charset="0"/>
              </a:rPr>
              <a:t>thu</a:t>
            </a:r>
            <a:r>
              <a:rPr lang="en-US">
                <a:solidFill>
                  <a:schemeClr val="tx1"/>
                </a:solidFill>
                <a:latin typeface="Calibri" panose="020F0502020204030204" pitchFamily="34" charset="0"/>
                <a:cs typeface="Calibri" panose="020F0502020204030204" pitchFamily="34" charset="0"/>
              </a:rPr>
              <a:t> </a:t>
            </a:r>
            <a:r>
              <a:rPr lang="en-US" err="1">
                <a:solidFill>
                  <a:schemeClr val="tx1"/>
                </a:solidFill>
                <a:latin typeface="Calibri" panose="020F0502020204030204" pitchFamily="34" charset="0"/>
                <a:cs typeface="Calibri" panose="020F0502020204030204" pitchFamily="34" charset="0"/>
              </a:rPr>
              <a:t>nhập</a:t>
            </a:r>
            <a:r>
              <a:rPr lang="en-US">
                <a:solidFill>
                  <a:schemeClr val="tx1"/>
                </a:solidFill>
                <a:latin typeface="Calibri" panose="020F0502020204030204" pitchFamily="34" charset="0"/>
                <a:cs typeface="Calibri" panose="020F0502020204030204" pitchFamily="34" charset="0"/>
              </a:rPr>
              <a:t> </a:t>
            </a:r>
            <a:r>
              <a:rPr lang="en-US" err="1">
                <a:solidFill>
                  <a:schemeClr val="tx1"/>
                </a:solidFill>
                <a:latin typeface="Calibri" panose="020F0502020204030204" pitchFamily="34" charset="0"/>
                <a:cs typeface="Calibri" panose="020F0502020204030204" pitchFamily="34" charset="0"/>
              </a:rPr>
              <a:t>doanh</a:t>
            </a:r>
            <a:r>
              <a:rPr lang="en-US">
                <a:solidFill>
                  <a:schemeClr val="tx1"/>
                </a:solidFill>
                <a:latin typeface="Calibri" panose="020F0502020204030204" pitchFamily="34" charset="0"/>
                <a:cs typeface="Calibri" panose="020F0502020204030204" pitchFamily="34" charset="0"/>
              </a:rPr>
              <a:t> nghiệp:</a:t>
            </a:r>
          </a:p>
        </p:txBody>
      </p:sp>
      <p:sp>
        <p:nvSpPr>
          <p:cNvPr id="15" name="TextBox 14"/>
          <p:cNvSpPr txBox="1"/>
          <p:nvPr/>
        </p:nvSpPr>
        <p:spPr>
          <a:xfrm>
            <a:off x="648844" y="1306150"/>
            <a:ext cx="34883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Wingdings" panose="05000000000000000000" pitchFamily="2" charset="2"/>
              <a:buChar char="§"/>
            </a:pPr>
            <a:r>
              <a:rPr lang="en-US" b="1" dirty="0" err="1">
                <a:latin typeface="Times New Roman" panose="02020603050405020304" pitchFamily="18" charset="0"/>
                <a:cs typeface="Times New Roman" panose="02020603050405020304" pitchFamily="18" charset="0"/>
              </a:rPr>
              <a:t>Ưu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tiền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thuê</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r>
              <a:rPr lang="en-US" b="1"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3930025" y="819010"/>
            <a:ext cx="3177306" cy="36933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Miễn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toàn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bộ</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thời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gian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thuê</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12" name="object 5">
            <a:extLst>
              <a:ext uri="{FF2B5EF4-FFF2-40B4-BE49-F238E27FC236}">
                <a16:creationId xmlns:a16="http://schemas.microsoft.com/office/drawing/2014/main" id="{E96EE89A-E373-4116-AAF1-3F434D898E0C}"/>
              </a:ext>
            </a:extLst>
          </p:cNvPr>
          <p:cNvSpPr txBox="1"/>
          <p:nvPr/>
        </p:nvSpPr>
        <p:spPr>
          <a:xfrm>
            <a:off x="449028" y="153823"/>
            <a:ext cx="7269583" cy="289823"/>
          </a:xfrm>
          <a:prstGeom prst="rect">
            <a:avLst/>
          </a:prstGeom>
        </p:spPr>
        <p:txBody>
          <a:bodyPr vert="horz" wrap="square" lIns="0" tIns="12700" rIns="0" bIns="0" rtlCol="0">
            <a:spAutoFit/>
          </a:bodyPr>
          <a:lstStyle/>
          <a:p>
            <a:pPr marL="12700">
              <a:spcBef>
                <a:spcPts val="100"/>
              </a:spcBef>
            </a:pPr>
            <a:r>
              <a:rPr lang="en-GB" b="1" spc="35" dirty="0">
                <a:latin typeface="Times New Roman" panose="02020603050405020304" pitchFamily="18" charset="0"/>
                <a:cs typeface="Times New Roman" panose="02020603050405020304" pitchFamily="18" charset="0"/>
              </a:rPr>
              <a:t>V. ƯU ĐÃI ĐẦU T</a:t>
            </a:r>
            <a:r>
              <a:rPr lang="vi-VN" b="1" spc="35" dirty="0">
                <a:latin typeface="Times New Roman" panose="02020603050405020304" pitchFamily="18" charset="0"/>
                <a:cs typeface="Times New Roman" panose="02020603050405020304" pitchFamily="18" charset="0"/>
              </a:rPr>
              <a:t>Ư</a:t>
            </a:r>
            <a:r>
              <a:rPr lang="en-GB" b="1" spc="35" dirty="0">
                <a:latin typeface="Times New Roman" panose="02020603050405020304" pitchFamily="18" charset="0"/>
                <a:cs typeface="Times New Roman" panose="02020603050405020304" pitchFamily="18" charset="0"/>
              </a:rPr>
              <a:t> VÀO KHU CÔNG NGHỆ CAO ĐÀ NẴNG</a:t>
            </a:r>
            <a:endParaRPr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EE6796C-1FF4-446D-9630-E110B984BF8E}"/>
              </a:ext>
            </a:extLst>
          </p:cNvPr>
          <p:cNvSpPr txBox="1"/>
          <p:nvPr/>
        </p:nvSpPr>
        <p:spPr>
          <a:xfrm>
            <a:off x="3930025" y="1333368"/>
            <a:ext cx="3177306" cy="36933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defPPr>
              <a:defRPr lang="en-US"/>
            </a:defPPr>
            <a:lvl1pPr>
              <a:defRPr sz="1600" b="1">
                <a:solidFill>
                  <a:schemeClr val="bg1"/>
                </a:solidFill>
                <a:latin typeface="Calibri" panose="020F0502020204030204" pitchFamily="34" charset="0"/>
                <a:cs typeface="Calibri" panose="020F0502020204030204" pitchFamily="34" charset="0"/>
              </a:defRPr>
            </a:lvl1pPr>
          </a:lstStyle>
          <a:p>
            <a:r>
              <a:rPr lang="en-US" sz="1800" dirty="0">
                <a:solidFill>
                  <a:srgbClr val="002060"/>
                </a:solidFill>
              </a:rPr>
              <a:t> </a:t>
            </a:r>
            <a:r>
              <a:rPr lang="en-US" sz="1800" dirty="0" err="1">
                <a:solidFill>
                  <a:srgbClr val="002060"/>
                </a:solidFill>
              </a:rPr>
              <a:t>Miễn</a:t>
            </a:r>
            <a:r>
              <a:rPr lang="en-US" sz="1800" dirty="0">
                <a:solidFill>
                  <a:srgbClr val="002060"/>
                </a:solidFill>
              </a:rPr>
              <a:t> 19 </a:t>
            </a:r>
            <a:r>
              <a:rPr lang="en-US" sz="1800" dirty="0" err="1">
                <a:solidFill>
                  <a:srgbClr val="002060"/>
                </a:solidFill>
                <a:latin typeface="Times New Roman" panose="02020603050405020304" pitchFamily="18" charset="0"/>
                <a:cs typeface="Times New Roman" panose="02020603050405020304" pitchFamily="18" charset="0"/>
              </a:rPr>
              <a:t>năm</a:t>
            </a:r>
            <a:endParaRPr lang="en-US" sz="1800" dirty="0">
              <a:solidFill>
                <a:srgbClr val="00206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D637C477-5B3A-4B6E-869D-4A256C37602D}"/>
              </a:ext>
            </a:extLst>
          </p:cNvPr>
          <p:cNvSpPr txBox="1"/>
          <p:nvPr/>
        </p:nvSpPr>
        <p:spPr>
          <a:xfrm>
            <a:off x="3930025" y="1843004"/>
            <a:ext cx="3177306" cy="36933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defPPr>
              <a:defRPr lang="en-US"/>
            </a:defPPr>
            <a:lvl1pPr>
              <a:defRPr sz="1600" b="1">
                <a:solidFill>
                  <a:schemeClr val="bg1"/>
                </a:solidFill>
                <a:latin typeface="Calibri" panose="020F0502020204030204" pitchFamily="34" charset="0"/>
                <a:cs typeface="Calibri" panose="020F0502020204030204" pitchFamily="34" charset="0"/>
              </a:defRPr>
            </a:lvl1pPr>
          </a:lstStyle>
          <a:p>
            <a:r>
              <a:rPr lang="en-US" sz="1800" dirty="0">
                <a:solidFill>
                  <a:srgbClr val="002060"/>
                </a:solidFill>
              </a:rPr>
              <a:t> </a:t>
            </a:r>
            <a:r>
              <a:rPr lang="en-US" sz="1800" dirty="0" err="1">
                <a:solidFill>
                  <a:srgbClr val="002060"/>
                </a:solidFill>
              </a:rPr>
              <a:t>Miễn</a:t>
            </a:r>
            <a:r>
              <a:rPr lang="en-US" sz="1800" dirty="0">
                <a:solidFill>
                  <a:srgbClr val="002060"/>
                </a:solidFill>
              </a:rPr>
              <a:t> 15 </a:t>
            </a:r>
            <a:r>
              <a:rPr lang="en-US" sz="1800" dirty="0" err="1">
                <a:solidFill>
                  <a:srgbClr val="002060"/>
                </a:solidFill>
              </a:rPr>
              <a:t>năm</a:t>
            </a:r>
            <a:endParaRPr lang="en-US" sz="1800" dirty="0">
              <a:solidFill>
                <a:srgbClr val="002060"/>
              </a:solidFill>
            </a:endParaRPr>
          </a:p>
        </p:txBody>
      </p:sp>
      <p:sp>
        <p:nvSpPr>
          <p:cNvPr id="19" name="object 41">
            <a:extLst>
              <a:ext uri="{FF2B5EF4-FFF2-40B4-BE49-F238E27FC236}">
                <a16:creationId xmlns:a16="http://schemas.microsoft.com/office/drawing/2014/main" id="{2CB8683D-1385-4BEE-BA93-F7D078E2A705}"/>
              </a:ext>
            </a:extLst>
          </p:cNvPr>
          <p:cNvSpPr/>
          <p:nvPr/>
        </p:nvSpPr>
        <p:spPr>
          <a:xfrm>
            <a:off x="461730" y="483841"/>
            <a:ext cx="2889620" cy="0"/>
          </a:xfrm>
          <a:custGeom>
            <a:avLst/>
            <a:gdLst/>
            <a:ahLst/>
            <a:cxnLst/>
            <a:rect l="l" t="t" r="r" b="b"/>
            <a:pathLst>
              <a:path w="1978660">
                <a:moveTo>
                  <a:pt x="0" y="0"/>
                </a:moveTo>
                <a:lnTo>
                  <a:pt x="1978101" y="0"/>
                </a:lnTo>
              </a:path>
            </a:pathLst>
          </a:custGeom>
          <a:ln/>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sz="140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E1DCB30B-EE47-4CBA-9F34-827840E1B907}"/>
              </a:ext>
            </a:extLst>
          </p:cNvPr>
          <p:cNvCxnSpPr/>
          <p:nvPr/>
        </p:nvCxnSpPr>
        <p:spPr>
          <a:xfrm>
            <a:off x="449029" y="2286348"/>
            <a:ext cx="11348583"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430204E5-A393-49CA-B53E-C1E1299001B8}"/>
              </a:ext>
            </a:extLst>
          </p:cNvPr>
          <p:cNvCxnSpPr/>
          <p:nvPr/>
        </p:nvCxnSpPr>
        <p:spPr>
          <a:xfrm>
            <a:off x="421708" y="6546805"/>
            <a:ext cx="11348583" cy="0"/>
          </a:xfrm>
          <a:prstGeom prst="line">
            <a:avLst/>
          </a:prstGeom>
        </p:spPr>
        <p:style>
          <a:lnRef idx="1">
            <a:schemeClr val="dk1"/>
          </a:lnRef>
          <a:fillRef idx="0">
            <a:schemeClr val="dk1"/>
          </a:fillRef>
          <a:effectRef idx="0">
            <a:schemeClr val="dk1"/>
          </a:effectRef>
          <a:fontRef idx="minor">
            <a:schemeClr val="tx1"/>
          </a:fontRef>
        </p:style>
      </p:cxnSp>
      <p:grpSp>
        <p:nvGrpSpPr>
          <p:cNvPr id="18" name="Group 17">
            <a:extLst>
              <a:ext uri="{FF2B5EF4-FFF2-40B4-BE49-F238E27FC236}">
                <a16:creationId xmlns:a16="http://schemas.microsoft.com/office/drawing/2014/main" id="{B434BD25-104C-DD91-E528-91F138F236EC}"/>
              </a:ext>
            </a:extLst>
          </p:cNvPr>
          <p:cNvGrpSpPr/>
          <p:nvPr/>
        </p:nvGrpSpPr>
        <p:grpSpPr>
          <a:xfrm>
            <a:off x="3065929" y="1042076"/>
            <a:ext cx="788895" cy="1021976"/>
            <a:chOff x="3065929" y="932329"/>
            <a:chExt cx="788895" cy="1021976"/>
          </a:xfrm>
        </p:grpSpPr>
        <p:cxnSp>
          <p:nvCxnSpPr>
            <p:cNvPr id="5" name="Straight Arrow Connector 4">
              <a:extLst>
                <a:ext uri="{FF2B5EF4-FFF2-40B4-BE49-F238E27FC236}">
                  <a16:creationId xmlns:a16="http://schemas.microsoft.com/office/drawing/2014/main" id="{AAFFEBE5-9E3A-F538-3F57-C20F0DCF8523}"/>
                </a:ext>
              </a:extLst>
            </p:cNvPr>
            <p:cNvCxnSpPr>
              <a:cxnSpLocks/>
            </p:cNvCxnSpPr>
            <p:nvPr/>
          </p:nvCxnSpPr>
          <p:spPr>
            <a:xfrm flipV="1">
              <a:off x="3065929" y="932329"/>
              <a:ext cx="788895" cy="4930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D6C0840-DBA3-FC73-8133-79CE6C71412C}"/>
                </a:ext>
              </a:extLst>
            </p:cNvPr>
            <p:cNvCxnSpPr>
              <a:cxnSpLocks/>
            </p:cNvCxnSpPr>
            <p:nvPr/>
          </p:nvCxnSpPr>
          <p:spPr>
            <a:xfrm>
              <a:off x="3065929" y="1425387"/>
              <a:ext cx="78889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26B3509-966D-3823-6332-22DAE69A426F}"/>
                </a:ext>
              </a:extLst>
            </p:cNvPr>
            <p:cNvCxnSpPr>
              <a:cxnSpLocks/>
            </p:cNvCxnSpPr>
            <p:nvPr/>
          </p:nvCxnSpPr>
          <p:spPr>
            <a:xfrm>
              <a:off x="3065929" y="1425388"/>
              <a:ext cx="788895" cy="528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782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5">
            <a:extLst>
              <a:ext uri="{FF2B5EF4-FFF2-40B4-BE49-F238E27FC236}">
                <a16:creationId xmlns:a16="http://schemas.microsoft.com/office/drawing/2014/main" id="{39DE93AA-04CA-465F-8FAC-BA351F2A4EE4}"/>
              </a:ext>
            </a:extLst>
          </p:cNvPr>
          <p:cNvSpPr txBox="1"/>
          <p:nvPr/>
        </p:nvSpPr>
        <p:spPr>
          <a:xfrm>
            <a:off x="449029" y="153823"/>
            <a:ext cx="8279908" cy="289823"/>
          </a:xfrm>
          <a:prstGeom prst="rect">
            <a:avLst/>
          </a:prstGeom>
        </p:spPr>
        <p:txBody>
          <a:bodyPr vert="horz" wrap="square" lIns="0" tIns="12700" rIns="0" bIns="0" rtlCol="0">
            <a:spAutoFit/>
          </a:bodyPr>
          <a:lstStyle/>
          <a:p>
            <a:pPr marL="12700">
              <a:spcBef>
                <a:spcPts val="100"/>
              </a:spcBef>
            </a:pPr>
            <a:r>
              <a:rPr lang="en-US" b="1" spc="35" dirty="0">
                <a:latin typeface="Times New Roman" panose="02020603050405020304" pitchFamily="18" charset="0"/>
                <a:cs typeface="Times New Roman" panose="02020603050405020304" pitchFamily="18" charset="0"/>
              </a:rPr>
              <a:t>VI. </a:t>
            </a:r>
            <a:r>
              <a:rPr lang="vi-VN" b="1" spc="35" dirty="0">
                <a:latin typeface="Times New Roman" panose="02020603050405020304" pitchFamily="18" charset="0"/>
                <a:cs typeface="Times New Roman" panose="02020603050405020304" pitchFamily="18" charset="0"/>
              </a:rPr>
              <a:t>CÁC DỰ ÁN ĐÃ ĐẦU TƯ VÀO KHU CÔNG NGHỆ CAO ĐÀ NẴNG</a:t>
            </a:r>
            <a:endParaRPr lang="vi-VN" b="1" dirty="0">
              <a:latin typeface="Times New Roman" panose="02020603050405020304" pitchFamily="18" charset="0"/>
              <a:cs typeface="Times New Roman" panose="02020603050405020304" pitchFamily="18" charset="0"/>
            </a:endParaRPr>
          </a:p>
        </p:txBody>
      </p:sp>
      <p:sp>
        <p:nvSpPr>
          <p:cNvPr id="39" name="object 41">
            <a:extLst>
              <a:ext uri="{FF2B5EF4-FFF2-40B4-BE49-F238E27FC236}">
                <a16:creationId xmlns:a16="http://schemas.microsoft.com/office/drawing/2014/main" id="{45012731-DD35-4173-B168-7B666696E0F5}"/>
              </a:ext>
            </a:extLst>
          </p:cNvPr>
          <p:cNvSpPr/>
          <p:nvPr/>
        </p:nvSpPr>
        <p:spPr>
          <a:xfrm>
            <a:off x="461730" y="483841"/>
            <a:ext cx="2889620" cy="0"/>
          </a:xfrm>
          <a:custGeom>
            <a:avLst/>
            <a:gdLst/>
            <a:ahLst/>
            <a:cxnLst/>
            <a:rect l="l" t="t" r="r" b="b"/>
            <a:pathLst>
              <a:path w="1978660">
                <a:moveTo>
                  <a:pt x="0" y="0"/>
                </a:moveTo>
                <a:lnTo>
                  <a:pt x="1978101"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400">
              <a:latin typeface="Calibri" panose="020F0502020204030204" pitchFamily="34" charset="0"/>
              <a:cs typeface="Calibri" panose="020F0502020204030204" pitchFamily="34" charset="0"/>
            </a:endParaRPr>
          </a:p>
        </p:txBody>
      </p:sp>
      <p:sp>
        <p:nvSpPr>
          <p:cNvPr id="43" name="object 41">
            <a:extLst>
              <a:ext uri="{FF2B5EF4-FFF2-40B4-BE49-F238E27FC236}">
                <a16:creationId xmlns:a16="http://schemas.microsoft.com/office/drawing/2014/main" id="{491603A9-1D46-42D2-B8D4-C56916F77E6A}"/>
              </a:ext>
            </a:extLst>
          </p:cNvPr>
          <p:cNvSpPr/>
          <p:nvPr/>
        </p:nvSpPr>
        <p:spPr>
          <a:xfrm>
            <a:off x="1290498" y="4375724"/>
            <a:ext cx="9749875" cy="138948"/>
          </a:xfrm>
          <a:custGeom>
            <a:avLst/>
            <a:gdLst/>
            <a:ahLst/>
            <a:cxnLst/>
            <a:rect l="l" t="t" r="r" b="b"/>
            <a:pathLst>
              <a:path w="1978660">
                <a:moveTo>
                  <a:pt x="0" y="0"/>
                </a:moveTo>
                <a:lnTo>
                  <a:pt x="1978101"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400">
              <a:latin typeface="Calibri" panose="020F0502020204030204" pitchFamily="34" charset="0"/>
              <a:cs typeface="Calibri" panose="020F0502020204030204" pitchFamily="34" charset="0"/>
            </a:endParaRPr>
          </a:p>
        </p:txBody>
      </p:sp>
      <p:sp>
        <p:nvSpPr>
          <p:cNvPr id="44" name="object 41">
            <a:extLst>
              <a:ext uri="{FF2B5EF4-FFF2-40B4-BE49-F238E27FC236}">
                <a16:creationId xmlns:a16="http://schemas.microsoft.com/office/drawing/2014/main" id="{E00DA93C-DED9-4842-B8B8-42F22E312149}"/>
              </a:ext>
            </a:extLst>
          </p:cNvPr>
          <p:cNvSpPr/>
          <p:nvPr/>
        </p:nvSpPr>
        <p:spPr>
          <a:xfrm>
            <a:off x="1182286" y="6699278"/>
            <a:ext cx="9749875" cy="138948"/>
          </a:xfrm>
          <a:custGeom>
            <a:avLst/>
            <a:gdLst/>
            <a:ahLst/>
            <a:cxnLst/>
            <a:rect l="l" t="t" r="r" b="b"/>
            <a:pathLst>
              <a:path w="1978660">
                <a:moveTo>
                  <a:pt x="0" y="0"/>
                </a:moveTo>
                <a:lnTo>
                  <a:pt x="1978101"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400">
              <a:latin typeface="Calibri" panose="020F0502020204030204" pitchFamily="34" charset="0"/>
              <a:cs typeface="Calibri" panose="020F0502020204030204" pitchFamily="34" charset="0"/>
            </a:endParaRPr>
          </a:p>
        </p:txBody>
      </p:sp>
      <p:grpSp>
        <p:nvGrpSpPr>
          <p:cNvPr id="32" name="Group 31">
            <a:extLst>
              <a:ext uri="{FF2B5EF4-FFF2-40B4-BE49-F238E27FC236}">
                <a16:creationId xmlns:a16="http://schemas.microsoft.com/office/drawing/2014/main" id="{A2ADD4FD-BDD3-5430-5D2B-C4FF4E7AFFE0}"/>
              </a:ext>
            </a:extLst>
          </p:cNvPr>
          <p:cNvGrpSpPr/>
          <p:nvPr/>
        </p:nvGrpSpPr>
        <p:grpSpPr>
          <a:xfrm>
            <a:off x="444773" y="4536758"/>
            <a:ext cx="11097366" cy="2104871"/>
            <a:chOff x="373053" y="4536758"/>
            <a:chExt cx="11097366" cy="2104871"/>
          </a:xfrm>
        </p:grpSpPr>
        <p:grpSp>
          <p:nvGrpSpPr>
            <p:cNvPr id="31" name="Group 30">
              <a:extLst>
                <a:ext uri="{FF2B5EF4-FFF2-40B4-BE49-F238E27FC236}">
                  <a16:creationId xmlns:a16="http://schemas.microsoft.com/office/drawing/2014/main" id="{CFBA8D75-5B93-6D44-F159-6FB5B5A12C44}"/>
                </a:ext>
              </a:extLst>
            </p:cNvPr>
            <p:cNvGrpSpPr/>
            <p:nvPr/>
          </p:nvGrpSpPr>
          <p:grpSpPr>
            <a:xfrm>
              <a:off x="373053" y="4536758"/>
              <a:ext cx="11097366" cy="1948694"/>
              <a:chOff x="373053" y="4536758"/>
              <a:chExt cx="11097366" cy="1948694"/>
            </a:xfrm>
          </p:grpSpPr>
          <p:pic>
            <p:nvPicPr>
              <p:cNvPr id="50" name="Picture 2" descr="Image result for universal alloy corporation logo">
                <a:extLst>
                  <a:ext uri="{FF2B5EF4-FFF2-40B4-BE49-F238E27FC236}">
                    <a16:creationId xmlns:a16="http://schemas.microsoft.com/office/drawing/2014/main" id="{8D431535-9747-8B24-A5E5-4181859A5D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053" y="5448562"/>
                <a:ext cx="2264181" cy="88644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Related image">
                <a:extLst>
                  <a:ext uri="{FF2B5EF4-FFF2-40B4-BE49-F238E27FC236}">
                    <a16:creationId xmlns:a16="http://schemas.microsoft.com/office/drawing/2014/main" id="{3C44D7E3-4317-80E2-2921-5696519D1C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 b="11157"/>
              <a:stretch/>
            </p:blipFill>
            <p:spPr bwMode="auto">
              <a:xfrm>
                <a:off x="7192755" y="4672036"/>
                <a:ext cx="1283858" cy="83007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Image result for tokyo keiki logo">
                <a:extLst>
                  <a:ext uri="{FF2B5EF4-FFF2-40B4-BE49-F238E27FC236}">
                    <a16:creationId xmlns:a16="http://schemas.microsoft.com/office/drawing/2014/main" id="{42FCF8E3-5629-CD09-EE37-15BBDBAEEF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5414" y="4791686"/>
                <a:ext cx="1624368" cy="67173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D:\THUY DUNG\BAN HTXTDT\5. CUNG CAP THONG TIN\6. KCNC\Logo_Danapha.png">
                <a:extLst>
                  <a:ext uri="{FF2B5EF4-FFF2-40B4-BE49-F238E27FC236}">
                    <a16:creationId xmlns:a16="http://schemas.microsoft.com/office/drawing/2014/main" id="{EFDEAAD3-84B2-2F9E-1E90-1825993727C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813" r="10114"/>
              <a:stretch/>
            </p:blipFill>
            <p:spPr bwMode="auto">
              <a:xfrm>
                <a:off x="10245032" y="4536758"/>
                <a:ext cx="1207088" cy="10835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D:\THUY DUNG\BAN HTXTDT\6. THAM DINH CAC DU AN DAU TU\4. THONG TIN NHA DAU TU (sau cap giay)\5. QCM\Logo_QCM.png">
                <a:extLst>
                  <a:ext uri="{FF2B5EF4-FFF2-40B4-BE49-F238E27FC236}">
                    <a16:creationId xmlns:a16="http://schemas.microsoft.com/office/drawing/2014/main" id="{EDF61FEF-2E19-FCAE-3A05-EB99BCDA1E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2608" y="5750525"/>
                <a:ext cx="1283859" cy="6321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Image result for estec logo">
                <a:extLst>
                  <a:ext uri="{FF2B5EF4-FFF2-40B4-BE49-F238E27FC236}">
                    <a16:creationId xmlns:a16="http://schemas.microsoft.com/office/drawing/2014/main" id="{935E388F-F2EF-ADE9-E62D-7009DB7A0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8349" y="4672236"/>
                <a:ext cx="1503710" cy="82680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
                <a:extLst>
                  <a:ext uri="{FF2B5EF4-FFF2-40B4-BE49-F238E27FC236}">
                    <a16:creationId xmlns:a16="http://schemas.microsoft.com/office/drawing/2014/main" id="{CAD267A7-8970-8C06-6EAA-FE74DA28D6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9831" y="5670070"/>
                <a:ext cx="2513171" cy="81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6" descr="Hatsuta Seisakusho Co., Ltd. | iF WORLD DESIGN GUIDE">
                <a:extLst>
                  <a:ext uri="{FF2B5EF4-FFF2-40B4-BE49-F238E27FC236}">
                    <a16:creationId xmlns:a16="http://schemas.microsoft.com/office/drawing/2014/main" id="{0B71559F-288F-E964-ADE3-DD84E552D3C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60565" y="5788381"/>
                <a:ext cx="1709854" cy="63349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Dentium Implants Sudan - Home | Facebook">
                <a:extLst>
                  <a:ext uri="{FF2B5EF4-FFF2-40B4-BE49-F238E27FC236}">
                    <a16:creationId xmlns:a16="http://schemas.microsoft.com/office/drawing/2014/main" id="{13E51FCD-3204-287C-4CF4-F03F734D05E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5398" b="41597"/>
              <a:stretch/>
            </p:blipFill>
            <p:spPr bwMode="auto">
              <a:xfrm>
                <a:off x="487270" y="4672036"/>
                <a:ext cx="2203822" cy="738047"/>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82B0E801-D6D8-2587-25B0-D32675136F26}"/>
                </a:ext>
              </a:extLst>
            </p:cNvPr>
            <p:cNvPicPr>
              <a:picLocks noChangeAspect="1"/>
            </p:cNvPicPr>
            <p:nvPr/>
          </p:nvPicPr>
          <p:blipFill>
            <a:blip r:embed="rId12">
              <a:extLst>
                <a:ext uri="{28A0092B-C50C-407E-A947-70E740481C1C}">
                  <a14:useLocalDpi xmlns:a14="http://schemas.microsoft.com/office/drawing/2010/main" val="0"/>
                </a:ext>
              </a:extLst>
            </a:blip>
            <a:srcRect l="10508" t="35405" r="11060" b="35786"/>
            <a:stretch/>
          </p:blipFill>
          <p:spPr>
            <a:xfrm>
              <a:off x="2771960" y="4677347"/>
              <a:ext cx="2478590" cy="910426"/>
            </a:xfrm>
            <a:prstGeom prst="rect">
              <a:avLst/>
            </a:prstGeom>
          </p:spPr>
        </p:pic>
        <p:pic>
          <p:nvPicPr>
            <p:cNvPr id="27" name="Picture 26">
              <a:extLst>
                <a:ext uri="{FF2B5EF4-FFF2-40B4-BE49-F238E27FC236}">
                  <a16:creationId xmlns:a16="http://schemas.microsoft.com/office/drawing/2014/main" id="{3E3BA322-6132-2E00-FBBE-258AFF77B126}"/>
                </a:ext>
              </a:extLst>
            </p:cNvPr>
            <p:cNvPicPr>
              <a:picLocks noChangeAspect="1"/>
            </p:cNvPicPr>
            <p:nvPr/>
          </p:nvPicPr>
          <p:blipFill>
            <a:blip r:embed="rId13">
              <a:extLst>
                <a:ext uri="{28A0092B-C50C-407E-A947-70E740481C1C}">
                  <a14:useLocalDpi xmlns:a14="http://schemas.microsoft.com/office/drawing/2010/main" val="0"/>
                </a:ext>
              </a:extLst>
            </a:blip>
            <a:srcRect t="18578" b="18954"/>
            <a:stretch/>
          </p:blipFill>
          <p:spPr>
            <a:xfrm>
              <a:off x="6851091" y="5723416"/>
              <a:ext cx="1219868" cy="762036"/>
            </a:xfrm>
            <a:prstGeom prst="rect">
              <a:avLst/>
            </a:prstGeom>
          </p:spPr>
        </p:pic>
        <p:pic>
          <p:nvPicPr>
            <p:cNvPr id="30" name="Picture 29">
              <a:extLst>
                <a:ext uri="{FF2B5EF4-FFF2-40B4-BE49-F238E27FC236}">
                  <a16:creationId xmlns:a16="http://schemas.microsoft.com/office/drawing/2014/main" id="{0C7DDB9D-AA7C-C663-E8B6-8D5E8B99526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22101" y="5568625"/>
              <a:ext cx="1073004" cy="1073004"/>
            </a:xfrm>
            <a:prstGeom prst="rect">
              <a:avLst/>
            </a:prstGeom>
          </p:spPr>
        </p:pic>
      </p:grpSp>
      <p:sp>
        <p:nvSpPr>
          <p:cNvPr id="3" name="Text 1">
            <a:extLst>
              <a:ext uri="{FF2B5EF4-FFF2-40B4-BE49-F238E27FC236}">
                <a16:creationId xmlns:a16="http://schemas.microsoft.com/office/drawing/2014/main" id="{20242F11-51D1-D07B-0A8A-8DB96206DB7E}"/>
              </a:ext>
            </a:extLst>
          </p:cNvPr>
          <p:cNvSpPr/>
          <p:nvPr/>
        </p:nvSpPr>
        <p:spPr>
          <a:xfrm>
            <a:off x="198193" y="662055"/>
            <a:ext cx="4395277" cy="620078"/>
          </a:xfrm>
          <a:prstGeom prst="rect">
            <a:avLst/>
          </a:prstGeom>
          <a:noFill/>
          <a:ln/>
        </p:spPr>
        <p:txBody>
          <a:bodyPr wrap="none" lIns="0" tIns="0" rIns="0" bIns="0" rtlCol="0" anchor="t"/>
          <a:lstStyle/>
          <a:p>
            <a:pPr marL="0" indent="0" algn="ctr">
              <a:lnSpc>
                <a:spcPts val="4850"/>
              </a:lnSpc>
              <a:buNone/>
            </a:pPr>
            <a:r>
              <a:rPr lang="en-US" sz="4000" dirty="0">
                <a:solidFill>
                  <a:srgbClr val="3B3535"/>
                </a:solidFill>
                <a:latin typeface="Times New Roman" panose="02020603050405020304" pitchFamily="18" charset="0"/>
                <a:ea typeface="Red Hat Text" pitchFamily="34" charset="-122"/>
                <a:cs typeface="Times New Roman" panose="02020603050405020304" pitchFamily="18" charset="0"/>
              </a:rPr>
              <a:t>31</a:t>
            </a:r>
            <a:endParaRPr lang="en-US" sz="4000" dirty="0">
              <a:latin typeface="Times New Roman" panose="02020603050405020304" pitchFamily="18" charset="0"/>
              <a:cs typeface="Times New Roman" panose="02020603050405020304" pitchFamily="18" charset="0"/>
            </a:endParaRPr>
          </a:p>
        </p:txBody>
      </p:sp>
      <p:sp>
        <p:nvSpPr>
          <p:cNvPr id="5" name="Text 2">
            <a:extLst>
              <a:ext uri="{FF2B5EF4-FFF2-40B4-BE49-F238E27FC236}">
                <a16:creationId xmlns:a16="http://schemas.microsoft.com/office/drawing/2014/main" id="{9BC81E6A-17D4-C3AA-CAF4-21BEE6FA1DA5}"/>
              </a:ext>
            </a:extLst>
          </p:cNvPr>
          <p:cNvSpPr/>
          <p:nvPr/>
        </p:nvSpPr>
        <p:spPr>
          <a:xfrm>
            <a:off x="1650275" y="1355297"/>
            <a:ext cx="1491111" cy="276344"/>
          </a:xfrm>
          <a:prstGeom prst="rect">
            <a:avLst/>
          </a:prstGeom>
          <a:noFill/>
          <a:ln/>
        </p:spPr>
        <p:txBody>
          <a:bodyPr wrap="none" lIns="0" tIns="0" rIns="0" bIns="0" rtlCol="0" anchor="t"/>
          <a:lstStyle/>
          <a:p>
            <a:pPr marL="0" indent="0" algn="ctr">
              <a:lnSpc>
                <a:spcPts val="2150"/>
              </a:lnSpc>
              <a:buNone/>
            </a:pPr>
            <a:r>
              <a:rPr lang="en-US" sz="1700" dirty="0">
                <a:solidFill>
                  <a:srgbClr val="3B3535"/>
                </a:solidFill>
                <a:latin typeface="Times New Roman" panose="02020603050405020304" pitchFamily="18" charset="0"/>
                <a:ea typeface="Red Hat Text" pitchFamily="34" charset="-122"/>
                <a:cs typeface="Times New Roman" panose="02020603050405020304" pitchFamily="18" charset="0"/>
              </a:rPr>
              <a:t>DỰ ÁN</a:t>
            </a:r>
            <a:endParaRPr lang="en-US" sz="1700" dirty="0">
              <a:latin typeface="Times New Roman" panose="02020603050405020304" pitchFamily="18" charset="0"/>
              <a:cs typeface="Times New Roman" panose="02020603050405020304" pitchFamily="18" charset="0"/>
            </a:endParaRPr>
          </a:p>
        </p:txBody>
      </p:sp>
      <p:sp>
        <p:nvSpPr>
          <p:cNvPr id="13" name="Text 3">
            <a:extLst>
              <a:ext uri="{FF2B5EF4-FFF2-40B4-BE49-F238E27FC236}">
                <a16:creationId xmlns:a16="http://schemas.microsoft.com/office/drawing/2014/main" id="{72D9B3E6-52CC-FCB4-BD99-CA5CABA5E861}"/>
              </a:ext>
            </a:extLst>
          </p:cNvPr>
          <p:cNvSpPr/>
          <p:nvPr/>
        </p:nvSpPr>
        <p:spPr>
          <a:xfrm>
            <a:off x="198193" y="1905901"/>
            <a:ext cx="4395277" cy="300514"/>
          </a:xfrm>
          <a:prstGeom prst="rect">
            <a:avLst/>
          </a:prstGeom>
          <a:noFill/>
          <a:ln/>
        </p:spPr>
        <p:txBody>
          <a:bodyPr wrap="none" lIns="0" tIns="0" rIns="0" bIns="0" rtlCol="0" anchor="t"/>
          <a:lstStyle/>
          <a:p>
            <a:pPr marL="0" indent="0" algn="ctr">
              <a:lnSpc>
                <a:spcPts val="2350"/>
              </a:lnSpc>
              <a:buNone/>
            </a:pPr>
            <a:r>
              <a:rPr lang="en-US" dirty="0">
                <a:solidFill>
                  <a:srgbClr val="3B3535"/>
                </a:solidFill>
                <a:latin typeface="Times New Roman" panose="02020603050405020304" pitchFamily="18" charset="0"/>
                <a:ea typeface="Roboto Light" pitchFamily="34" charset="-122"/>
                <a:cs typeface="Times New Roman" panose="02020603050405020304" pitchFamily="18" charset="0"/>
              </a:rPr>
              <a:t>Ban Quản lý đã cấp phép đầu tư</a:t>
            </a:r>
            <a:endParaRPr lang="en-US" dirty="0">
              <a:latin typeface="Times New Roman" panose="02020603050405020304" pitchFamily="18" charset="0"/>
              <a:cs typeface="Times New Roman" panose="02020603050405020304" pitchFamily="18" charset="0"/>
            </a:endParaRPr>
          </a:p>
        </p:txBody>
      </p:sp>
      <p:sp>
        <p:nvSpPr>
          <p:cNvPr id="17" name="Text 4">
            <a:extLst>
              <a:ext uri="{FF2B5EF4-FFF2-40B4-BE49-F238E27FC236}">
                <a16:creationId xmlns:a16="http://schemas.microsoft.com/office/drawing/2014/main" id="{36D244F2-4F5F-B131-9711-19574CC68426}"/>
              </a:ext>
            </a:extLst>
          </p:cNvPr>
          <p:cNvSpPr/>
          <p:nvPr/>
        </p:nvSpPr>
        <p:spPr>
          <a:xfrm>
            <a:off x="6910818" y="662055"/>
            <a:ext cx="4395357" cy="620078"/>
          </a:xfrm>
          <a:prstGeom prst="rect">
            <a:avLst/>
          </a:prstGeom>
          <a:noFill/>
          <a:ln/>
        </p:spPr>
        <p:txBody>
          <a:bodyPr wrap="none" lIns="0" tIns="0" rIns="0" bIns="0" rtlCol="0" anchor="t"/>
          <a:lstStyle/>
          <a:p>
            <a:pPr marL="0" indent="0" algn="ctr">
              <a:lnSpc>
                <a:spcPts val="4850"/>
              </a:lnSpc>
              <a:buNone/>
            </a:pPr>
            <a:r>
              <a:rPr lang="en-US" sz="4000" dirty="0">
                <a:solidFill>
                  <a:srgbClr val="3B3535"/>
                </a:solidFill>
                <a:latin typeface="Times New Roman" panose="02020603050405020304" pitchFamily="18" charset="0"/>
                <a:ea typeface="Red Hat Text" pitchFamily="34" charset="-122"/>
                <a:cs typeface="Times New Roman" panose="02020603050405020304" pitchFamily="18" charset="0"/>
              </a:rPr>
              <a:t>$1,23</a:t>
            </a:r>
            <a:endParaRPr lang="en-US" sz="4000" dirty="0">
              <a:latin typeface="Times New Roman" panose="02020603050405020304" pitchFamily="18" charset="0"/>
              <a:cs typeface="Times New Roman" panose="02020603050405020304" pitchFamily="18" charset="0"/>
            </a:endParaRPr>
          </a:p>
        </p:txBody>
      </p:sp>
      <p:sp>
        <p:nvSpPr>
          <p:cNvPr id="24" name="Text 5">
            <a:extLst>
              <a:ext uri="{FF2B5EF4-FFF2-40B4-BE49-F238E27FC236}">
                <a16:creationId xmlns:a16="http://schemas.microsoft.com/office/drawing/2014/main" id="{50F29569-3A8F-2E48-985F-7E613DDBEE65}"/>
              </a:ext>
            </a:extLst>
          </p:cNvPr>
          <p:cNvSpPr/>
          <p:nvPr/>
        </p:nvSpPr>
        <p:spPr>
          <a:xfrm>
            <a:off x="8300701" y="1448924"/>
            <a:ext cx="1491111" cy="276344"/>
          </a:xfrm>
          <a:prstGeom prst="rect">
            <a:avLst/>
          </a:prstGeom>
          <a:noFill/>
          <a:ln/>
        </p:spPr>
        <p:txBody>
          <a:bodyPr wrap="none" lIns="0" tIns="0" rIns="0" bIns="0" rtlCol="0" anchor="t"/>
          <a:lstStyle/>
          <a:p>
            <a:pPr marL="0" indent="0" algn="ctr">
              <a:lnSpc>
                <a:spcPts val="2150"/>
              </a:lnSpc>
              <a:buNone/>
            </a:pPr>
            <a:r>
              <a:rPr lang="en-US" sz="1700" dirty="0">
                <a:solidFill>
                  <a:srgbClr val="3B3535"/>
                </a:solidFill>
                <a:latin typeface="Times New Roman" panose="02020603050405020304" pitchFamily="18" charset="0"/>
                <a:ea typeface="Red Hat Text" pitchFamily="34" charset="-122"/>
                <a:cs typeface="Times New Roman" panose="02020603050405020304" pitchFamily="18" charset="0"/>
              </a:rPr>
              <a:t>TỶ ĐÔ LA MỸ</a:t>
            </a:r>
            <a:endParaRPr lang="en-US" sz="1700" dirty="0">
              <a:latin typeface="Times New Roman" panose="02020603050405020304" pitchFamily="18" charset="0"/>
              <a:cs typeface="Times New Roman" panose="02020603050405020304" pitchFamily="18" charset="0"/>
            </a:endParaRPr>
          </a:p>
        </p:txBody>
      </p:sp>
      <p:sp>
        <p:nvSpPr>
          <p:cNvPr id="26" name="Text 6">
            <a:extLst>
              <a:ext uri="{FF2B5EF4-FFF2-40B4-BE49-F238E27FC236}">
                <a16:creationId xmlns:a16="http://schemas.microsoft.com/office/drawing/2014/main" id="{4D412B3F-81BD-7AA3-B68D-105A5CF14B41}"/>
              </a:ext>
            </a:extLst>
          </p:cNvPr>
          <p:cNvSpPr/>
          <p:nvPr/>
        </p:nvSpPr>
        <p:spPr>
          <a:xfrm>
            <a:off x="6848577" y="1820812"/>
            <a:ext cx="4395357" cy="300514"/>
          </a:xfrm>
          <a:prstGeom prst="rect">
            <a:avLst/>
          </a:prstGeom>
          <a:noFill/>
          <a:ln/>
        </p:spPr>
        <p:txBody>
          <a:bodyPr wrap="none" lIns="0" tIns="0" rIns="0" bIns="0" rtlCol="0" anchor="t"/>
          <a:lstStyle/>
          <a:p>
            <a:pPr marL="0" indent="0" algn="ctr">
              <a:lnSpc>
                <a:spcPts val="2350"/>
              </a:lnSpc>
              <a:buNone/>
            </a:pPr>
            <a:r>
              <a:rPr lang="en-US" dirty="0">
                <a:solidFill>
                  <a:srgbClr val="3B3535"/>
                </a:solidFill>
                <a:latin typeface="Times New Roman" panose="02020603050405020304" pitchFamily="18" charset="0"/>
                <a:ea typeface="Roboto Light" pitchFamily="34" charset="-122"/>
                <a:cs typeface="Times New Roman" panose="02020603050405020304" pitchFamily="18" charset="0"/>
              </a:rPr>
              <a:t>Tổng vốn đầu tư</a:t>
            </a:r>
            <a:endParaRPr lang="en-US" dirty="0">
              <a:latin typeface="Times New Roman" panose="02020603050405020304" pitchFamily="18" charset="0"/>
              <a:cs typeface="Times New Roman" panose="02020603050405020304" pitchFamily="18" charset="0"/>
            </a:endParaRPr>
          </a:p>
        </p:txBody>
      </p:sp>
      <p:sp>
        <p:nvSpPr>
          <p:cNvPr id="29" name="Text 7">
            <a:extLst>
              <a:ext uri="{FF2B5EF4-FFF2-40B4-BE49-F238E27FC236}">
                <a16:creationId xmlns:a16="http://schemas.microsoft.com/office/drawing/2014/main" id="{6FBD6FD8-0F8F-3294-323D-2EB89DDF4B21}"/>
              </a:ext>
            </a:extLst>
          </p:cNvPr>
          <p:cNvSpPr/>
          <p:nvPr/>
        </p:nvSpPr>
        <p:spPr>
          <a:xfrm>
            <a:off x="666750" y="2334625"/>
            <a:ext cx="11049000" cy="601028"/>
          </a:xfrm>
          <a:prstGeom prst="rect">
            <a:avLst/>
          </a:prstGeom>
          <a:noFill/>
          <a:ln/>
        </p:spPr>
        <p:txBody>
          <a:bodyPr wrap="square" lIns="0" tIns="0" rIns="0" bIns="0" rtlCol="0" anchor="t"/>
          <a:lstStyle/>
          <a:p>
            <a:pPr marL="0" indent="0" algn="l">
              <a:lnSpc>
                <a:spcPts val="2350"/>
              </a:lnSpc>
              <a:buNone/>
            </a:pP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31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dự</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án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đầu</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tư</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với</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tổng</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số</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vốn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là</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1,23 TỶ USD,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trong</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đó</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17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dự</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án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trong</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nước</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với</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tổng</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vốn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đăng</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ký</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đầu</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tư</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là</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9.190,73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tỷ</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đồng</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và</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14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dự</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án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FDI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với</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tổng</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vốn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đăng</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ký</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đầu</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tư</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là</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880,5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triệu</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USD</a:t>
            </a:r>
            <a:endParaRPr lang="en-US" sz="2000" dirty="0">
              <a:latin typeface="Times New Roman" panose="02020603050405020304" pitchFamily="18" charset="0"/>
              <a:cs typeface="Times New Roman" panose="02020603050405020304" pitchFamily="18" charset="0"/>
            </a:endParaRPr>
          </a:p>
        </p:txBody>
      </p:sp>
      <p:sp>
        <p:nvSpPr>
          <p:cNvPr id="33" name="Text 7">
            <a:extLst>
              <a:ext uri="{FF2B5EF4-FFF2-40B4-BE49-F238E27FC236}">
                <a16:creationId xmlns:a16="http://schemas.microsoft.com/office/drawing/2014/main" id="{5487D2D6-CE19-2C16-05AE-85E243BF4D90}"/>
              </a:ext>
            </a:extLst>
          </p:cNvPr>
          <p:cNvSpPr/>
          <p:nvPr/>
        </p:nvSpPr>
        <p:spPr>
          <a:xfrm>
            <a:off x="640935" y="3064130"/>
            <a:ext cx="11049000" cy="1124962"/>
          </a:xfrm>
          <a:prstGeom prst="rect">
            <a:avLst/>
          </a:prstGeom>
          <a:noFill/>
          <a:ln/>
        </p:spPr>
        <p:txBody>
          <a:bodyPr wrap="square" lIns="0" tIns="0" rIns="0" bIns="0" rtlCol="0" anchor="t"/>
          <a:lstStyle/>
          <a:p>
            <a:pPr marL="0" indent="0" algn="just">
              <a:lnSpc>
                <a:spcPts val="2350"/>
              </a:lnSpc>
              <a:buNone/>
            </a:pP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Các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dự</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án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tiêu</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biểu</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Dự</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án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sản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xuất</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thiết</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bị</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y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tế</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ICT Vina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của</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Công ty TNHH DENTIUM</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Dự</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án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sản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xuất</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thiết</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bị</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điện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tử</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của</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Công ty TNHH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Điện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tử</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Foxlink;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Dự</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án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sản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xuất</a:t>
            </a:r>
            <a:r>
              <a:rPr lang="vi-VN" sz="2000" dirty="0">
                <a:solidFill>
                  <a:prstClr val="black"/>
                </a:solidFill>
                <a:latin typeface="Times New Roman" panose="02020603050405020304" pitchFamily="18" charset="0"/>
                <a:cs typeface="Times New Roman" panose="02020603050405020304" pitchFamily="18" charset="0"/>
              </a:rPr>
              <a:t>, gia công và lắp ráp các bộ phận máy bay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của</a:t>
            </a:r>
            <a:r>
              <a:rPr lang="en-US" sz="2000" dirty="0">
                <a:solidFill>
                  <a:prstClr val="black"/>
                </a:solidFill>
                <a:latin typeface="Times New Roman" panose="02020603050405020304" pitchFamily="18" charset="0"/>
                <a:cs typeface="Times New Roman" panose="02020603050405020304" pitchFamily="18" charset="0"/>
              </a:rPr>
              <a:t> Công ty </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UAC;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Nhà</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máy</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sản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xuất</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linh</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kiện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Hàng</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không</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KP Vina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của</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Công ty KP Vina …</a:t>
            </a:r>
          </a:p>
        </p:txBody>
      </p:sp>
    </p:spTree>
    <p:extLst>
      <p:ext uri="{BB962C8B-B14F-4D97-AF65-F5344CB8AC3E}">
        <p14:creationId xmlns:p14="http://schemas.microsoft.com/office/powerpoint/2010/main" val="3180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2843</TotalTime>
  <Words>7186</Words>
  <Application>Microsoft Office PowerPoint</Application>
  <PresentationFormat>Widescreen</PresentationFormat>
  <Paragraphs>746</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Plus Jakarta San</vt:lpstr>
      <vt:lpstr>Red Hat Text</vt:lpstr>
      <vt:lpstr>Roboto Bold</vt:lpstr>
      <vt:lpstr>Times New Roman</vt:lpstr>
      <vt:lpstr>Wingdings</vt:lpstr>
      <vt:lpstr>Office Theme</vt:lpstr>
      <vt:lpstr>KHU CÔNG NGHỆ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KHU CÔNG NGHỆ THÔNG TIN TẬP TRUNG</vt:lpstr>
      <vt:lpstr>I. TỔNG QUAN</vt:lpstr>
      <vt:lpstr>PowerPoint Presentation</vt:lpstr>
      <vt:lpstr>E. 03 KHU CÔNG NGHIỆP MỚI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 Nang Hi-Tech Park</dc:title>
  <dc:creator>Hà Phạm Thái</dc:creator>
  <cp:lastModifiedBy>Ngo Viet Vu</cp:lastModifiedBy>
  <cp:revision>380</cp:revision>
  <cp:lastPrinted>2025-04-02T04:59:22Z</cp:lastPrinted>
  <dcterms:created xsi:type="dcterms:W3CDTF">2020-03-29T10:17:21Z</dcterms:created>
  <dcterms:modified xsi:type="dcterms:W3CDTF">2025-04-08T09:14:31Z</dcterms:modified>
</cp:coreProperties>
</file>