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3" r:id="rId2"/>
    <p:sldMasterId id="2147483680" r:id="rId3"/>
    <p:sldMasterId id="2147483697" r:id="rId4"/>
  </p:sldMasterIdLst>
  <p:notesMasterIdLst>
    <p:notesMasterId r:id="rId31"/>
  </p:notesMasterIdLst>
  <p:sldIdLst>
    <p:sldId id="256" r:id="rId5"/>
    <p:sldId id="289" r:id="rId6"/>
    <p:sldId id="311" r:id="rId7"/>
    <p:sldId id="312" r:id="rId8"/>
    <p:sldId id="303" r:id="rId9"/>
    <p:sldId id="298" r:id="rId10"/>
    <p:sldId id="258" r:id="rId11"/>
    <p:sldId id="259" r:id="rId12"/>
    <p:sldId id="260" r:id="rId13"/>
    <p:sldId id="288" r:id="rId14"/>
    <p:sldId id="286" r:id="rId15"/>
    <p:sldId id="282" r:id="rId16"/>
    <p:sldId id="283" r:id="rId17"/>
    <p:sldId id="285" r:id="rId18"/>
    <p:sldId id="291" r:id="rId19"/>
    <p:sldId id="301" r:id="rId20"/>
    <p:sldId id="305" r:id="rId21"/>
    <p:sldId id="299" r:id="rId22"/>
    <p:sldId id="307" r:id="rId23"/>
    <p:sldId id="306" r:id="rId24"/>
    <p:sldId id="308" r:id="rId25"/>
    <p:sldId id="309" r:id="rId26"/>
    <p:sldId id="304" r:id="rId27"/>
    <p:sldId id="310" r:id="rId28"/>
    <p:sldId id="300" r:id="rId29"/>
    <p:sldId id="281" r:id="rId30"/>
  </p:sldIdLst>
  <p:sldSz cx="9144000" cy="5143500" type="screen16x9"/>
  <p:notesSz cx="6858000" cy="9144000"/>
  <p:embeddedFontLst>
    <p:embeddedFont>
      <p:font typeface="FS Magistral Bold" panose="020B0804030204080304" pitchFamily="34" charset="0"/>
      <p:bold r:id="rId32"/>
    </p:embeddedFont>
    <p:embeddedFont>
      <p:font typeface="FS Magistral Book" panose="020B0504030204080304" pitchFamily="34" charset="0"/>
      <p:regular r:id="rId33"/>
    </p:embeddedFont>
    <p:embeddedFont>
      <p:font typeface="FS PF BeauSans Pro" panose="02000500000000020004" pitchFamily="50" charset="0"/>
      <p:regular r:id="rId34"/>
    </p:embeddedFont>
    <p:embeddedFont>
      <p:font typeface="FS PF BeauSans Pro Light" panose="02000500000000020004" pitchFamily="50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>
      <p:cViewPr varScale="1">
        <p:scale>
          <a:sx n="97" d="100"/>
          <a:sy n="97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94699-51ED-4062-B070-1C93D682DBE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CD4C7B-F954-46A5-BF89-46096852FC8D}">
      <dgm:prSet phldrT="[Text]"/>
      <dgm:spPr/>
      <dgm:t>
        <a:bodyPr/>
        <a:lstStyle/>
        <a:p>
          <a:r>
            <a:rPr lang="en-US" dirty="0"/>
            <a:t>1. </a:t>
          </a:r>
          <a:r>
            <a:rPr lang="vi-VN" dirty="0"/>
            <a:t>Xây dựng kế hoạch sao lưu, phục hồi dữ</a:t>
          </a:r>
          <a:r>
            <a:rPr lang="en-US" dirty="0"/>
            <a:t> </a:t>
          </a:r>
          <a:r>
            <a:rPr lang="en-US" dirty="0" err="1"/>
            <a:t>liệu</a:t>
          </a:r>
          <a:r>
            <a:rPr lang="en-US" dirty="0"/>
            <a:t> </a:t>
          </a:r>
          <a:r>
            <a:rPr lang="en-US" dirty="0" err="1"/>
            <a:t>với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thống</a:t>
          </a:r>
          <a:r>
            <a:rPr lang="en-US" dirty="0"/>
            <a:t>, </a:t>
          </a:r>
          <a:r>
            <a:rPr lang="en-US" dirty="0" err="1"/>
            <a:t>thông</a:t>
          </a:r>
          <a:r>
            <a:rPr lang="en-US" dirty="0"/>
            <a:t> tin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trọng</a:t>
          </a:r>
          <a:r>
            <a:rPr lang="en-US" dirty="0"/>
            <a:t> (</a:t>
          </a:r>
          <a:r>
            <a:rPr lang="en-US" dirty="0" err="1"/>
            <a:t>Quy</a:t>
          </a:r>
          <a:r>
            <a:rPr lang="en-US" dirty="0"/>
            <a:t> </a:t>
          </a:r>
          <a:r>
            <a:rPr lang="en-US" dirty="0" err="1"/>
            <a:t>tắc</a:t>
          </a:r>
          <a:r>
            <a:rPr lang="en-US" dirty="0"/>
            <a:t> 3-2-1)</a:t>
          </a:r>
        </a:p>
      </dgm:t>
    </dgm:pt>
    <dgm:pt modelId="{62D2235E-375C-4402-A47F-BFE3D4F91C59}" type="parTrans" cxnId="{1290C5CF-B9AB-49A1-9805-7AE0838A80A2}">
      <dgm:prSet/>
      <dgm:spPr/>
      <dgm:t>
        <a:bodyPr/>
        <a:lstStyle/>
        <a:p>
          <a:endParaRPr lang="en-US"/>
        </a:p>
      </dgm:t>
    </dgm:pt>
    <dgm:pt modelId="{E59215A2-50A7-420A-8AF1-6430C13F71D9}" type="sibTrans" cxnId="{1290C5CF-B9AB-49A1-9805-7AE0838A80A2}">
      <dgm:prSet/>
      <dgm:spPr/>
      <dgm:t>
        <a:bodyPr/>
        <a:lstStyle/>
        <a:p>
          <a:endParaRPr lang="en-US"/>
        </a:p>
      </dgm:t>
    </dgm:pt>
    <dgm:pt modelId="{98BCCF4E-8728-48FC-8244-90C836B88995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Triển</a:t>
          </a:r>
          <a:r>
            <a:rPr lang="en-US" dirty="0"/>
            <a:t> </a:t>
          </a:r>
          <a:r>
            <a:rPr lang="en-US" dirty="0" err="1"/>
            <a:t>khai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biện</a:t>
          </a:r>
          <a:r>
            <a:rPr lang="en-US" dirty="0"/>
            <a:t> </a:t>
          </a:r>
          <a:r>
            <a:rPr lang="en-US" dirty="0" err="1"/>
            <a:t>pháp</a:t>
          </a:r>
          <a:r>
            <a:rPr lang="en-US" dirty="0"/>
            <a:t> </a:t>
          </a:r>
          <a:r>
            <a:rPr lang="en-US" dirty="0" err="1"/>
            <a:t>xác</a:t>
          </a:r>
          <a:r>
            <a:rPr lang="en-US" dirty="0"/>
            <a:t> </a:t>
          </a:r>
          <a:r>
            <a:rPr lang="en-US" dirty="0" err="1"/>
            <a:t>thực</a:t>
          </a:r>
          <a:r>
            <a:rPr lang="en-US" dirty="0"/>
            <a:t> </a:t>
          </a:r>
          <a:r>
            <a:rPr lang="en-US" dirty="0" err="1"/>
            <a:t>mạnh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tài</a:t>
          </a:r>
          <a:r>
            <a:rPr lang="en-US" dirty="0"/>
            <a:t> </a:t>
          </a:r>
          <a:r>
            <a:rPr lang="en-US" dirty="0" err="1"/>
            <a:t>khoản</a:t>
          </a:r>
          <a:r>
            <a:rPr lang="en-US" dirty="0"/>
            <a:t> </a:t>
          </a:r>
          <a:r>
            <a:rPr lang="en-US" dirty="0" err="1"/>
            <a:t>truy</a:t>
          </a:r>
          <a:r>
            <a:rPr lang="en-US" dirty="0"/>
            <a:t> </a:t>
          </a:r>
          <a:r>
            <a:rPr lang="en-US" dirty="0" err="1"/>
            <a:t>cập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thống</a:t>
          </a:r>
          <a:r>
            <a:rPr lang="en-US" dirty="0"/>
            <a:t> (2FA, MFA)</a:t>
          </a:r>
        </a:p>
      </dgm:t>
    </dgm:pt>
    <dgm:pt modelId="{1A35E199-9F8F-4B4B-8A25-635C810711D0}" type="parTrans" cxnId="{11141B46-80CD-41B2-8FE9-795FADA39988}">
      <dgm:prSet/>
      <dgm:spPr/>
      <dgm:t>
        <a:bodyPr/>
        <a:lstStyle/>
        <a:p>
          <a:endParaRPr lang="en-US"/>
        </a:p>
      </dgm:t>
    </dgm:pt>
    <dgm:pt modelId="{666A97B9-A8C3-4E77-A623-8ABF99583FE8}" type="sibTrans" cxnId="{11141B46-80CD-41B2-8FE9-795FADA39988}">
      <dgm:prSet/>
      <dgm:spPr/>
      <dgm:t>
        <a:bodyPr/>
        <a:lstStyle/>
        <a:p>
          <a:endParaRPr lang="en-US"/>
        </a:p>
      </dgm:t>
    </dgm:pt>
    <dgm:pt modelId="{B68E93EB-65CC-408C-B105-4959F3EA802D}">
      <dgm:prSet phldrT="[Text]"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Thực</a:t>
          </a:r>
          <a:r>
            <a:rPr lang="en-US" dirty="0"/>
            <a:t> </a:t>
          </a:r>
          <a:r>
            <a:rPr lang="en-US" dirty="0" err="1"/>
            <a:t>hiện</a:t>
          </a:r>
          <a:r>
            <a:rPr lang="en-US" dirty="0"/>
            <a:t> </a:t>
          </a:r>
          <a:r>
            <a:rPr lang="en-US" dirty="0" err="1"/>
            <a:t>phân</a:t>
          </a:r>
          <a:r>
            <a:rPr lang="en-US" dirty="0"/>
            <a:t> </a:t>
          </a:r>
          <a:r>
            <a:rPr lang="en-US" dirty="0" err="1"/>
            <a:t>vùng</a:t>
          </a:r>
          <a:r>
            <a:rPr lang="en-US" dirty="0"/>
            <a:t> </a:t>
          </a:r>
          <a:r>
            <a:rPr lang="en-US" dirty="0" err="1"/>
            <a:t>truy</a:t>
          </a:r>
          <a:r>
            <a:rPr lang="en-US" dirty="0"/>
            <a:t> </a:t>
          </a:r>
          <a:r>
            <a:rPr lang="en-US" dirty="0" err="1"/>
            <a:t>cập</a:t>
          </a:r>
          <a:r>
            <a:rPr lang="en-US" dirty="0"/>
            <a:t> </a:t>
          </a:r>
          <a:r>
            <a:rPr lang="en-US" dirty="0" err="1"/>
            <a:t>mạng</a:t>
          </a:r>
          <a:r>
            <a:rPr lang="en-US" dirty="0"/>
            <a:t> </a:t>
          </a:r>
          <a:r>
            <a:rPr lang="en-US" dirty="0" err="1"/>
            <a:t>chặt</a:t>
          </a:r>
          <a:r>
            <a:rPr lang="en-US" dirty="0"/>
            <a:t> </a:t>
          </a:r>
          <a:r>
            <a:rPr lang="en-US" dirty="0" err="1"/>
            <a:t>chẽ</a:t>
          </a:r>
          <a:endParaRPr lang="en-US" dirty="0"/>
        </a:p>
      </dgm:t>
    </dgm:pt>
    <dgm:pt modelId="{B5670DB8-7BEA-4F24-9EFB-3FE073CCC231}" type="parTrans" cxnId="{7FBEF689-23F4-4859-8D35-DA6F3577C7DB}">
      <dgm:prSet/>
      <dgm:spPr/>
      <dgm:t>
        <a:bodyPr/>
        <a:lstStyle/>
        <a:p>
          <a:endParaRPr lang="en-US"/>
        </a:p>
      </dgm:t>
    </dgm:pt>
    <dgm:pt modelId="{C781608F-2084-4EB4-B0DE-78592FEE3AAB}" type="sibTrans" cxnId="{7FBEF689-23F4-4859-8D35-DA6F3577C7DB}">
      <dgm:prSet/>
      <dgm:spPr/>
      <dgm:t>
        <a:bodyPr/>
        <a:lstStyle/>
        <a:p>
          <a:endParaRPr lang="en-US"/>
        </a:p>
      </dgm:t>
    </dgm:pt>
    <dgm:pt modelId="{3F339DF8-C8B4-46C2-863B-FEB76D80D906}">
      <dgm:prSet phldrT="[Text]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Áp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nguyên</a:t>
          </a:r>
          <a:r>
            <a:rPr lang="en-US" dirty="0"/>
            <a:t> </a:t>
          </a:r>
          <a:r>
            <a:rPr lang="en-US" dirty="0" err="1"/>
            <a:t>tắc</a:t>
          </a:r>
          <a:r>
            <a:rPr lang="en-US" dirty="0"/>
            <a:t> </a:t>
          </a:r>
          <a:r>
            <a:rPr lang="en-US" dirty="0" err="1"/>
            <a:t>đặc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tối</a:t>
          </a:r>
          <a:r>
            <a:rPr lang="en-US" dirty="0"/>
            <a:t> </a:t>
          </a:r>
          <a:r>
            <a:rPr lang="en-US" dirty="0" err="1"/>
            <a:t>thiểu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thống</a:t>
          </a:r>
          <a:endParaRPr lang="en-US" dirty="0"/>
        </a:p>
      </dgm:t>
    </dgm:pt>
    <dgm:pt modelId="{33FE4276-8317-4B37-8172-31ADB9BE1E2A}" type="parTrans" cxnId="{F35D5B41-F756-409F-AF41-8E51DAB0490E}">
      <dgm:prSet/>
      <dgm:spPr/>
      <dgm:t>
        <a:bodyPr/>
        <a:lstStyle/>
        <a:p>
          <a:endParaRPr lang="en-US"/>
        </a:p>
      </dgm:t>
    </dgm:pt>
    <dgm:pt modelId="{928E8FB0-C1BB-4AF2-B37C-1E9AEB0D42C1}" type="sibTrans" cxnId="{F35D5B41-F756-409F-AF41-8E51DAB0490E}">
      <dgm:prSet/>
      <dgm:spPr/>
      <dgm:t>
        <a:bodyPr/>
        <a:lstStyle/>
        <a:p>
          <a:endParaRPr lang="en-US"/>
        </a:p>
      </dgm:t>
    </dgm:pt>
    <dgm:pt modelId="{041AFEB7-AECC-494A-B81C-BBECC5AC0CC5}">
      <dgm:prSet phldrT="[Text]"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Rà</a:t>
          </a:r>
          <a:r>
            <a:rPr lang="en-US" dirty="0"/>
            <a:t> </a:t>
          </a:r>
          <a:r>
            <a:rPr lang="en-US" dirty="0" err="1"/>
            <a:t>quét</a:t>
          </a:r>
          <a:r>
            <a:rPr lang="en-US" dirty="0"/>
            <a:t>, </a:t>
          </a:r>
          <a:r>
            <a:rPr lang="en-US" dirty="0" err="1"/>
            <a:t>cập</a:t>
          </a:r>
          <a:r>
            <a:rPr lang="en-US" dirty="0"/>
            <a:t> </a:t>
          </a:r>
          <a:r>
            <a:rPr lang="en-US" dirty="0" err="1"/>
            <a:t>nhật</a:t>
          </a:r>
          <a:r>
            <a:rPr lang="en-US" dirty="0"/>
            <a:t> </a:t>
          </a:r>
          <a:r>
            <a:rPr lang="en-US" dirty="0" err="1"/>
            <a:t>bản</a:t>
          </a:r>
          <a:r>
            <a:rPr lang="en-US" dirty="0"/>
            <a:t> </a:t>
          </a:r>
          <a:r>
            <a:rPr lang="en-US" dirty="0" err="1"/>
            <a:t>vá</a:t>
          </a:r>
          <a:r>
            <a:rPr lang="en-US" dirty="0"/>
            <a:t> </a:t>
          </a:r>
          <a:r>
            <a:rPr lang="en-US" dirty="0" err="1"/>
            <a:t>lỗ</a:t>
          </a:r>
          <a:r>
            <a:rPr lang="en-US" dirty="0"/>
            <a:t> </a:t>
          </a:r>
          <a:r>
            <a:rPr lang="en-US" dirty="0" err="1"/>
            <a:t>hổng</a:t>
          </a:r>
          <a:r>
            <a:rPr lang="en-US" dirty="0"/>
            <a:t> ATTT </a:t>
          </a:r>
          <a:r>
            <a:rPr lang="en-US" dirty="0" err="1"/>
            <a:t>trên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thiết</a:t>
          </a:r>
          <a:r>
            <a:rPr lang="en-US" dirty="0"/>
            <a:t> </a:t>
          </a:r>
          <a:r>
            <a:rPr lang="en-US" dirty="0" err="1"/>
            <a:t>bị</a:t>
          </a:r>
          <a:r>
            <a:rPr lang="en-US" dirty="0"/>
            <a:t>, </a:t>
          </a:r>
          <a:r>
            <a:rPr lang="en-US" dirty="0" err="1"/>
            <a:t>phần</a:t>
          </a:r>
          <a:r>
            <a:rPr lang="en-US" dirty="0"/>
            <a:t> </a:t>
          </a:r>
          <a:r>
            <a:rPr lang="en-US" dirty="0" err="1"/>
            <a:t>mềm</a:t>
          </a:r>
          <a:r>
            <a:rPr lang="en-US" dirty="0"/>
            <a:t>, </a:t>
          </a:r>
          <a:r>
            <a:rPr lang="en-US" dirty="0" err="1"/>
            <a:t>ứng</a:t>
          </a:r>
          <a:r>
            <a:rPr lang="en-US" dirty="0"/>
            <a:t> </a:t>
          </a:r>
          <a:r>
            <a:rPr lang="en-US" dirty="0" err="1"/>
            <a:t>dụng</a:t>
          </a:r>
          <a:endParaRPr lang="en-US" dirty="0"/>
        </a:p>
      </dgm:t>
    </dgm:pt>
    <dgm:pt modelId="{A8347C7E-D80C-494C-AB2D-2B2FDC20AB17}" type="parTrans" cxnId="{8C17E9F1-675D-457E-840F-154B8453C21E}">
      <dgm:prSet/>
      <dgm:spPr/>
      <dgm:t>
        <a:bodyPr/>
        <a:lstStyle/>
        <a:p>
          <a:endParaRPr lang="en-US"/>
        </a:p>
      </dgm:t>
    </dgm:pt>
    <dgm:pt modelId="{9CF2651D-AB3C-4EFD-9479-651140B0E8D5}" type="sibTrans" cxnId="{8C17E9F1-675D-457E-840F-154B8453C21E}">
      <dgm:prSet/>
      <dgm:spPr/>
      <dgm:t>
        <a:bodyPr/>
        <a:lstStyle/>
        <a:p>
          <a:endParaRPr lang="en-US"/>
        </a:p>
      </dgm:t>
    </dgm:pt>
    <dgm:pt modelId="{DBCC03DE-4A4A-44BC-9D70-159C2C5CF185}">
      <dgm:prSet phldrT="[Text]"/>
      <dgm:spPr/>
      <dgm:t>
        <a:bodyPr/>
        <a:lstStyle/>
        <a:p>
          <a:r>
            <a:rPr lang="en-US" dirty="0"/>
            <a:t>6. </a:t>
          </a:r>
          <a:r>
            <a:rPr lang="en-US" dirty="0" err="1"/>
            <a:t>Hạn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dịch</a:t>
          </a:r>
          <a:r>
            <a:rPr lang="en-US" dirty="0"/>
            <a:t> </a:t>
          </a:r>
          <a:r>
            <a:rPr lang="en-US" dirty="0" err="1"/>
            <a:t>vụ</a:t>
          </a:r>
          <a:r>
            <a:rPr lang="en-US" dirty="0"/>
            <a:t> </a:t>
          </a:r>
          <a:r>
            <a:rPr lang="en-US" dirty="0" err="1"/>
            <a:t>điều</a:t>
          </a:r>
          <a:r>
            <a:rPr lang="en-US" dirty="0"/>
            <a:t> </a:t>
          </a:r>
          <a:r>
            <a:rPr lang="en-US" dirty="0" err="1"/>
            <a:t>khiển</a:t>
          </a:r>
          <a:r>
            <a:rPr lang="en-US" dirty="0"/>
            <a:t> </a:t>
          </a:r>
          <a:r>
            <a:rPr lang="en-US" dirty="0" err="1"/>
            <a:t>máy</a:t>
          </a:r>
          <a:r>
            <a:rPr lang="en-US" dirty="0"/>
            <a:t>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từ</a:t>
          </a:r>
          <a:r>
            <a:rPr lang="en-US" dirty="0"/>
            <a:t> </a:t>
          </a:r>
          <a:r>
            <a:rPr lang="en-US" dirty="0" err="1"/>
            <a:t>xa</a:t>
          </a:r>
          <a:endParaRPr lang="en-US" dirty="0"/>
        </a:p>
      </dgm:t>
    </dgm:pt>
    <dgm:pt modelId="{93398292-E024-42B9-B5B3-2020A294E622}" type="parTrans" cxnId="{83FB0BA7-74FE-4941-B9DD-6AEB2B185A5F}">
      <dgm:prSet/>
      <dgm:spPr/>
      <dgm:t>
        <a:bodyPr/>
        <a:lstStyle/>
        <a:p>
          <a:endParaRPr lang="en-US"/>
        </a:p>
      </dgm:t>
    </dgm:pt>
    <dgm:pt modelId="{F7705E6B-23A9-4722-A84F-E0CF343099B4}" type="sibTrans" cxnId="{83FB0BA7-74FE-4941-B9DD-6AEB2B185A5F}">
      <dgm:prSet/>
      <dgm:spPr/>
      <dgm:t>
        <a:bodyPr/>
        <a:lstStyle/>
        <a:p>
          <a:endParaRPr lang="en-US"/>
        </a:p>
      </dgm:t>
    </dgm:pt>
    <dgm:pt modelId="{34EA8D08-E901-4D35-81D0-43870D327420}">
      <dgm:prSet phldrT="[Text]"/>
      <dgm:spPr/>
      <dgm:t>
        <a:bodyPr/>
        <a:lstStyle/>
        <a:p>
          <a:r>
            <a:rPr lang="en-US" dirty="0"/>
            <a:t>7. </a:t>
          </a:r>
          <a:r>
            <a:rPr lang="en-US" dirty="0" err="1"/>
            <a:t>Giám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</a:t>
          </a:r>
          <a:r>
            <a:rPr lang="en-US" dirty="0" err="1"/>
            <a:t>liên</a:t>
          </a:r>
          <a:r>
            <a:rPr lang="en-US" dirty="0"/>
            <a:t> </a:t>
          </a:r>
          <a:r>
            <a:rPr lang="en-US" dirty="0" err="1"/>
            <a:t>tục</a:t>
          </a:r>
          <a:r>
            <a:rPr lang="en-US" dirty="0"/>
            <a:t> </a:t>
          </a:r>
          <a:r>
            <a:rPr lang="en-US" dirty="0" err="1"/>
            <a:t>phát</a:t>
          </a:r>
          <a:r>
            <a:rPr lang="en-US" dirty="0"/>
            <a:t> </a:t>
          </a:r>
          <a:r>
            <a:rPr lang="en-US" dirty="0" err="1"/>
            <a:t>hiện</a:t>
          </a:r>
          <a:r>
            <a:rPr lang="en-US" dirty="0"/>
            <a:t> </a:t>
          </a:r>
          <a:r>
            <a:rPr lang="en-US" dirty="0" err="1"/>
            <a:t>sớm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hành</a:t>
          </a:r>
          <a:r>
            <a:rPr lang="en-US" dirty="0"/>
            <a:t> vi </a:t>
          </a:r>
          <a:r>
            <a:rPr lang="en-US" dirty="0" err="1"/>
            <a:t>xâm</a:t>
          </a:r>
          <a:r>
            <a:rPr lang="en-US" dirty="0"/>
            <a:t> </a:t>
          </a:r>
          <a:r>
            <a:rPr lang="en-US" dirty="0" err="1"/>
            <a:t>nhập</a:t>
          </a:r>
          <a:endParaRPr lang="en-US" dirty="0"/>
        </a:p>
      </dgm:t>
    </dgm:pt>
    <dgm:pt modelId="{C1D621FD-910C-47B0-8E08-95BA3FA276CC}" type="parTrans" cxnId="{CF2D5569-7B2A-4762-AAFB-3861D8F136F9}">
      <dgm:prSet/>
      <dgm:spPr/>
      <dgm:t>
        <a:bodyPr/>
        <a:lstStyle/>
        <a:p>
          <a:endParaRPr lang="en-US"/>
        </a:p>
      </dgm:t>
    </dgm:pt>
    <dgm:pt modelId="{9BB83089-D4B9-4CE8-A13D-3E2ECA5BAD6B}" type="sibTrans" cxnId="{CF2D5569-7B2A-4762-AAFB-3861D8F136F9}">
      <dgm:prSet/>
      <dgm:spPr/>
      <dgm:t>
        <a:bodyPr/>
        <a:lstStyle/>
        <a:p>
          <a:endParaRPr lang="en-US"/>
        </a:p>
      </dgm:t>
    </dgm:pt>
    <dgm:pt modelId="{33121FA7-A549-4E4A-B898-29CFE926855E}">
      <dgm:prSet phldrT="[Text]"/>
      <dgm:spPr/>
      <dgm:t>
        <a:bodyPr/>
        <a:lstStyle/>
        <a:p>
          <a:r>
            <a:rPr lang="en-US" dirty="0"/>
            <a:t>8. </a:t>
          </a:r>
          <a:r>
            <a:rPr lang="en-US" dirty="0" err="1"/>
            <a:t>Chủ</a:t>
          </a:r>
          <a:r>
            <a:rPr lang="en-US" dirty="0"/>
            <a:t> </a:t>
          </a:r>
          <a:r>
            <a:rPr lang="en-US" dirty="0" err="1"/>
            <a:t>động</a:t>
          </a:r>
          <a:r>
            <a:rPr lang="en-US" dirty="0"/>
            <a:t> </a:t>
          </a:r>
          <a:r>
            <a:rPr lang="en-US" dirty="0" err="1"/>
            <a:t>tìm</a:t>
          </a:r>
          <a:r>
            <a:rPr lang="en-US" dirty="0"/>
            <a:t> </a:t>
          </a:r>
          <a:r>
            <a:rPr lang="en-US" dirty="0" err="1"/>
            <a:t>kiếm</a:t>
          </a:r>
          <a:r>
            <a:rPr lang="en-US" dirty="0"/>
            <a:t>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hiệu</a:t>
          </a:r>
          <a:r>
            <a:rPr lang="en-US" dirty="0"/>
            <a:t> </a:t>
          </a:r>
          <a:r>
            <a:rPr lang="en-US" dirty="0" err="1"/>
            <a:t>tấn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, </a:t>
          </a:r>
          <a:r>
            <a:rPr lang="en-US" dirty="0" err="1"/>
            <a:t>rà</a:t>
          </a:r>
          <a:r>
            <a:rPr lang="en-US" dirty="0"/>
            <a:t> </a:t>
          </a:r>
          <a:r>
            <a:rPr lang="en-US" dirty="0" err="1"/>
            <a:t>quét</a:t>
          </a:r>
          <a:r>
            <a:rPr lang="en-US" dirty="0"/>
            <a:t> </a:t>
          </a:r>
          <a:r>
            <a:rPr lang="vi-VN" dirty="0"/>
            <a:t>mã độc, yêu cầu đơn vị chuyên trách xử lý</a:t>
          </a:r>
          <a:endParaRPr lang="en-US" dirty="0"/>
        </a:p>
      </dgm:t>
    </dgm:pt>
    <dgm:pt modelId="{967F1C09-AE59-49EC-BE51-C40C6F5725BA}" type="parTrans" cxnId="{D824A986-0E85-4CFD-93DC-EFD33A38D925}">
      <dgm:prSet/>
      <dgm:spPr/>
      <dgm:t>
        <a:bodyPr/>
        <a:lstStyle/>
        <a:p>
          <a:endParaRPr lang="en-US"/>
        </a:p>
      </dgm:t>
    </dgm:pt>
    <dgm:pt modelId="{605ACA13-B820-4EB8-A11A-79EF5D0A0AE0}" type="sibTrans" cxnId="{D824A986-0E85-4CFD-93DC-EFD33A38D925}">
      <dgm:prSet/>
      <dgm:spPr/>
      <dgm:t>
        <a:bodyPr/>
        <a:lstStyle/>
        <a:p>
          <a:endParaRPr lang="en-US"/>
        </a:p>
      </dgm:t>
    </dgm:pt>
    <dgm:pt modelId="{5CA24321-6BDC-4677-8E8A-BC870DCFC300}">
      <dgm:prSet phldrT="[Text]"/>
      <dgm:spPr/>
      <dgm:t>
        <a:bodyPr/>
        <a:lstStyle/>
        <a:p>
          <a:r>
            <a:rPr lang="en-US" dirty="0"/>
            <a:t>9. </a:t>
          </a:r>
          <a:r>
            <a:rPr lang="en-US" dirty="0" err="1"/>
            <a:t>Xây</a:t>
          </a:r>
          <a:r>
            <a:rPr lang="en-US" dirty="0"/>
            <a:t> </a:t>
          </a:r>
          <a:r>
            <a:rPr lang="en-US" dirty="0" err="1"/>
            <a:t>dựng</a:t>
          </a:r>
          <a:r>
            <a:rPr lang="en-US" dirty="0"/>
            <a:t> </a:t>
          </a:r>
          <a:r>
            <a:rPr lang="en-US" dirty="0" err="1"/>
            <a:t>kế</a:t>
          </a:r>
          <a:r>
            <a:rPr lang="en-US" dirty="0"/>
            <a:t> </a:t>
          </a:r>
          <a:r>
            <a:rPr lang="en-US" dirty="0" err="1"/>
            <a:t>hoạch</a:t>
          </a:r>
          <a:r>
            <a:rPr lang="en-US" dirty="0"/>
            <a:t> </a:t>
          </a:r>
          <a:r>
            <a:rPr lang="en-US" dirty="0" err="1"/>
            <a:t>ứng</a:t>
          </a:r>
          <a:r>
            <a:rPr lang="en-US" dirty="0"/>
            <a:t> </a:t>
          </a:r>
          <a:r>
            <a:rPr lang="en-US" dirty="0" err="1"/>
            <a:t>phó</a:t>
          </a:r>
          <a:r>
            <a:rPr lang="en-US" dirty="0"/>
            <a:t> </a:t>
          </a:r>
          <a:r>
            <a:rPr lang="en-US" dirty="0" err="1"/>
            <a:t>sự</a:t>
          </a:r>
          <a:r>
            <a:rPr lang="en-US" dirty="0"/>
            <a:t> </a:t>
          </a:r>
          <a:r>
            <a:rPr lang="en-US" dirty="0" err="1"/>
            <a:t>cố</a:t>
          </a:r>
          <a:r>
            <a:rPr lang="en-US" dirty="0"/>
            <a:t> </a:t>
          </a:r>
          <a:r>
            <a:rPr lang="en-US" dirty="0" err="1"/>
            <a:t>để</a:t>
          </a:r>
          <a:r>
            <a:rPr lang="en-US" dirty="0"/>
            <a:t> </a:t>
          </a:r>
          <a:r>
            <a:rPr lang="en-US" dirty="0" err="1"/>
            <a:t>kịp</a:t>
          </a:r>
          <a:r>
            <a:rPr lang="en-US" dirty="0"/>
            <a:t> </a:t>
          </a:r>
          <a:r>
            <a:rPr lang="en-US" dirty="0" err="1"/>
            <a:t>thời</a:t>
          </a:r>
          <a:r>
            <a:rPr lang="en-US" dirty="0"/>
            <a:t> </a:t>
          </a:r>
          <a:r>
            <a:rPr lang="en-US" dirty="0" err="1"/>
            <a:t>phản</a:t>
          </a:r>
          <a:r>
            <a:rPr lang="en-US" dirty="0"/>
            <a:t> </a:t>
          </a:r>
          <a:r>
            <a:rPr lang="en-US" dirty="0" err="1"/>
            <a:t>ứng</a:t>
          </a:r>
          <a:r>
            <a:rPr lang="en-US" dirty="0"/>
            <a:t> </a:t>
          </a:r>
          <a:r>
            <a:rPr lang="en-US" dirty="0" err="1"/>
            <a:t>với</a:t>
          </a:r>
          <a:r>
            <a:rPr lang="en-US" dirty="0"/>
            <a:t> Ransomware</a:t>
          </a:r>
        </a:p>
      </dgm:t>
    </dgm:pt>
    <dgm:pt modelId="{A9345CEB-9352-4665-838E-8801CF99B129}" type="parTrans" cxnId="{A122D1C2-873A-4828-A8E3-F5408F46B358}">
      <dgm:prSet/>
      <dgm:spPr/>
      <dgm:t>
        <a:bodyPr/>
        <a:lstStyle/>
        <a:p>
          <a:endParaRPr lang="en-US"/>
        </a:p>
      </dgm:t>
    </dgm:pt>
    <dgm:pt modelId="{C500722F-F383-4B3A-9708-EF9A5A619247}" type="sibTrans" cxnId="{A122D1C2-873A-4828-A8E3-F5408F46B358}">
      <dgm:prSet/>
      <dgm:spPr/>
      <dgm:t>
        <a:bodyPr/>
        <a:lstStyle/>
        <a:p>
          <a:endParaRPr lang="en-US"/>
        </a:p>
      </dgm:t>
    </dgm:pt>
    <dgm:pt modelId="{EB8B429F-4FF0-4E7E-A8AE-AB7E497F83BE}" type="pres">
      <dgm:prSet presAssocID="{67194699-51ED-4062-B070-1C93D682DBE0}" presName="linear" presStyleCnt="0">
        <dgm:presLayoutVars>
          <dgm:dir/>
          <dgm:animLvl val="lvl"/>
          <dgm:resizeHandles val="exact"/>
        </dgm:presLayoutVars>
      </dgm:prSet>
      <dgm:spPr/>
    </dgm:pt>
    <dgm:pt modelId="{13ABF793-C7B8-4070-99B9-59CC4D088446}" type="pres">
      <dgm:prSet presAssocID="{53CD4C7B-F954-46A5-BF89-46096852FC8D}" presName="parentLin" presStyleCnt="0"/>
      <dgm:spPr/>
    </dgm:pt>
    <dgm:pt modelId="{D24C943F-D9C5-4F11-9273-F6837FA7E5D2}" type="pres">
      <dgm:prSet presAssocID="{53CD4C7B-F954-46A5-BF89-46096852FC8D}" presName="parentLeftMargin" presStyleLbl="node1" presStyleIdx="0" presStyleCnt="9"/>
      <dgm:spPr/>
    </dgm:pt>
    <dgm:pt modelId="{FF621C9B-7934-4023-81B9-700A33758BBC}" type="pres">
      <dgm:prSet presAssocID="{53CD4C7B-F954-46A5-BF89-46096852FC8D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1287588E-CC90-41FC-8DA8-75AA9F65A6E8}" type="pres">
      <dgm:prSet presAssocID="{53CD4C7B-F954-46A5-BF89-46096852FC8D}" presName="negativeSpace" presStyleCnt="0"/>
      <dgm:spPr/>
    </dgm:pt>
    <dgm:pt modelId="{FED9DC02-6643-4797-88A0-7BCEDE633CC4}" type="pres">
      <dgm:prSet presAssocID="{53CD4C7B-F954-46A5-BF89-46096852FC8D}" presName="childText" presStyleLbl="conFgAcc1" presStyleIdx="0" presStyleCnt="9">
        <dgm:presLayoutVars>
          <dgm:bulletEnabled val="1"/>
        </dgm:presLayoutVars>
      </dgm:prSet>
      <dgm:spPr/>
    </dgm:pt>
    <dgm:pt modelId="{E99A947D-9E32-4F8B-83D4-C4CE5026315A}" type="pres">
      <dgm:prSet presAssocID="{E59215A2-50A7-420A-8AF1-6430C13F71D9}" presName="spaceBetweenRectangles" presStyleCnt="0"/>
      <dgm:spPr/>
    </dgm:pt>
    <dgm:pt modelId="{30647252-E889-4B16-8A65-BCF710EC9441}" type="pres">
      <dgm:prSet presAssocID="{98BCCF4E-8728-48FC-8244-90C836B88995}" presName="parentLin" presStyleCnt="0"/>
      <dgm:spPr/>
    </dgm:pt>
    <dgm:pt modelId="{C657476A-DBDA-4E2C-A2F8-F074B12738A5}" type="pres">
      <dgm:prSet presAssocID="{98BCCF4E-8728-48FC-8244-90C836B88995}" presName="parentLeftMargin" presStyleLbl="node1" presStyleIdx="0" presStyleCnt="9"/>
      <dgm:spPr/>
    </dgm:pt>
    <dgm:pt modelId="{2223E517-8A29-4BEE-8745-13FE69D96D44}" type="pres">
      <dgm:prSet presAssocID="{98BCCF4E-8728-48FC-8244-90C836B88995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8D3E9130-6D54-4E92-95BD-96D91EE895A3}" type="pres">
      <dgm:prSet presAssocID="{98BCCF4E-8728-48FC-8244-90C836B88995}" presName="negativeSpace" presStyleCnt="0"/>
      <dgm:spPr/>
    </dgm:pt>
    <dgm:pt modelId="{5CF29285-0BC3-477D-9119-3453B6BD0A98}" type="pres">
      <dgm:prSet presAssocID="{98BCCF4E-8728-48FC-8244-90C836B88995}" presName="childText" presStyleLbl="conFgAcc1" presStyleIdx="1" presStyleCnt="9">
        <dgm:presLayoutVars>
          <dgm:bulletEnabled val="1"/>
        </dgm:presLayoutVars>
      </dgm:prSet>
      <dgm:spPr/>
    </dgm:pt>
    <dgm:pt modelId="{9CD40698-D751-471D-A8F2-ED6E926A6F22}" type="pres">
      <dgm:prSet presAssocID="{666A97B9-A8C3-4E77-A623-8ABF99583FE8}" presName="spaceBetweenRectangles" presStyleCnt="0"/>
      <dgm:spPr/>
    </dgm:pt>
    <dgm:pt modelId="{DFC9455E-C035-4A78-9679-42E07DF6CA01}" type="pres">
      <dgm:prSet presAssocID="{B68E93EB-65CC-408C-B105-4959F3EA802D}" presName="parentLin" presStyleCnt="0"/>
      <dgm:spPr/>
    </dgm:pt>
    <dgm:pt modelId="{558E6255-EE98-4301-A5C3-7F78CDD2B7E6}" type="pres">
      <dgm:prSet presAssocID="{B68E93EB-65CC-408C-B105-4959F3EA802D}" presName="parentLeftMargin" presStyleLbl="node1" presStyleIdx="1" presStyleCnt="9"/>
      <dgm:spPr/>
    </dgm:pt>
    <dgm:pt modelId="{4554EFFE-8B71-4E13-B0D1-35673DFB5489}" type="pres">
      <dgm:prSet presAssocID="{B68E93EB-65CC-408C-B105-4959F3EA802D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0D10DC0-E9BE-4AA5-B4F9-CFEE43F49D16}" type="pres">
      <dgm:prSet presAssocID="{B68E93EB-65CC-408C-B105-4959F3EA802D}" presName="negativeSpace" presStyleCnt="0"/>
      <dgm:spPr/>
    </dgm:pt>
    <dgm:pt modelId="{C7790FA7-8611-4165-873E-C1F1B31DD591}" type="pres">
      <dgm:prSet presAssocID="{B68E93EB-65CC-408C-B105-4959F3EA802D}" presName="childText" presStyleLbl="conFgAcc1" presStyleIdx="2" presStyleCnt="9">
        <dgm:presLayoutVars>
          <dgm:bulletEnabled val="1"/>
        </dgm:presLayoutVars>
      </dgm:prSet>
      <dgm:spPr/>
    </dgm:pt>
    <dgm:pt modelId="{7517F172-4C43-41BA-922E-09620461FB21}" type="pres">
      <dgm:prSet presAssocID="{C781608F-2084-4EB4-B0DE-78592FEE3AAB}" presName="spaceBetweenRectangles" presStyleCnt="0"/>
      <dgm:spPr/>
    </dgm:pt>
    <dgm:pt modelId="{060C8705-2482-4816-8E6D-37852DB5D099}" type="pres">
      <dgm:prSet presAssocID="{3F339DF8-C8B4-46C2-863B-FEB76D80D906}" presName="parentLin" presStyleCnt="0"/>
      <dgm:spPr/>
    </dgm:pt>
    <dgm:pt modelId="{3B96D831-713C-468F-A257-803F1055A714}" type="pres">
      <dgm:prSet presAssocID="{3F339DF8-C8B4-46C2-863B-FEB76D80D906}" presName="parentLeftMargin" presStyleLbl="node1" presStyleIdx="2" presStyleCnt="9"/>
      <dgm:spPr/>
    </dgm:pt>
    <dgm:pt modelId="{4B915A02-C337-4605-BF21-ECDA676FA281}" type="pres">
      <dgm:prSet presAssocID="{3F339DF8-C8B4-46C2-863B-FEB76D80D90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90F01B2C-3E8D-44C9-AD23-F93CF7383545}" type="pres">
      <dgm:prSet presAssocID="{3F339DF8-C8B4-46C2-863B-FEB76D80D906}" presName="negativeSpace" presStyleCnt="0"/>
      <dgm:spPr/>
    </dgm:pt>
    <dgm:pt modelId="{86BA63AA-C072-4A8B-935B-0192A711CCEF}" type="pres">
      <dgm:prSet presAssocID="{3F339DF8-C8B4-46C2-863B-FEB76D80D906}" presName="childText" presStyleLbl="conFgAcc1" presStyleIdx="3" presStyleCnt="9">
        <dgm:presLayoutVars>
          <dgm:bulletEnabled val="1"/>
        </dgm:presLayoutVars>
      </dgm:prSet>
      <dgm:spPr/>
    </dgm:pt>
    <dgm:pt modelId="{9539857A-BBC0-484C-8D0A-7BC72804A500}" type="pres">
      <dgm:prSet presAssocID="{928E8FB0-C1BB-4AF2-B37C-1E9AEB0D42C1}" presName="spaceBetweenRectangles" presStyleCnt="0"/>
      <dgm:spPr/>
    </dgm:pt>
    <dgm:pt modelId="{549F8A62-566B-461D-90C9-1AF662540968}" type="pres">
      <dgm:prSet presAssocID="{041AFEB7-AECC-494A-B81C-BBECC5AC0CC5}" presName="parentLin" presStyleCnt="0"/>
      <dgm:spPr/>
    </dgm:pt>
    <dgm:pt modelId="{D3DEC521-5DC5-4BD6-B1D3-A56761C6619F}" type="pres">
      <dgm:prSet presAssocID="{041AFEB7-AECC-494A-B81C-BBECC5AC0CC5}" presName="parentLeftMargin" presStyleLbl="node1" presStyleIdx="3" presStyleCnt="9"/>
      <dgm:spPr/>
    </dgm:pt>
    <dgm:pt modelId="{00FF248A-4BF6-42E7-8905-F82EA8BC1CB0}" type="pres">
      <dgm:prSet presAssocID="{041AFEB7-AECC-494A-B81C-BBECC5AC0CC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080A475B-A643-4D21-A774-10361DF7E4E4}" type="pres">
      <dgm:prSet presAssocID="{041AFEB7-AECC-494A-B81C-BBECC5AC0CC5}" presName="negativeSpace" presStyleCnt="0"/>
      <dgm:spPr/>
    </dgm:pt>
    <dgm:pt modelId="{9A22CE24-AF1A-4B78-ACF1-E681E76A967A}" type="pres">
      <dgm:prSet presAssocID="{041AFEB7-AECC-494A-B81C-BBECC5AC0CC5}" presName="childText" presStyleLbl="conFgAcc1" presStyleIdx="4" presStyleCnt="9">
        <dgm:presLayoutVars>
          <dgm:bulletEnabled val="1"/>
        </dgm:presLayoutVars>
      </dgm:prSet>
      <dgm:spPr/>
    </dgm:pt>
    <dgm:pt modelId="{CEF06F84-B3C8-4449-9A37-FED9B00F5035}" type="pres">
      <dgm:prSet presAssocID="{9CF2651D-AB3C-4EFD-9479-651140B0E8D5}" presName="spaceBetweenRectangles" presStyleCnt="0"/>
      <dgm:spPr/>
    </dgm:pt>
    <dgm:pt modelId="{CA6AA2A5-74B4-4036-BA32-928EFB50B559}" type="pres">
      <dgm:prSet presAssocID="{DBCC03DE-4A4A-44BC-9D70-159C2C5CF185}" presName="parentLin" presStyleCnt="0"/>
      <dgm:spPr/>
    </dgm:pt>
    <dgm:pt modelId="{EBE8BAA7-6924-4D87-B42D-DB38C74E54BE}" type="pres">
      <dgm:prSet presAssocID="{DBCC03DE-4A4A-44BC-9D70-159C2C5CF185}" presName="parentLeftMargin" presStyleLbl="node1" presStyleIdx="4" presStyleCnt="9"/>
      <dgm:spPr/>
    </dgm:pt>
    <dgm:pt modelId="{D34D78FD-DD9E-4F3B-A913-A4450021F950}" type="pres">
      <dgm:prSet presAssocID="{DBCC03DE-4A4A-44BC-9D70-159C2C5CF18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3C192CAD-D9D4-4C3B-BE15-2EE3A13127A6}" type="pres">
      <dgm:prSet presAssocID="{DBCC03DE-4A4A-44BC-9D70-159C2C5CF185}" presName="negativeSpace" presStyleCnt="0"/>
      <dgm:spPr/>
    </dgm:pt>
    <dgm:pt modelId="{ECC88388-61B7-4DAB-B08D-F1DF0FD14DB6}" type="pres">
      <dgm:prSet presAssocID="{DBCC03DE-4A4A-44BC-9D70-159C2C5CF185}" presName="childText" presStyleLbl="conFgAcc1" presStyleIdx="5" presStyleCnt="9">
        <dgm:presLayoutVars>
          <dgm:bulletEnabled val="1"/>
        </dgm:presLayoutVars>
      </dgm:prSet>
      <dgm:spPr/>
    </dgm:pt>
    <dgm:pt modelId="{831F5307-1DE7-478D-BCB5-6207534AD65C}" type="pres">
      <dgm:prSet presAssocID="{F7705E6B-23A9-4722-A84F-E0CF343099B4}" presName="spaceBetweenRectangles" presStyleCnt="0"/>
      <dgm:spPr/>
    </dgm:pt>
    <dgm:pt modelId="{04459F76-1F7B-47EA-A45D-4466F414F8DB}" type="pres">
      <dgm:prSet presAssocID="{34EA8D08-E901-4D35-81D0-43870D327420}" presName="parentLin" presStyleCnt="0"/>
      <dgm:spPr/>
    </dgm:pt>
    <dgm:pt modelId="{71CEB998-0E9D-48E6-B1B3-40B094621A6E}" type="pres">
      <dgm:prSet presAssocID="{34EA8D08-E901-4D35-81D0-43870D327420}" presName="parentLeftMargin" presStyleLbl="node1" presStyleIdx="5" presStyleCnt="9"/>
      <dgm:spPr/>
    </dgm:pt>
    <dgm:pt modelId="{05D83534-21BA-4F7F-8BFF-583F3815D07C}" type="pres">
      <dgm:prSet presAssocID="{34EA8D08-E901-4D35-81D0-43870D327420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8E72BE1D-15E2-4D5A-9668-DB5DB4B07B61}" type="pres">
      <dgm:prSet presAssocID="{34EA8D08-E901-4D35-81D0-43870D327420}" presName="negativeSpace" presStyleCnt="0"/>
      <dgm:spPr/>
    </dgm:pt>
    <dgm:pt modelId="{48583BF2-1B1F-4B5D-92F3-8BF8264B810F}" type="pres">
      <dgm:prSet presAssocID="{34EA8D08-E901-4D35-81D0-43870D327420}" presName="childText" presStyleLbl="conFgAcc1" presStyleIdx="6" presStyleCnt="9">
        <dgm:presLayoutVars>
          <dgm:bulletEnabled val="1"/>
        </dgm:presLayoutVars>
      </dgm:prSet>
      <dgm:spPr/>
    </dgm:pt>
    <dgm:pt modelId="{78250756-975E-4FEA-8714-3C003BA8BAE7}" type="pres">
      <dgm:prSet presAssocID="{9BB83089-D4B9-4CE8-A13D-3E2ECA5BAD6B}" presName="spaceBetweenRectangles" presStyleCnt="0"/>
      <dgm:spPr/>
    </dgm:pt>
    <dgm:pt modelId="{4E127EF8-C4EB-4542-8D46-2569E2D72D60}" type="pres">
      <dgm:prSet presAssocID="{33121FA7-A549-4E4A-B898-29CFE926855E}" presName="parentLin" presStyleCnt="0"/>
      <dgm:spPr/>
    </dgm:pt>
    <dgm:pt modelId="{B084C403-D965-4ADB-9B50-CB94799A039D}" type="pres">
      <dgm:prSet presAssocID="{33121FA7-A549-4E4A-B898-29CFE926855E}" presName="parentLeftMargin" presStyleLbl="node1" presStyleIdx="6" presStyleCnt="9"/>
      <dgm:spPr/>
    </dgm:pt>
    <dgm:pt modelId="{DD1F2259-BBBD-4995-9C32-B86B012CB5E9}" type="pres">
      <dgm:prSet presAssocID="{33121FA7-A549-4E4A-B898-29CFE926855E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449F788-9A22-44CB-A582-9F1354D8F66A}" type="pres">
      <dgm:prSet presAssocID="{33121FA7-A549-4E4A-B898-29CFE926855E}" presName="negativeSpace" presStyleCnt="0"/>
      <dgm:spPr/>
    </dgm:pt>
    <dgm:pt modelId="{2220329A-536A-480F-99D1-ED279E526256}" type="pres">
      <dgm:prSet presAssocID="{33121FA7-A549-4E4A-B898-29CFE926855E}" presName="childText" presStyleLbl="conFgAcc1" presStyleIdx="7" presStyleCnt="9">
        <dgm:presLayoutVars>
          <dgm:bulletEnabled val="1"/>
        </dgm:presLayoutVars>
      </dgm:prSet>
      <dgm:spPr/>
    </dgm:pt>
    <dgm:pt modelId="{DAB70B31-B188-4B11-A8D0-AC93E5D60AF2}" type="pres">
      <dgm:prSet presAssocID="{605ACA13-B820-4EB8-A11A-79EF5D0A0AE0}" presName="spaceBetweenRectangles" presStyleCnt="0"/>
      <dgm:spPr/>
    </dgm:pt>
    <dgm:pt modelId="{FA7E3536-41A6-4EF8-BC2A-9F2642621B01}" type="pres">
      <dgm:prSet presAssocID="{5CA24321-6BDC-4677-8E8A-BC870DCFC300}" presName="parentLin" presStyleCnt="0"/>
      <dgm:spPr/>
    </dgm:pt>
    <dgm:pt modelId="{BFE88C99-8519-44BD-B863-9C79416FAED8}" type="pres">
      <dgm:prSet presAssocID="{5CA24321-6BDC-4677-8E8A-BC870DCFC300}" presName="parentLeftMargin" presStyleLbl="node1" presStyleIdx="7" presStyleCnt="9"/>
      <dgm:spPr/>
    </dgm:pt>
    <dgm:pt modelId="{2A923573-C0F2-42B3-BDE4-811E0DF46E78}" type="pres">
      <dgm:prSet presAssocID="{5CA24321-6BDC-4677-8E8A-BC870DCFC300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917BC6F8-E373-4532-BD76-6B018AA4FDBA}" type="pres">
      <dgm:prSet presAssocID="{5CA24321-6BDC-4677-8E8A-BC870DCFC300}" presName="negativeSpace" presStyleCnt="0"/>
      <dgm:spPr/>
    </dgm:pt>
    <dgm:pt modelId="{59A480A0-E884-4B20-A0AD-A0679C4001F9}" type="pres">
      <dgm:prSet presAssocID="{5CA24321-6BDC-4677-8E8A-BC870DCFC300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54FFC800-8BD7-4D56-8C30-E1133C20EDF6}" type="presOf" srcId="{041AFEB7-AECC-494A-B81C-BBECC5AC0CC5}" destId="{00FF248A-4BF6-42E7-8905-F82EA8BC1CB0}" srcOrd="1" destOrd="0" presId="urn:microsoft.com/office/officeart/2005/8/layout/list1"/>
    <dgm:cxn modelId="{842DD50B-C08D-4D57-9A19-FAB258B6C553}" type="presOf" srcId="{53CD4C7B-F954-46A5-BF89-46096852FC8D}" destId="{D24C943F-D9C5-4F11-9273-F6837FA7E5D2}" srcOrd="0" destOrd="0" presId="urn:microsoft.com/office/officeart/2005/8/layout/list1"/>
    <dgm:cxn modelId="{8D99031A-99ED-4B01-9A0C-6A916413D90A}" type="presOf" srcId="{34EA8D08-E901-4D35-81D0-43870D327420}" destId="{05D83534-21BA-4F7F-8BFF-583F3815D07C}" srcOrd="1" destOrd="0" presId="urn:microsoft.com/office/officeart/2005/8/layout/list1"/>
    <dgm:cxn modelId="{D72F7524-A6C0-4159-AFC7-60E038D36DA7}" type="presOf" srcId="{98BCCF4E-8728-48FC-8244-90C836B88995}" destId="{C657476A-DBDA-4E2C-A2F8-F074B12738A5}" srcOrd="0" destOrd="0" presId="urn:microsoft.com/office/officeart/2005/8/layout/list1"/>
    <dgm:cxn modelId="{DEEC312C-813C-49EA-A6AF-FC73CB3AF05B}" type="presOf" srcId="{98BCCF4E-8728-48FC-8244-90C836B88995}" destId="{2223E517-8A29-4BEE-8745-13FE69D96D44}" srcOrd="1" destOrd="0" presId="urn:microsoft.com/office/officeart/2005/8/layout/list1"/>
    <dgm:cxn modelId="{510CC633-2F07-4297-88D0-BCEB4B6EDD98}" type="presOf" srcId="{34EA8D08-E901-4D35-81D0-43870D327420}" destId="{71CEB998-0E9D-48E6-B1B3-40B094621A6E}" srcOrd="0" destOrd="0" presId="urn:microsoft.com/office/officeart/2005/8/layout/list1"/>
    <dgm:cxn modelId="{24D18C38-848E-416B-BF3A-F4F1E7AF60C2}" type="presOf" srcId="{3F339DF8-C8B4-46C2-863B-FEB76D80D906}" destId="{3B96D831-713C-468F-A257-803F1055A714}" srcOrd="0" destOrd="0" presId="urn:microsoft.com/office/officeart/2005/8/layout/list1"/>
    <dgm:cxn modelId="{F35D5B41-F756-409F-AF41-8E51DAB0490E}" srcId="{67194699-51ED-4062-B070-1C93D682DBE0}" destId="{3F339DF8-C8B4-46C2-863B-FEB76D80D906}" srcOrd="3" destOrd="0" parTransId="{33FE4276-8317-4B37-8172-31ADB9BE1E2A}" sibTransId="{928E8FB0-C1BB-4AF2-B37C-1E9AEB0D42C1}"/>
    <dgm:cxn modelId="{11141B46-80CD-41B2-8FE9-795FADA39988}" srcId="{67194699-51ED-4062-B070-1C93D682DBE0}" destId="{98BCCF4E-8728-48FC-8244-90C836B88995}" srcOrd="1" destOrd="0" parTransId="{1A35E199-9F8F-4B4B-8A25-635C810711D0}" sibTransId="{666A97B9-A8C3-4E77-A623-8ABF99583FE8}"/>
    <dgm:cxn modelId="{144A9E67-95C8-4DDE-A145-1627D6635A23}" type="presOf" srcId="{041AFEB7-AECC-494A-B81C-BBECC5AC0CC5}" destId="{D3DEC521-5DC5-4BD6-B1D3-A56761C6619F}" srcOrd="0" destOrd="0" presId="urn:microsoft.com/office/officeart/2005/8/layout/list1"/>
    <dgm:cxn modelId="{CF2D5569-7B2A-4762-AAFB-3861D8F136F9}" srcId="{67194699-51ED-4062-B070-1C93D682DBE0}" destId="{34EA8D08-E901-4D35-81D0-43870D327420}" srcOrd="6" destOrd="0" parTransId="{C1D621FD-910C-47B0-8E08-95BA3FA276CC}" sibTransId="{9BB83089-D4B9-4CE8-A13D-3E2ECA5BAD6B}"/>
    <dgm:cxn modelId="{7DC82F4F-A0CD-4C8D-A840-B1A05D9386DD}" type="presOf" srcId="{5CA24321-6BDC-4677-8E8A-BC870DCFC300}" destId="{BFE88C99-8519-44BD-B863-9C79416FAED8}" srcOrd="0" destOrd="0" presId="urn:microsoft.com/office/officeart/2005/8/layout/list1"/>
    <dgm:cxn modelId="{E5A17954-EAAF-4C87-A753-30B803B1E4EE}" type="presOf" srcId="{DBCC03DE-4A4A-44BC-9D70-159C2C5CF185}" destId="{EBE8BAA7-6924-4D87-B42D-DB38C74E54BE}" srcOrd="0" destOrd="0" presId="urn:microsoft.com/office/officeart/2005/8/layout/list1"/>
    <dgm:cxn modelId="{6032D076-0AE7-4BA5-997A-DF806AE1501D}" type="presOf" srcId="{53CD4C7B-F954-46A5-BF89-46096852FC8D}" destId="{FF621C9B-7934-4023-81B9-700A33758BBC}" srcOrd="1" destOrd="0" presId="urn:microsoft.com/office/officeart/2005/8/layout/list1"/>
    <dgm:cxn modelId="{D824A986-0E85-4CFD-93DC-EFD33A38D925}" srcId="{67194699-51ED-4062-B070-1C93D682DBE0}" destId="{33121FA7-A549-4E4A-B898-29CFE926855E}" srcOrd="7" destOrd="0" parTransId="{967F1C09-AE59-49EC-BE51-C40C6F5725BA}" sibTransId="{605ACA13-B820-4EB8-A11A-79EF5D0A0AE0}"/>
    <dgm:cxn modelId="{7FBEF689-23F4-4859-8D35-DA6F3577C7DB}" srcId="{67194699-51ED-4062-B070-1C93D682DBE0}" destId="{B68E93EB-65CC-408C-B105-4959F3EA802D}" srcOrd="2" destOrd="0" parTransId="{B5670DB8-7BEA-4F24-9EFB-3FE073CCC231}" sibTransId="{C781608F-2084-4EB4-B0DE-78592FEE3AAB}"/>
    <dgm:cxn modelId="{7419018B-4608-40EB-98F4-5A1680AA907A}" type="presOf" srcId="{5CA24321-6BDC-4677-8E8A-BC870DCFC300}" destId="{2A923573-C0F2-42B3-BDE4-811E0DF46E78}" srcOrd="1" destOrd="0" presId="urn:microsoft.com/office/officeart/2005/8/layout/list1"/>
    <dgm:cxn modelId="{3824FF96-EC34-43D5-8E0F-380687F5AEEA}" type="presOf" srcId="{33121FA7-A549-4E4A-B898-29CFE926855E}" destId="{B084C403-D965-4ADB-9B50-CB94799A039D}" srcOrd="0" destOrd="0" presId="urn:microsoft.com/office/officeart/2005/8/layout/list1"/>
    <dgm:cxn modelId="{83FB0BA7-74FE-4941-B9DD-6AEB2B185A5F}" srcId="{67194699-51ED-4062-B070-1C93D682DBE0}" destId="{DBCC03DE-4A4A-44BC-9D70-159C2C5CF185}" srcOrd="5" destOrd="0" parTransId="{93398292-E024-42B9-B5B3-2020A294E622}" sibTransId="{F7705E6B-23A9-4722-A84F-E0CF343099B4}"/>
    <dgm:cxn modelId="{A122D1C2-873A-4828-A8E3-F5408F46B358}" srcId="{67194699-51ED-4062-B070-1C93D682DBE0}" destId="{5CA24321-6BDC-4677-8E8A-BC870DCFC300}" srcOrd="8" destOrd="0" parTransId="{A9345CEB-9352-4665-838E-8801CF99B129}" sibTransId="{C500722F-F383-4B3A-9708-EF9A5A619247}"/>
    <dgm:cxn modelId="{BD3196C4-A0FB-4199-9D91-68826E4C3827}" type="presOf" srcId="{3F339DF8-C8B4-46C2-863B-FEB76D80D906}" destId="{4B915A02-C337-4605-BF21-ECDA676FA281}" srcOrd="1" destOrd="0" presId="urn:microsoft.com/office/officeart/2005/8/layout/list1"/>
    <dgm:cxn modelId="{1290C5CF-B9AB-49A1-9805-7AE0838A80A2}" srcId="{67194699-51ED-4062-B070-1C93D682DBE0}" destId="{53CD4C7B-F954-46A5-BF89-46096852FC8D}" srcOrd="0" destOrd="0" parTransId="{62D2235E-375C-4402-A47F-BFE3D4F91C59}" sibTransId="{E59215A2-50A7-420A-8AF1-6430C13F71D9}"/>
    <dgm:cxn modelId="{611B0CD0-6B41-49E9-9664-5640E1719C1A}" type="presOf" srcId="{B68E93EB-65CC-408C-B105-4959F3EA802D}" destId="{4554EFFE-8B71-4E13-B0D1-35673DFB5489}" srcOrd="1" destOrd="0" presId="urn:microsoft.com/office/officeart/2005/8/layout/list1"/>
    <dgm:cxn modelId="{BDA4B8D8-9C48-47FA-A496-9C692CD80854}" type="presOf" srcId="{67194699-51ED-4062-B070-1C93D682DBE0}" destId="{EB8B429F-4FF0-4E7E-A8AE-AB7E497F83BE}" srcOrd="0" destOrd="0" presId="urn:microsoft.com/office/officeart/2005/8/layout/list1"/>
    <dgm:cxn modelId="{C67367DB-39C8-493D-8CE3-A50053B36CE7}" type="presOf" srcId="{DBCC03DE-4A4A-44BC-9D70-159C2C5CF185}" destId="{D34D78FD-DD9E-4F3B-A913-A4450021F950}" srcOrd="1" destOrd="0" presId="urn:microsoft.com/office/officeart/2005/8/layout/list1"/>
    <dgm:cxn modelId="{847998E5-1990-4634-B843-5038E81BEB93}" type="presOf" srcId="{B68E93EB-65CC-408C-B105-4959F3EA802D}" destId="{558E6255-EE98-4301-A5C3-7F78CDD2B7E6}" srcOrd="0" destOrd="0" presId="urn:microsoft.com/office/officeart/2005/8/layout/list1"/>
    <dgm:cxn modelId="{1FACCAE8-173F-472F-B2FC-4393FA8AB2A5}" type="presOf" srcId="{33121FA7-A549-4E4A-B898-29CFE926855E}" destId="{DD1F2259-BBBD-4995-9C32-B86B012CB5E9}" srcOrd="1" destOrd="0" presId="urn:microsoft.com/office/officeart/2005/8/layout/list1"/>
    <dgm:cxn modelId="{8C17E9F1-675D-457E-840F-154B8453C21E}" srcId="{67194699-51ED-4062-B070-1C93D682DBE0}" destId="{041AFEB7-AECC-494A-B81C-BBECC5AC0CC5}" srcOrd="4" destOrd="0" parTransId="{A8347C7E-D80C-494C-AB2D-2B2FDC20AB17}" sibTransId="{9CF2651D-AB3C-4EFD-9479-651140B0E8D5}"/>
    <dgm:cxn modelId="{67C77FC6-6FE1-4154-BA40-D15171B95332}" type="presParOf" srcId="{EB8B429F-4FF0-4E7E-A8AE-AB7E497F83BE}" destId="{13ABF793-C7B8-4070-99B9-59CC4D088446}" srcOrd="0" destOrd="0" presId="urn:microsoft.com/office/officeart/2005/8/layout/list1"/>
    <dgm:cxn modelId="{81692D63-BA3F-453C-8A69-49E4804B1AE6}" type="presParOf" srcId="{13ABF793-C7B8-4070-99B9-59CC4D088446}" destId="{D24C943F-D9C5-4F11-9273-F6837FA7E5D2}" srcOrd="0" destOrd="0" presId="urn:microsoft.com/office/officeart/2005/8/layout/list1"/>
    <dgm:cxn modelId="{710D9CE2-E3C4-4B68-87C8-20D478CABF2D}" type="presParOf" srcId="{13ABF793-C7B8-4070-99B9-59CC4D088446}" destId="{FF621C9B-7934-4023-81B9-700A33758BBC}" srcOrd="1" destOrd="0" presId="urn:microsoft.com/office/officeart/2005/8/layout/list1"/>
    <dgm:cxn modelId="{6E872F59-5498-4013-AF50-3491E3885F12}" type="presParOf" srcId="{EB8B429F-4FF0-4E7E-A8AE-AB7E497F83BE}" destId="{1287588E-CC90-41FC-8DA8-75AA9F65A6E8}" srcOrd="1" destOrd="0" presId="urn:microsoft.com/office/officeart/2005/8/layout/list1"/>
    <dgm:cxn modelId="{3314553E-E808-409E-AB4E-6BB5BCD56607}" type="presParOf" srcId="{EB8B429F-4FF0-4E7E-A8AE-AB7E497F83BE}" destId="{FED9DC02-6643-4797-88A0-7BCEDE633CC4}" srcOrd="2" destOrd="0" presId="urn:microsoft.com/office/officeart/2005/8/layout/list1"/>
    <dgm:cxn modelId="{A17ED18B-E1EE-4E3C-B98D-9FD0555C0F97}" type="presParOf" srcId="{EB8B429F-4FF0-4E7E-A8AE-AB7E497F83BE}" destId="{E99A947D-9E32-4F8B-83D4-C4CE5026315A}" srcOrd="3" destOrd="0" presId="urn:microsoft.com/office/officeart/2005/8/layout/list1"/>
    <dgm:cxn modelId="{E0DEADFD-738D-47D0-BEF7-6107B3A40166}" type="presParOf" srcId="{EB8B429F-4FF0-4E7E-A8AE-AB7E497F83BE}" destId="{30647252-E889-4B16-8A65-BCF710EC9441}" srcOrd="4" destOrd="0" presId="urn:microsoft.com/office/officeart/2005/8/layout/list1"/>
    <dgm:cxn modelId="{5FB8E80F-D9F2-45BE-9EE4-2B4CB425800D}" type="presParOf" srcId="{30647252-E889-4B16-8A65-BCF710EC9441}" destId="{C657476A-DBDA-4E2C-A2F8-F074B12738A5}" srcOrd="0" destOrd="0" presId="urn:microsoft.com/office/officeart/2005/8/layout/list1"/>
    <dgm:cxn modelId="{1AE83E09-AB8F-4A04-AF8C-9B781620AC2D}" type="presParOf" srcId="{30647252-E889-4B16-8A65-BCF710EC9441}" destId="{2223E517-8A29-4BEE-8745-13FE69D96D44}" srcOrd="1" destOrd="0" presId="urn:microsoft.com/office/officeart/2005/8/layout/list1"/>
    <dgm:cxn modelId="{6694D285-3DE2-4180-9B2E-01FCA70C3DED}" type="presParOf" srcId="{EB8B429F-4FF0-4E7E-A8AE-AB7E497F83BE}" destId="{8D3E9130-6D54-4E92-95BD-96D91EE895A3}" srcOrd="5" destOrd="0" presId="urn:microsoft.com/office/officeart/2005/8/layout/list1"/>
    <dgm:cxn modelId="{923A55C9-FF26-4A91-9CF8-538511636949}" type="presParOf" srcId="{EB8B429F-4FF0-4E7E-A8AE-AB7E497F83BE}" destId="{5CF29285-0BC3-477D-9119-3453B6BD0A98}" srcOrd="6" destOrd="0" presId="urn:microsoft.com/office/officeart/2005/8/layout/list1"/>
    <dgm:cxn modelId="{9CA00549-A747-4328-A8B7-D06801A6742A}" type="presParOf" srcId="{EB8B429F-4FF0-4E7E-A8AE-AB7E497F83BE}" destId="{9CD40698-D751-471D-A8F2-ED6E926A6F22}" srcOrd="7" destOrd="0" presId="urn:microsoft.com/office/officeart/2005/8/layout/list1"/>
    <dgm:cxn modelId="{B932A247-2B34-4C14-9162-E817C0E9C16F}" type="presParOf" srcId="{EB8B429F-4FF0-4E7E-A8AE-AB7E497F83BE}" destId="{DFC9455E-C035-4A78-9679-42E07DF6CA01}" srcOrd="8" destOrd="0" presId="urn:microsoft.com/office/officeart/2005/8/layout/list1"/>
    <dgm:cxn modelId="{67831D4E-CF99-491F-A8FE-B657922B1670}" type="presParOf" srcId="{DFC9455E-C035-4A78-9679-42E07DF6CA01}" destId="{558E6255-EE98-4301-A5C3-7F78CDD2B7E6}" srcOrd="0" destOrd="0" presId="urn:microsoft.com/office/officeart/2005/8/layout/list1"/>
    <dgm:cxn modelId="{3ABCE18D-7209-4B3A-882A-F779C1D7A163}" type="presParOf" srcId="{DFC9455E-C035-4A78-9679-42E07DF6CA01}" destId="{4554EFFE-8B71-4E13-B0D1-35673DFB5489}" srcOrd="1" destOrd="0" presId="urn:microsoft.com/office/officeart/2005/8/layout/list1"/>
    <dgm:cxn modelId="{266E5781-070F-40D8-A849-CCBF57374503}" type="presParOf" srcId="{EB8B429F-4FF0-4E7E-A8AE-AB7E497F83BE}" destId="{10D10DC0-E9BE-4AA5-B4F9-CFEE43F49D16}" srcOrd="9" destOrd="0" presId="urn:microsoft.com/office/officeart/2005/8/layout/list1"/>
    <dgm:cxn modelId="{B9CF2771-67B7-4E12-BAD0-B0A6EDDDB32D}" type="presParOf" srcId="{EB8B429F-4FF0-4E7E-A8AE-AB7E497F83BE}" destId="{C7790FA7-8611-4165-873E-C1F1B31DD591}" srcOrd="10" destOrd="0" presId="urn:microsoft.com/office/officeart/2005/8/layout/list1"/>
    <dgm:cxn modelId="{35B7EB0E-F7D0-472F-A663-2BDEC03FEA76}" type="presParOf" srcId="{EB8B429F-4FF0-4E7E-A8AE-AB7E497F83BE}" destId="{7517F172-4C43-41BA-922E-09620461FB21}" srcOrd="11" destOrd="0" presId="urn:microsoft.com/office/officeart/2005/8/layout/list1"/>
    <dgm:cxn modelId="{1B7D0CE9-D82D-4EF7-BEDE-8C376625C3F4}" type="presParOf" srcId="{EB8B429F-4FF0-4E7E-A8AE-AB7E497F83BE}" destId="{060C8705-2482-4816-8E6D-37852DB5D099}" srcOrd="12" destOrd="0" presId="urn:microsoft.com/office/officeart/2005/8/layout/list1"/>
    <dgm:cxn modelId="{1CCC3217-FD91-4127-8A53-13E1FAD6E26D}" type="presParOf" srcId="{060C8705-2482-4816-8E6D-37852DB5D099}" destId="{3B96D831-713C-468F-A257-803F1055A714}" srcOrd="0" destOrd="0" presId="urn:microsoft.com/office/officeart/2005/8/layout/list1"/>
    <dgm:cxn modelId="{1D51877A-3389-42FC-8707-C16743FD4CF9}" type="presParOf" srcId="{060C8705-2482-4816-8E6D-37852DB5D099}" destId="{4B915A02-C337-4605-BF21-ECDA676FA281}" srcOrd="1" destOrd="0" presId="urn:microsoft.com/office/officeart/2005/8/layout/list1"/>
    <dgm:cxn modelId="{0EC0B54C-A0F4-4086-8C8F-C9399B86CA81}" type="presParOf" srcId="{EB8B429F-4FF0-4E7E-A8AE-AB7E497F83BE}" destId="{90F01B2C-3E8D-44C9-AD23-F93CF7383545}" srcOrd="13" destOrd="0" presId="urn:microsoft.com/office/officeart/2005/8/layout/list1"/>
    <dgm:cxn modelId="{248294F9-3447-4D88-B534-33154DA79007}" type="presParOf" srcId="{EB8B429F-4FF0-4E7E-A8AE-AB7E497F83BE}" destId="{86BA63AA-C072-4A8B-935B-0192A711CCEF}" srcOrd="14" destOrd="0" presId="urn:microsoft.com/office/officeart/2005/8/layout/list1"/>
    <dgm:cxn modelId="{0B16B809-3106-4FD9-A5C8-E61B0F90B6D2}" type="presParOf" srcId="{EB8B429F-4FF0-4E7E-A8AE-AB7E497F83BE}" destId="{9539857A-BBC0-484C-8D0A-7BC72804A500}" srcOrd="15" destOrd="0" presId="urn:microsoft.com/office/officeart/2005/8/layout/list1"/>
    <dgm:cxn modelId="{69C7D889-900E-418B-81B7-1C9685683F47}" type="presParOf" srcId="{EB8B429F-4FF0-4E7E-A8AE-AB7E497F83BE}" destId="{549F8A62-566B-461D-90C9-1AF662540968}" srcOrd="16" destOrd="0" presId="urn:microsoft.com/office/officeart/2005/8/layout/list1"/>
    <dgm:cxn modelId="{DFEC22AA-CBAE-4AA2-A142-15501A208D62}" type="presParOf" srcId="{549F8A62-566B-461D-90C9-1AF662540968}" destId="{D3DEC521-5DC5-4BD6-B1D3-A56761C6619F}" srcOrd="0" destOrd="0" presId="urn:microsoft.com/office/officeart/2005/8/layout/list1"/>
    <dgm:cxn modelId="{B7F07CA8-69B9-41A7-8DE5-295FFE82D424}" type="presParOf" srcId="{549F8A62-566B-461D-90C9-1AF662540968}" destId="{00FF248A-4BF6-42E7-8905-F82EA8BC1CB0}" srcOrd="1" destOrd="0" presId="urn:microsoft.com/office/officeart/2005/8/layout/list1"/>
    <dgm:cxn modelId="{C8A6746B-C895-4F44-8970-C8A8D0092CAD}" type="presParOf" srcId="{EB8B429F-4FF0-4E7E-A8AE-AB7E497F83BE}" destId="{080A475B-A643-4D21-A774-10361DF7E4E4}" srcOrd="17" destOrd="0" presId="urn:microsoft.com/office/officeart/2005/8/layout/list1"/>
    <dgm:cxn modelId="{247C5974-7767-4794-B3AA-DD2C29E8D82E}" type="presParOf" srcId="{EB8B429F-4FF0-4E7E-A8AE-AB7E497F83BE}" destId="{9A22CE24-AF1A-4B78-ACF1-E681E76A967A}" srcOrd="18" destOrd="0" presId="urn:microsoft.com/office/officeart/2005/8/layout/list1"/>
    <dgm:cxn modelId="{B17021BD-35A9-439D-AB49-0606EC1E93CF}" type="presParOf" srcId="{EB8B429F-4FF0-4E7E-A8AE-AB7E497F83BE}" destId="{CEF06F84-B3C8-4449-9A37-FED9B00F5035}" srcOrd="19" destOrd="0" presId="urn:microsoft.com/office/officeart/2005/8/layout/list1"/>
    <dgm:cxn modelId="{C983D256-A125-4936-B667-19E8995C45ED}" type="presParOf" srcId="{EB8B429F-4FF0-4E7E-A8AE-AB7E497F83BE}" destId="{CA6AA2A5-74B4-4036-BA32-928EFB50B559}" srcOrd="20" destOrd="0" presId="urn:microsoft.com/office/officeart/2005/8/layout/list1"/>
    <dgm:cxn modelId="{F41E6985-4CE1-4560-A0BE-10A45D124672}" type="presParOf" srcId="{CA6AA2A5-74B4-4036-BA32-928EFB50B559}" destId="{EBE8BAA7-6924-4D87-B42D-DB38C74E54BE}" srcOrd="0" destOrd="0" presId="urn:microsoft.com/office/officeart/2005/8/layout/list1"/>
    <dgm:cxn modelId="{893B3EAB-4035-4FED-A4CE-06094C944EF3}" type="presParOf" srcId="{CA6AA2A5-74B4-4036-BA32-928EFB50B559}" destId="{D34D78FD-DD9E-4F3B-A913-A4450021F950}" srcOrd="1" destOrd="0" presId="urn:microsoft.com/office/officeart/2005/8/layout/list1"/>
    <dgm:cxn modelId="{4137DD80-8BA1-4490-B354-E39DD6AB1831}" type="presParOf" srcId="{EB8B429F-4FF0-4E7E-A8AE-AB7E497F83BE}" destId="{3C192CAD-D9D4-4C3B-BE15-2EE3A13127A6}" srcOrd="21" destOrd="0" presId="urn:microsoft.com/office/officeart/2005/8/layout/list1"/>
    <dgm:cxn modelId="{09CFBF40-BFDE-48FF-A6DF-9A1473D3C98E}" type="presParOf" srcId="{EB8B429F-4FF0-4E7E-A8AE-AB7E497F83BE}" destId="{ECC88388-61B7-4DAB-B08D-F1DF0FD14DB6}" srcOrd="22" destOrd="0" presId="urn:microsoft.com/office/officeart/2005/8/layout/list1"/>
    <dgm:cxn modelId="{1B2C3EE3-A7F5-48DB-9CDA-C3D41A25D1E8}" type="presParOf" srcId="{EB8B429F-4FF0-4E7E-A8AE-AB7E497F83BE}" destId="{831F5307-1DE7-478D-BCB5-6207534AD65C}" srcOrd="23" destOrd="0" presId="urn:microsoft.com/office/officeart/2005/8/layout/list1"/>
    <dgm:cxn modelId="{A9891FC1-63AD-498F-8672-B9C38CE8E736}" type="presParOf" srcId="{EB8B429F-4FF0-4E7E-A8AE-AB7E497F83BE}" destId="{04459F76-1F7B-47EA-A45D-4466F414F8DB}" srcOrd="24" destOrd="0" presId="urn:microsoft.com/office/officeart/2005/8/layout/list1"/>
    <dgm:cxn modelId="{0884927E-FEFA-4E44-AECD-E1609CA07ABE}" type="presParOf" srcId="{04459F76-1F7B-47EA-A45D-4466F414F8DB}" destId="{71CEB998-0E9D-48E6-B1B3-40B094621A6E}" srcOrd="0" destOrd="0" presId="urn:microsoft.com/office/officeart/2005/8/layout/list1"/>
    <dgm:cxn modelId="{722890FA-30B5-4FF5-984A-EF8824C2E3F0}" type="presParOf" srcId="{04459F76-1F7B-47EA-A45D-4466F414F8DB}" destId="{05D83534-21BA-4F7F-8BFF-583F3815D07C}" srcOrd="1" destOrd="0" presId="urn:microsoft.com/office/officeart/2005/8/layout/list1"/>
    <dgm:cxn modelId="{783CC693-4BEC-4D5B-9E50-A0F57424CC60}" type="presParOf" srcId="{EB8B429F-4FF0-4E7E-A8AE-AB7E497F83BE}" destId="{8E72BE1D-15E2-4D5A-9668-DB5DB4B07B61}" srcOrd="25" destOrd="0" presId="urn:microsoft.com/office/officeart/2005/8/layout/list1"/>
    <dgm:cxn modelId="{DF28A97D-4578-418B-9642-E7E1D5581D7A}" type="presParOf" srcId="{EB8B429F-4FF0-4E7E-A8AE-AB7E497F83BE}" destId="{48583BF2-1B1F-4B5D-92F3-8BF8264B810F}" srcOrd="26" destOrd="0" presId="urn:microsoft.com/office/officeart/2005/8/layout/list1"/>
    <dgm:cxn modelId="{3699D318-AE9F-460C-98ED-A82F2436BF86}" type="presParOf" srcId="{EB8B429F-4FF0-4E7E-A8AE-AB7E497F83BE}" destId="{78250756-975E-4FEA-8714-3C003BA8BAE7}" srcOrd="27" destOrd="0" presId="urn:microsoft.com/office/officeart/2005/8/layout/list1"/>
    <dgm:cxn modelId="{DCB827CB-7481-4F80-A3BB-9C42B7EB4C8F}" type="presParOf" srcId="{EB8B429F-4FF0-4E7E-A8AE-AB7E497F83BE}" destId="{4E127EF8-C4EB-4542-8D46-2569E2D72D60}" srcOrd="28" destOrd="0" presId="urn:microsoft.com/office/officeart/2005/8/layout/list1"/>
    <dgm:cxn modelId="{5BD6AA67-B5EE-4264-9AA1-AA0C94162A49}" type="presParOf" srcId="{4E127EF8-C4EB-4542-8D46-2569E2D72D60}" destId="{B084C403-D965-4ADB-9B50-CB94799A039D}" srcOrd="0" destOrd="0" presId="urn:microsoft.com/office/officeart/2005/8/layout/list1"/>
    <dgm:cxn modelId="{8B4765F2-27F3-4A44-B640-E42194874B10}" type="presParOf" srcId="{4E127EF8-C4EB-4542-8D46-2569E2D72D60}" destId="{DD1F2259-BBBD-4995-9C32-B86B012CB5E9}" srcOrd="1" destOrd="0" presId="urn:microsoft.com/office/officeart/2005/8/layout/list1"/>
    <dgm:cxn modelId="{EC99F136-D7D8-412A-85F9-D827BE6B14B0}" type="presParOf" srcId="{EB8B429F-4FF0-4E7E-A8AE-AB7E497F83BE}" destId="{6449F788-9A22-44CB-A582-9F1354D8F66A}" srcOrd="29" destOrd="0" presId="urn:microsoft.com/office/officeart/2005/8/layout/list1"/>
    <dgm:cxn modelId="{9CB81C50-DE5D-4D45-B005-1C98FC26A0DA}" type="presParOf" srcId="{EB8B429F-4FF0-4E7E-A8AE-AB7E497F83BE}" destId="{2220329A-536A-480F-99D1-ED279E526256}" srcOrd="30" destOrd="0" presId="urn:microsoft.com/office/officeart/2005/8/layout/list1"/>
    <dgm:cxn modelId="{135D7B7E-E7E7-408B-A10A-25B284A54432}" type="presParOf" srcId="{EB8B429F-4FF0-4E7E-A8AE-AB7E497F83BE}" destId="{DAB70B31-B188-4B11-A8D0-AC93E5D60AF2}" srcOrd="31" destOrd="0" presId="urn:microsoft.com/office/officeart/2005/8/layout/list1"/>
    <dgm:cxn modelId="{B410C76E-EFD0-4158-B36E-340D304CF031}" type="presParOf" srcId="{EB8B429F-4FF0-4E7E-A8AE-AB7E497F83BE}" destId="{FA7E3536-41A6-4EF8-BC2A-9F2642621B01}" srcOrd="32" destOrd="0" presId="urn:microsoft.com/office/officeart/2005/8/layout/list1"/>
    <dgm:cxn modelId="{463F63E0-E869-4CB2-A569-1F12F4BBE8CD}" type="presParOf" srcId="{FA7E3536-41A6-4EF8-BC2A-9F2642621B01}" destId="{BFE88C99-8519-44BD-B863-9C79416FAED8}" srcOrd="0" destOrd="0" presId="urn:microsoft.com/office/officeart/2005/8/layout/list1"/>
    <dgm:cxn modelId="{5238D493-60B1-4067-AF20-7D063A2FDB4F}" type="presParOf" srcId="{FA7E3536-41A6-4EF8-BC2A-9F2642621B01}" destId="{2A923573-C0F2-42B3-BDE4-811E0DF46E78}" srcOrd="1" destOrd="0" presId="urn:microsoft.com/office/officeart/2005/8/layout/list1"/>
    <dgm:cxn modelId="{F16BB1D3-F8D7-4844-9155-78018FB27B03}" type="presParOf" srcId="{EB8B429F-4FF0-4E7E-A8AE-AB7E497F83BE}" destId="{917BC6F8-E373-4532-BD76-6B018AA4FDBA}" srcOrd="33" destOrd="0" presId="urn:microsoft.com/office/officeart/2005/8/layout/list1"/>
    <dgm:cxn modelId="{39EC163E-B670-426A-9BAD-F43F3EAD68C7}" type="presParOf" srcId="{EB8B429F-4FF0-4E7E-A8AE-AB7E497F83BE}" destId="{59A480A0-E884-4B20-A0AD-A0679C4001F9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662A3-8728-42FA-BA98-F7DADF2907B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5A35B6-3A08-4AE3-BD49-44BCEE2684D0}">
      <dgm:prSet phldrT="[Text]"/>
      <dgm:spPr/>
      <dgm:t>
        <a:bodyPr/>
        <a:lstStyle/>
        <a:p>
          <a:r>
            <a:rPr lang="en-US" dirty="0" err="1"/>
            <a:t>Dịch</a:t>
          </a:r>
          <a:r>
            <a:rPr lang="en-US" dirty="0"/>
            <a:t> </a:t>
          </a:r>
          <a:r>
            <a:rPr lang="en-US" dirty="0" err="1"/>
            <a:t>vụ</a:t>
          </a:r>
          <a:r>
            <a:rPr lang="en-US" dirty="0"/>
            <a:t> </a:t>
          </a:r>
          <a:r>
            <a:rPr lang="en-US" dirty="0" err="1"/>
            <a:t>kiểm</a:t>
          </a:r>
          <a:r>
            <a:rPr lang="en-US" dirty="0"/>
            <a:t> </a:t>
          </a:r>
          <a:r>
            <a:rPr lang="en-US" dirty="0" err="1"/>
            <a:t>tra</a:t>
          </a:r>
          <a:r>
            <a:rPr lang="en-US" dirty="0"/>
            <a:t>, </a:t>
          </a:r>
          <a:r>
            <a:rPr lang="en-US" dirty="0" err="1"/>
            <a:t>đánh</a:t>
          </a:r>
          <a:r>
            <a:rPr lang="en-US" dirty="0"/>
            <a:t> </a:t>
          </a:r>
          <a:r>
            <a:rPr lang="en-US" dirty="0" err="1"/>
            <a:t>giá</a:t>
          </a:r>
          <a:r>
            <a:rPr lang="en-US" dirty="0"/>
            <a:t> ATTT</a:t>
          </a:r>
        </a:p>
      </dgm:t>
    </dgm:pt>
    <dgm:pt modelId="{327DF384-43CA-4D83-8E9C-AB3DA08BF159}" type="parTrans" cxnId="{C01E9726-5F6C-4BC0-B0CF-FE11BE57FE68}">
      <dgm:prSet/>
      <dgm:spPr/>
      <dgm:t>
        <a:bodyPr/>
        <a:lstStyle/>
        <a:p>
          <a:endParaRPr lang="en-US"/>
        </a:p>
      </dgm:t>
    </dgm:pt>
    <dgm:pt modelId="{4254C2E2-7E6D-483A-A335-B350A60B5530}" type="sibTrans" cxnId="{C01E9726-5F6C-4BC0-B0CF-FE11BE57FE68}">
      <dgm:prSet/>
      <dgm:spPr/>
      <dgm:t>
        <a:bodyPr/>
        <a:lstStyle/>
        <a:p>
          <a:endParaRPr lang="en-US"/>
        </a:p>
      </dgm:t>
    </dgm:pt>
    <dgm:pt modelId="{BD47FFF2-01A5-44B3-AB1E-42D7B727F060}">
      <dgm:prSet phldrT="[Text]"/>
      <dgm:spPr/>
      <dgm:t>
        <a:bodyPr/>
        <a:lstStyle/>
        <a:p>
          <a:r>
            <a:rPr lang="en-US" dirty="0" err="1"/>
            <a:t>Dịch</a:t>
          </a:r>
          <a:r>
            <a:rPr lang="en-US" dirty="0"/>
            <a:t> </a:t>
          </a:r>
          <a:r>
            <a:rPr lang="en-US" dirty="0" err="1"/>
            <a:t>vụ</a:t>
          </a:r>
          <a:r>
            <a:rPr lang="en-US" dirty="0"/>
            <a:t> </a:t>
          </a:r>
          <a:r>
            <a:rPr lang="en-US" dirty="0" err="1"/>
            <a:t>rò</a:t>
          </a:r>
          <a:r>
            <a:rPr lang="en-US" dirty="0"/>
            <a:t> </a:t>
          </a:r>
          <a:r>
            <a:rPr lang="en-US" dirty="0" err="1"/>
            <a:t>quét</a:t>
          </a:r>
          <a:r>
            <a:rPr lang="en-US" dirty="0"/>
            <a:t>, </a:t>
          </a:r>
          <a:r>
            <a:rPr lang="en-US" dirty="0" err="1"/>
            <a:t>bóc</a:t>
          </a:r>
          <a:r>
            <a:rPr lang="en-US" dirty="0"/>
            <a:t> </a:t>
          </a:r>
          <a:r>
            <a:rPr lang="en-US" dirty="0" err="1"/>
            <a:t>gỡ</a:t>
          </a:r>
          <a:r>
            <a:rPr lang="en-US" dirty="0"/>
            <a:t> </a:t>
          </a:r>
          <a:r>
            <a:rPr lang="en-US" dirty="0" err="1"/>
            <a:t>mã</a:t>
          </a:r>
          <a:r>
            <a:rPr lang="en-US" dirty="0"/>
            <a:t> </a:t>
          </a:r>
          <a:r>
            <a:rPr lang="en-US" dirty="0" err="1"/>
            <a:t>độc</a:t>
          </a:r>
          <a:endParaRPr lang="en-US" dirty="0"/>
        </a:p>
      </dgm:t>
    </dgm:pt>
    <dgm:pt modelId="{C556CCCF-1BCA-4443-BDC7-0960540D912C}" type="parTrans" cxnId="{90017184-4770-4761-8019-C9A3166897FF}">
      <dgm:prSet/>
      <dgm:spPr/>
      <dgm:t>
        <a:bodyPr/>
        <a:lstStyle/>
        <a:p>
          <a:endParaRPr lang="en-US"/>
        </a:p>
      </dgm:t>
    </dgm:pt>
    <dgm:pt modelId="{13103554-7EE0-43A1-A298-F873F78D77D3}" type="sibTrans" cxnId="{90017184-4770-4761-8019-C9A3166897FF}">
      <dgm:prSet/>
      <dgm:spPr/>
      <dgm:t>
        <a:bodyPr/>
        <a:lstStyle/>
        <a:p>
          <a:endParaRPr lang="en-US"/>
        </a:p>
      </dgm:t>
    </dgm:pt>
    <dgm:pt modelId="{829AF036-5943-4CB5-BC8E-A86273EBC6FF}">
      <dgm:prSet phldrT="[Text]"/>
      <dgm:spPr/>
      <dgm:t>
        <a:bodyPr/>
        <a:lstStyle/>
        <a:p>
          <a:r>
            <a:rPr lang="en-US" dirty="0" err="1"/>
            <a:t>Phần</a:t>
          </a:r>
          <a:r>
            <a:rPr lang="en-US" dirty="0"/>
            <a:t> </a:t>
          </a:r>
          <a:r>
            <a:rPr lang="en-US" dirty="0" err="1"/>
            <a:t>mềm</a:t>
          </a:r>
          <a:r>
            <a:rPr lang="en-US" dirty="0"/>
            <a:t> </a:t>
          </a:r>
          <a:r>
            <a:rPr lang="en-US" dirty="0" err="1"/>
            <a:t>Viettel</a:t>
          </a:r>
          <a:r>
            <a:rPr lang="en-US" dirty="0"/>
            <a:t> Endpoint Detection &amp; Response</a:t>
          </a:r>
        </a:p>
      </dgm:t>
    </dgm:pt>
    <dgm:pt modelId="{7BF66ACE-4155-4F61-A96D-7A020FDBE8EC}" type="parTrans" cxnId="{1111F91F-E4A4-40EB-A11B-41B59131460A}">
      <dgm:prSet/>
      <dgm:spPr/>
      <dgm:t>
        <a:bodyPr/>
        <a:lstStyle/>
        <a:p>
          <a:endParaRPr lang="en-US"/>
        </a:p>
      </dgm:t>
    </dgm:pt>
    <dgm:pt modelId="{AD73199A-176C-4B0B-80C1-A974C1F02513}" type="sibTrans" cxnId="{1111F91F-E4A4-40EB-A11B-41B59131460A}">
      <dgm:prSet/>
      <dgm:spPr/>
      <dgm:t>
        <a:bodyPr/>
        <a:lstStyle/>
        <a:p>
          <a:endParaRPr lang="en-US"/>
        </a:p>
      </dgm:t>
    </dgm:pt>
    <dgm:pt modelId="{E07D0727-8A76-4A5E-9DA1-3C24BD4FC585}">
      <dgm:prSet phldrT="[Text]"/>
      <dgm:spPr/>
      <dgm:t>
        <a:bodyPr/>
        <a:lstStyle/>
        <a:p>
          <a:r>
            <a:rPr lang="en-US" dirty="0" err="1"/>
            <a:t>Dịch</a:t>
          </a:r>
          <a:r>
            <a:rPr lang="en-US" dirty="0"/>
            <a:t> </a:t>
          </a:r>
          <a:r>
            <a:rPr lang="en-US" dirty="0" err="1"/>
            <a:t>vụ</a:t>
          </a:r>
          <a:r>
            <a:rPr lang="en-US" dirty="0"/>
            <a:t> </a:t>
          </a:r>
          <a:r>
            <a:rPr lang="en-US" dirty="0" err="1"/>
            <a:t>giám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ATTT 24/7</a:t>
          </a:r>
        </a:p>
      </dgm:t>
    </dgm:pt>
    <dgm:pt modelId="{B38448FC-B7BC-4F3A-8F77-3FF34CE984F7}" type="parTrans" cxnId="{0C84513F-19B1-4333-B54D-8C1AA2157F02}">
      <dgm:prSet/>
      <dgm:spPr/>
      <dgm:t>
        <a:bodyPr/>
        <a:lstStyle/>
        <a:p>
          <a:endParaRPr lang="en-US"/>
        </a:p>
      </dgm:t>
    </dgm:pt>
    <dgm:pt modelId="{8D71242C-C687-4F3F-BE87-36179E904EAC}" type="sibTrans" cxnId="{0C84513F-19B1-4333-B54D-8C1AA2157F02}">
      <dgm:prSet/>
      <dgm:spPr/>
      <dgm:t>
        <a:bodyPr/>
        <a:lstStyle/>
        <a:p>
          <a:endParaRPr lang="en-US"/>
        </a:p>
      </dgm:t>
    </dgm:pt>
    <dgm:pt modelId="{3E09EB8F-0D22-41C0-8DC4-7E6B2C563F5D}" type="pres">
      <dgm:prSet presAssocID="{AAD662A3-8728-42FA-BA98-F7DADF2907BA}" presName="diagram" presStyleCnt="0">
        <dgm:presLayoutVars>
          <dgm:dir/>
          <dgm:resizeHandles val="exact"/>
        </dgm:presLayoutVars>
      </dgm:prSet>
      <dgm:spPr/>
    </dgm:pt>
    <dgm:pt modelId="{124F578E-DF87-4C86-B9C9-48BF82556E73}" type="pres">
      <dgm:prSet presAssocID="{A65A35B6-3A08-4AE3-BD49-44BCEE2684D0}" presName="node" presStyleLbl="node1" presStyleIdx="0" presStyleCnt="4">
        <dgm:presLayoutVars>
          <dgm:bulletEnabled val="1"/>
        </dgm:presLayoutVars>
      </dgm:prSet>
      <dgm:spPr/>
    </dgm:pt>
    <dgm:pt modelId="{58588F61-C7A7-44C7-BCF6-FD43ABB6C28D}" type="pres">
      <dgm:prSet presAssocID="{4254C2E2-7E6D-483A-A335-B350A60B5530}" presName="sibTrans" presStyleCnt="0"/>
      <dgm:spPr/>
    </dgm:pt>
    <dgm:pt modelId="{E10E71B1-0E14-450F-8776-0E3DB62316C0}" type="pres">
      <dgm:prSet presAssocID="{BD47FFF2-01A5-44B3-AB1E-42D7B727F060}" presName="node" presStyleLbl="node1" presStyleIdx="1" presStyleCnt="4">
        <dgm:presLayoutVars>
          <dgm:bulletEnabled val="1"/>
        </dgm:presLayoutVars>
      </dgm:prSet>
      <dgm:spPr/>
    </dgm:pt>
    <dgm:pt modelId="{CE7A0AC5-2688-4DBE-9AD5-AAB536EE363B}" type="pres">
      <dgm:prSet presAssocID="{13103554-7EE0-43A1-A298-F873F78D77D3}" presName="sibTrans" presStyleCnt="0"/>
      <dgm:spPr/>
    </dgm:pt>
    <dgm:pt modelId="{C1C0B07A-2E0B-4D2F-9755-C09FBB27F7CF}" type="pres">
      <dgm:prSet presAssocID="{829AF036-5943-4CB5-BC8E-A86273EBC6FF}" presName="node" presStyleLbl="node1" presStyleIdx="2" presStyleCnt="4">
        <dgm:presLayoutVars>
          <dgm:bulletEnabled val="1"/>
        </dgm:presLayoutVars>
      </dgm:prSet>
      <dgm:spPr/>
    </dgm:pt>
    <dgm:pt modelId="{AFDE04AD-E9F7-4F24-9DFA-6928628BFFD4}" type="pres">
      <dgm:prSet presAssocID="{AD73199A-176C-4B0B-80C1-A974C1F02513}" presName="sibTrans" presStyleCnt="0"/>
      <dgm:spPr/>
    </dgm:pt>
    <dgm:pt modelId="{CF08AEC6-577B-4867-8E5C-22C3E4C27ADA}" type="pres">
      <dgm:prSet presAssocID="{E07D0727-8A76-4A5E-9DA1-3C24BD4FC585}" presName="node" presStyleLbl="node1" presStyleIdx="3" presStyleCnt="4">
        <dgm:presLayoutVars>
          <dgm:bulletEnabled val="1"/>
        </dgm:presLayoutVars>
      </dgm:prSet>
      <dgm:spPr/>
    </dgm:pt>
  </dgm:ptLst>
  <dgm:cxnLst>
    <dgm:cxn modelId="{1111F91F-E4A4-40EB-A11B-41B59131460A}" srcId="{AAD662A3-8728-42FA-BA98-F7DADF2907BA}" destId="{829AF036-5943-4CB5-BC8E-A86273EBC6FF}" srcOrd="2" destOrd="0" parTransId="{7BF66ACE-4155-4F61-A96D-7A020FDBE8EC}" sibTransId="{AD73199A-176C-4B0B-80C1-A974C1F02513}"/>
    <dgm:cxn modelId="{1B0E3426-1C32-43CD-BFAA-932D592D83FA}" type="presOf" srcId="{A65A35B6-3A08-4AE3-BD49-44BCEE2684D0}" destId="{124F578E-DF87-4C86-B9C9-48BF82556E73}" srcOrd="0" destOrd="0" presId="urn:microsoft.com/office/officeart/2005/8/layout/default"/>
    <dgm:cxn modelId="{C01E9726-5F6C-4BC0-B0CF-FE11BE57FE68}" srcId="{AAD662A3-8728-42FA-BA98-F7DADF2907BA}" destId="{A65A35B6-3A08-4AE3-BD49-44BCEE2684D0}" srcOrd="0" destOrd="0" parTransId="{327DF384-43CA-4D83-8E9C-AB3DA08BF159}" sibTransId="{4254C2E2-7E6D-483A-A335-B350A60B5530}"/>
    <dgm:cxn modelId="{0C84513F-19B1-4333-B54D-8C1AA2157F02}" srcId="{AAD662A3-8728-42FA-BA98-F7DADF2907BA}" destId="{E07D0727-8A76-4A5E-9DA1-3C24BD4FC585}" srcOrd="3" destOrd="0" parTransId="{B38448FC-B7BC-4F3A-8F77-3FF34CE984F7}" sibTransId="{8D71242C-C687-4F3F-BE87-36179E904EAC}"/>
    <dgm:cxn modelId="{E9263B42-958B-4D3D-8C6B-6149863CC2EB}" type="presOf" srcId="{829AF036-5943-4CB5-BC8E-A86273EBC6FF}" destId="{C1C0B07A-2E0B-4D2F-9755-C09FBB27F7CF}" srcOrd="0" destOrd="0" presId="urn:microsoft.com/office/officeart/2005/8/layout/default"/>
    <dgm:cxn modelId="{4C163349-9A2F-44EF-9161-CDA2EBC685FB}" type="presOf" srcId="{E07D0727-8A76-4A5E-9DA1-3C24BD4FC585}" destId="{CF08AEC6-577B-4867-8E5C-22C3E4C27ADA}" srcOrd="0" destOrd="0" presId="urn:microsoft.com/office/officeart/2005/8/layout/default"/>
    <dgm:cxn modelId="{90017184-4770-4761-8019-C9A3166897FF}" srcId="{AAD662A3-8728-42FA-BA98-F7DADF2907BA}" destId="{BD47FFF2-01A5-44B3-AB1E-42D7B727F060}" srcOrd="1" destOrd="0" parTransId="{C556CCCF-1BCA-4443-BDC7-0960540D912C}" sibTransId="{13103554-7EE0-43A1-A298-F873F78D77D3}"/>
    <dgm:cxn modelId="{666534E1-A5AA-458C-B39A-9D58298E54C0}" type="presOf" srcId="{BD47FFF2-01A5-44B3-AB1E-42D7B727F060}" destId="{E10E71B1-0E14-450F-8776-0E3DB62316C0}" srcOrd="0" destOrd="0" presId="urn:microsoft.com/office/officeart/2005/8/layout/default"/>
    <dgm:cxn modelId="{75DA66EF-7CBC-4BA3-97C4-CFF783160A5F}" type="presOf" srcId="{AAD662A3-8728-42FA-BA98-F7DADF2907BA}" destId="{3E09EB8F-0D22-41C0-8DC4-7E6B2C563F5D}" srcOrd="0" destOrd="0" presId="urn:microsoft.com/office/officeart/2005/8/layout/default"/>
    <dgm:cxn modelId="{76AF74A1-10D2-4DB9-B3DF-920AA4F863CB}" type="presParOf" srcId="{3E09EB8F-0D22-41C0-8DC4-7E6B2C563F5D}" destId="{124F578E-DF87-4C86-B9C9-48BF82556E73}" srcOrd="0" destOrd="0" presId="urn:microsoft.com/office/officeart/2005/8/layout/default"/>
    <dgm:cxn modelId="{CCE8E6E1-9A43-4987-AB04-DCDE669323E1}" type="presParOf" srcId="{3E09EB8F-0D22-41C0-8DC4-7E6B2C563F5D}" destId="{58588F61-C7A7-44C7-BCF6-FD43ABB6C28D}" srcOrd="1" destOrd="0" presId="urn:microsoft.com/office/officeart/2005/8/layout/default"/>
    <dgm:cxn modelId="{ED167DE1-6758-48B8-8A13-CD1E6BC0A324}" type="presParOf" srcId="{3E09EB8F-0D22-41C0-8DC4-7E6B2C563F5D}" destId="{E10E71B1-0E14-450F-8776-0E3DB62316C0}" srcOrd="2" destOrd="0" presId="urn:microsoft.com/office/officeart/2005/8/layout/default"/>
    <dgm:cxn modelId="{8B691967-5259-464C-9AFC-5E2B14342E04}" type="presParOf" srcId="{3E09EB8F-0D22-41C0-8DC4-7E6B2C563F5D}" destId="{CE7A0AC5-2688-4DBE-9AD5-AAB536EE363B}" srcOrd="3" destOrd="0" presId="urn:microsoft.com/office/officeart/2005/8/layout/default"/>
    <dgm:cxn modelId="{A0099AA6-1F7E-40D5-868A-F1AE1CC30B30}" type="presParOf" srcId="{3E09EB8F-0D22-41C0-8DC4-7E6B2C563F5D}" destId="{C1C0B07A-2E0B-4D2F-9755-C09FBB27F7CF}" srcOrd="4" destOrd="0" presId="urn:microsoft.com/office/officeart/2005/8/layout/default"/>
    <dgm:cxn modelId="{1AB48CB1-6D2B-486D-8854-F3CCF6B3741A}" type="presParOf" srcId="{3E09EB8F-0D22-41C0-8DC4-7E6B2C563F5D}" destId="{AFDE04AD-E9F7-4F24-9DFA-6928628BFFD4}" srcOrd="5" destOrd="0" presId="urn:microsoft.com/office/officeart/2005/8/layout/default"/>
    <dgm:cxn modelId="{8E100BAD-C394-4D32-BCDF-C9AC47650517}" type="presParOf" srcId="{3E09EB8F-0D22-41C0-8DC4-7E6B2C563F5D}" destId="{CF08AEC6-577B-4867-8E5C-22C3E4C27A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DC02-6643-4797-88A0-7BCEDE633CC4}">
      <dsp:nvSpPr>
        <dsp:cNvPr id="0" name=""/>
        <dsp:cNvSpPr/>
      </dsp:nvSpPr>
      <dsp:spPr>
        <a:xfrm>
          <a:off x="0" y="503380"/>
          <a:ext cx="84582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21C9B-7934-4023-81B9-700A33758BBC}">
      <dsp:nvSpPr>
        <dsp:cNvPr id="0" name=""/>
        <dsp:cNvSpPr/>
      </dsp:nvSpPr>
      <dsp:spPr>
        <a:xfrm>
          <a:off x="422910" y="370540"/>
          <a:ext cx="5920740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1. </a:t>
          </a:r>
          <a:r>
            <a:rPr lang="vi-VN" sz="900" kern="1200" dirty="0"/>
            <a:t>Xây dựng kế hoạch sao lưu, phục hồi dữ</a:t>
          </a:r>
          <a:r>
            <a:rPr lang="en-US" sz="900" kern="1200" dirty="0"/>
            <a:t> </a:t>
          </a:r>
          <a:r>
            <a:rPr lang="en-US" sz="900" kern="1200" dirty="0" err="1"/>
            <a:t>liệu</a:t>
          </a:r>
          <a:r>
            <a:rPr lang="en-US" sz="900" kern="1200" dirty="0"/>
            <a:t> </a:t>
          </a:r>
          <a:r>
            <a:rPr lang="en-US" sz="900" kern="1200" dirty="0" err="1"/>
            <a:t>với</a:t>
          </a:r>
          <a:r>
            <a:rPr lang="en-US" sz="900" kern="1200" dirty="0"/>
            <a:t> </a:t>
          </a:r>
          <a:r>
            <a:rPr lang="en-US" sz="900" kern="1200" dirty="0" err="1"/>
            <a:t>hệ</a:t>
          </a:r>
          <a:r>
            <a:rPr lang="en-US" sz="900" kern="1200" dirty="0"/>
            <a:t> </a:t>
          </a:r>
          <a:r>
            <a:rPr lang="en-US" sz="900" kern="1200" dirty="0" err="1"/>
            <a:t>thống</a:t>
          </a:r>
          <a:r>
            <a:rPr lang="en-US" sz="900" kern="1200" dirty="0"/>
            <a:t>, </a:t>
          </a:r>
          <a:r>
            <a:rPr lang="en-US" sz="900" kern="1200" dirty="0" err="1"/>
            <a:t>thông</a:t>
          </a:r>
          <a:r>
            <a:rPr lang="en-US" sz="900" kern="1200" dirty="0"/>
            <a:t> tin </a:t>
          </a:r>
          <a:r>
            <a:rPr lang="en-US" sz="900" kern="1200" dirty="0" err="1"/>
            <a:t>quan</a:t>
          </a:r>
          <a:r>
            <a:rPr lang="en-US" sz="900" kern="1200" dirty="0"/>
            <a:t> </a:t>
          </a:r>
          <a:r>
            <a:rPr lang="en-US" sz="900" kern="1200" dirty="0" err="1"/>
            <a:t>trọng</a:t>
          </a:r>
          <a:r>
            <a:rPr lang="en-US" sz="900" kern="1200" dirty="0"/>
            <a:t> (</a:t>
          </a:r>
          <a:r>
            <a:rPr lang="en-US" sz="900" kern="1200" dirty="0" err="1"/>
            <a:t>Quy</a:t>
          </a:r>
          <a:r>
            <a:rPr lang="en-US" sz="900" kern="1200" dirty="0"/>
            <a:t> </a:t>
          </a:r>
          <a:r>
            <a:rPr lang="en-US" sz="900" kern="1200" dirty="0" err="1"/>
            <a:t>tắc</a:t>
          </a:r>
          <a:r>
            <a:rPr lang="en-US" sz="900" kern="1200" dirty="0"/>
            <a:t> 3-2-1)</a:t>
          </a:r>
        </a:p>
      </dsp:txBody>
      <dsp:txXfrm>
        <a:off x="435879" y="383509"/>
        <a:ext cx="5894802" cy="239742"/>
      </dsp:txXfrm>
    </dsp:sp>
    <dsp:sp modelId="{5CF29285-0BC3-477D-9119-3453B6BD0A98}">
      <dsp:nvSpPr>
        <dsp:cNvPr id="0" name=""/>
        <dsp:cNvSpPr/>
      </dsp:nvSpPr>
      <dsp:spPr>
        <a:xfrm>
          <a:off x="0" y="911620"/>
          <a:ext cx="84582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3E517-8A29-4BEE-8745-13FE69D96D44}">
      <dsp:nvSpPr>
        <dsp:cNvPr id="0" name=""/>
        <dsp:cNvSpPr/>
      </dsp:nvSpPr>
      <dsp:spPr>
        <a:xfrm>
          <a:off x="422910" y="778780"/>
          <a:ext cx="5920740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2. </a:t>
          </a:r>
          <a:r>
            <a:rPr lang="en-US" sz="900" kern="1200" dirty="0" err="1"/>
            <a:t>Triển</a:t>
          </a:r>
          <a:r>
            <a:rPr lang="en-US" sz="900" kern="1200" dirty="0"/>
            <a:t> </a:t>
          </a:r>
          <a:r>
            <a:rPr lang="en-US" sz="900" kern="1200" dirty="0" err="1"/>
            <a:t>khai</a:t>
          </a:r>
          <a:r>
            <a:rPr lang="en-US" sz="900" kern="1200" dirty="0"/>
            <a:t> </a:t>
          </a:r>
          <a:r>
            <a:rPr lang="en-US" sz="900" kern="1200" dirty="0" err="1"/>
            <a:t>các</a:t>
          </a:r>
          <a:r>
            <a:rPr lang="en-US" sz="900" kern="1200" dirty="0"/>
            <a:t> </a:t>
          </a:r>
          <a:r>
            <a:rPr lang="en-US" sz="900" kern="1200" dirty="0" err="1"/>
            <a:t>biện</a:t>
          </a:r>
          <a:r>
            <a:rPr lang="en-US" sz="900" kern="1200" dirty="0"/>
            <a:t> </a:t>
          </a:r>
          <a:r>
            <a:rPr lang="en-US" sz="900" kern="1200" dirty="0" err="1"/>
            <a:t>pháp</a:t>
          </a:r>
          <a:r>
            <a:rPr lang="en-US" sz="900" kern="1200" dirty="0"/>
            <a:t> </a:t>
          </a:r>
          <a:r>
            <a:rPr lang="en-US" sz="900" kern="1200" dirty="0" err="1"/>
            <a:t>xác</a:t>
          </a:r>
          <a:r>
            <a:rPr lang="en-US" sz="900" kern="1200" dirty="0"/>
            <a:t> </a:t>
          </a:r>
          <a:r>
            <a:rPr lang="en-US" sz="900" kern="1200" dirty="0" err="1"/>
            <a:t>thực</a:t>
          </a:r>
          <a:r>
            <a:rPr lang="en-US" sz="900" kern="1200" dirty="0"/>
            <a:t> </a:t>
          </a:r>
          <a:r>
            <a:rPr lang="en-US" sz="900" kern="1200" dirty="0" err="1"/>
            <a:t>mạnh</a:t>
          </a:r>
          <a:r>
            <a:rPr lang="en-US" sz="900" kern="1200" dirty="0"/>
            <a:t> </a:t>
          </a:r>
          <a:r>
            <a:rPr lang="en-US" sz="900" kern="1200" dirty="0" err="1"/>
            <a:t>cho</a:t>
          </a:r>
          <a:r>
            <a:rPr lang="en-US" sz="900" kern="1200" dirty="0"/>
            <a:t> </a:t>
          </a:r>
          <a:r>
            <a:rPr lang="en-US" sz="900" kern="1200" dirty="0" err="1"/>
            <a:t>các</a:t>
          </a:r>
          <a:r>
            <a:rPr lang="en-US" sz="900" kern="1200" dirty="0"/>
            <a:t> </a:t>
          </a:r>
          <a:r>
            <a:rPr lang="en-US" sz="900" kern="1200" dirty="0" err="1"/>
            <a:t>tài</a:t>
          </a:r>
          <a:r>
            <a:rPr lang="en-US" sz="900" kern="1200" dirty="0"/>
            <a:t> </a:t>
          </a:r>
          <a:r>
            <a:rPr lang="en-US" sz="900" kern="1200" dirty="0" err="1"/>
            <a:t>khoản</a:t>
          </a:r>
          <a:r>
            <a:rPr lang="en-US" sz="900" kern="1200" dirty="0"/>
            <a:t> </a:t>
          </a:r>
          <a:r>
            <a:rPr lang="en-US" sz="900" kern="1200" dirty="0" err="1"/>
            <a:t>truy</a:t>
          </a:r>
          <a:r>
            <a:rPr lang="en-US" sz="900" kern="1200" dirty="0"/>
            <a:t> </a:t>
          </a:r>
          <a:r>
            <a:rPr lang="en-US" sz="900" kern="1200" dirty="0" err="1"/>
            <a:t>cập</a:t>
          </a:r>
          <a:r>
            <a:rPr lang="en-US" sz="900" kern="1200" dirty="0"/>
            <a:t> </a:t>
          </a:r>
          <a:r>
            <a:rPr lang="en-US" sz="900" kern="1200" dirty="0" err="1"/>
            <a:t>hệ</a:t>
          </a:r>
          <a:r>
            <a:rPr lang="en-US" sz="900" kern="1200" dirty="0"/>
            <a:t> </a:t>
          </a:r>
          <a:r>
            <a:rPr lang="en-US" sz="900" kern="1200" dirty="0" err="1"/>
            <a:t>thống</a:t>
          </a:r>
          <a:r>
            <a:rPr lang="en-US" sz="900" kern="1200" dirty="0"/>
            <a:t> (2FA, MFA)</a:t>
          </a:r>
        </a:p>
      </dsp:txBody>
      <dsp:txXfrm>
        <a:off x="435879" y="791749"/>
        <a:ext cx="5894802" cy="239742"/>
      </dsp:txXfrm>
    </dsp:sp>
    <dsp:sp modelId="{C7790FA7-8611-4165-873E-C1F1B31DD591}">
      <dsp:nvSpPr>
        <dsp:cNvPr id="0" name=""/>
        <dsp:cNvSpPr/>
      </dsp:nvSpPr>
      <dsp:spPr>
        <a:xfrm>
          <a:off x="0" y="1319860"/>
          <a:ext cx="84582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4EFFE-8B71-4E13-B0D1-35673DFB5489}">
      <dsp:nvSpPr>
        <dsp:cNvPr id="0" name=""/>
        <dsp:cNvSpPr/>
      </dsp:nvSpPr>
      <dsp:spPr>
        <a:xfrm>
          <a:off x="422910" y="1187020"/>
          <a:ext cx="5920740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3. </a:t>
          </a:r>
          <a:r>
            <a:rPr lang="en-US" sz="900" kern="1200" dirty="0" err="1"/>
            <a:t>Thực</a:t>
          </a:r>
          <a:r>
            <a:rPr lang="en-US" sz="900" kern="1200" dirty="0"/>
            <a:t> </a:t>
          </a:r>
          <a:r>
            <a:rPr lang="en-US" sz="900" kern="1200" dirty="0" err="1"/>
            <a:t>hiện</a:t>
          </a:r>
          <a:r>
            <a:rPr lang="en-US" sz="900" kern="1200" dirty="0"/>
            <a:t> </a:t>
          </a:r>
          <a:r>
            <a:rPr lang="en-US" sz="900" kern="1200" dirty="0" err="1"/>
            <a:t>phân</a:t>
          </a:r>
          <a:r>
            <a:rPr lang="en-US" sz="900" kern="1200" dirty="0"/>
            <a:t> </a:t>
          </a:r>
          <a:r>
            <a:rPr lang="en-US" sz="900" kern="1200" dirty="0" err="1"/>
            <a:t>vùng</a:t>
          </a:r>
          <a:r>
            <a:rPr lang="en-US" sz="900" kern="1200" dirty="0"/>
            <a:t> </a:t>
          </a:r>
          <a:r>
            <a:rPr lang="en-US" sz="900" kern="1200" dirty="0" err="1"/>
            <a:t>truy</a:t>
          </a:r>
          <a:r>
            <a:rPr lang="en-US" sz="900" kern="1200" dirty="0"/>
            <a:t> </a:t>
          </a:r>
          <a:r>
            <a:rPr lang="en-US" sz="900" kern="1200" dirty="0" err="1"/>
            <a:t>cập</a:t>
          </a:r>
          <a:r>
            <a:rPr lang="en-US" sz="900" kern="1200" dirty="0"/>
            <a:t> </a:t>
          </a:r>
          <a:r>
            <a:rPr lang="en-US" sz="900" kern="1200" dirty="0" err="1"/>
            <a:t>mạng</a:t>
          </a:r>
          <a:r>
            <a:rPr lang="en-US" sz="900" kern="1200" dirty="0"/>
            <a:t> </a:t>
          </a:r>
          <a:r>
            <a:rPr lang="en-US" sz="900" kern="1200" dirty="0" err="1"/>
            <a:t>chặt</a:t>
          </a:r>
          <a:r>
            <a:rPr lang="en-US" sz="900" kern="1200" dirty="0"/>
            <a:t> </a:t>
          </a:r>
          <a:r>
            <a:rPr lang="en-US" sz="900" kern="1200" dirty="0" err="1"/>
            <a:t>chẽ</a:t>
          </a:r>
          <a:endParaRPr lang="en-US" sz="900" kern="1200" dirty="0"/>
        </a:p>
      </dsp:txBody>
      <dsp:txXfrm>
        <a:off x="435879" y="1199989"/>
        <a:ext cx="5894802" cy="239742"/>
      </dsp:txXfrm>
    </dsp:sp>
    <dsp:sp modelId="{86BA63AA-C072-4A8B-935B-0192A711CCEF}">
      <dsp:nvSpPr>
        <dsp:cNvPr id="0" name=""/>
        <dsp:cNvSpPr/>
      </dsp:nvSpPr>
      <dsp:spPr>
        <a:xfrm>
          <a:off x="0" y="1728100"/>
          <a:ext cx="84582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15A02-C337-4605-BF21-ECDA676FA281}">
      <dsp:nvSpPr>
        <dsp:cNvPr id="0" name=""/>
        <dsp:cNvSpPr/>
      </dsp:nvSpPr>
      <dsp:spPr>
        <a:xfrm>
          <a:off x="422910" y="1595260"/>
          <a:ext cx="5920740" cy="26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4. </a:t>
          </a:r>
          <a:r>
            <a:rPr lang="en-US" sz="900" kern="1200" dirty="0" err="1"/>
            <a:t>Áp</a:t>
          </a:r>
          <a:r>
            <a:rPr lang="en-US" sz="900" kern="1200" dirty="0"/>
            <a:t> </a:t>
          </a:r>
          <a:r>
            <a:rPr lang="en-US" sz="900" kern="1200" dirty="0" err="1"/>
            <a:t>dụng</a:t>
          </a:r>
          <a:r>
            <a:rPr lang="en-US" sz="900" kern="1200" dirty="0"/>
            <a:t> </a:t>
          </a:r>
          <a:r>
            <a:rPr lang="en-US" sz="900" kern="1200" dirty="0" err="1"/>
            <a:t>nguyên</a:t>
          </a:r>
          <a:r>
            <a:rPr lang="en-US" sz="900" kern="1200" dirty="0"/>
            <a:t> </a:t>
          </a:r>
          <a:r>
            <a:rPr lang="en-US" sz="900" kern="1200" dirty="0" err="1"/>
            <a:t>tắc</a:t>
          </a:r>
          <a:r>
            <a:rPr lang="en-US" sz="900" kern="1200" dirty="0"/>
            <a:t> </a:t>
          </a:r>
          <a:r>
            <a:rPr lang="en-US" sz="900" kern="1200" dirty="0" err="1"/>
            <a:t>đặc</a:t>
          </a:r>
          <a:r>
            <a:rPr lang="en-US" sz="900" kern="1200" dirty="0"/>
            <a:t> </a:t>
          </a:r>
          <a:r>
            <a:rPr lang="en-US" sz="900" kern="1200" dirty="0" err="1"/>
            <a:t>quyền</a:t>
          </a:r>
          <a:r>
            <a:rPr lang="en-US" sz="900" kern="1200" dirty="0"/>
            <a:t> </a:t>
          </a:r>
          <a:r>
            <a:rPr lang="en-US" sz="900" kern="1200" dirty="0" err="1"/>
            <a:t>tối</a:t>
          </a:r>
          <a:r>
            <a:rPr lang="en-US" sz="900" kern="1200" dirty="0"/>
            <a:t> </a:t>
          </a:r>
          <a:r>
            <a:rPr lang="en-US" sz="900" kern="1200" dirty="0" err="1"/>
            <a:t>thiểu</a:t>
          </a:r>
          <a:r>
            <a:rPr lang="en-US" sz="900" kern="1200" dirty="0"/>
            <a:t> </a:t>
          </a:r>
          <a:r>
            <a:rPr lang="en-US" sz="900" kern="1200" dirty="0" err="1"/>
            <a:t>cho</a:t>
          </a:r>
          <a:r>
            <a:rPr lang="en-US" sz="900" kern="1200" dirty="0"/>
            <a:t> </a:t>
          </a:r>
          <a:r>
            <a:rPr lang="en-US" sz="900" kern="1200" dirty="0" err="1"/>
            <a:t>các</a:t>
          </a:r>
          <a:r>
            <a:rPr lang="en-US" sz="900" kern="1200" dirty="0"/>
            <a:t> </a:t>
          </a:r>
          <a:r>
            <a:rPr lang="en-US" sz="900" kern="1200" dirty="0" err="1"/>
            <a:t>hệ</a:t>
          </a:r>
          <a:r>
            <a:rPr lang="en-US" sz="900" kern="1200" dirty="0"/>
            <a:t> </a:t>
          </a:r>
          <a:r>
            <a:rPr lang="en-US" sz="900" kern="1200" dirty="0" err="1"/>
            <a:t>thống</a:t>
          </a:r>
          <a:endParaRPr lang="en-US" sz="900" kern="1200" dirty="0"/>
        </a:p>
      </dsp:txBody>
      <dsp:txXfrm>
        <a:off x="435879" y="1608229"/>
        <a:ext cx="5894802" cy="239742"/>
      </dsp:txXfrm>
    </dsp:sp>
    <dsp:sp modelId="{9A22CE24-AF1A-4B78-ACF1-E681E76A967A}">
      <dsp:nvSpPr>
        <dsp:cNvPr id="0" name=""/>
        <dsp:cNvSpPr/>
      </dsp:nvSpPr>
      <dsp:spPr>
        <a:xfrm>
          <a:off x="0" y="2136340"/>
          <a:ext cx="84582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F248A-4BF6-42E7-8905-F82EA8BC1CB0}">
      <dsp:nvSpPr>
        <dsp:cNvPr id="0" name=""/>
        <dsp:cNvSpPr/>
      </dsp:nvSpPr>
      <dsp:spPr>
        <a:xfrm>
          <a:off x="422910" y="2003500"/>
          <a:ext cx="5920740" cy="2656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5. </a:t>
          </a:r>
          <a:r>
            <a:rPr lang="en-US" sz="900" kern="1200" dirty="0" err="1"/>
            <a:t>Rà</a:t>
          </a:r>
          <a:r>
            <a:rPr lang="en-US" sz="900" kern="1200" dirty="0"/>
            <a:t> </a:t>
          </a:r>
          <a:r>
            <a:rPr lang="en-US" sz="900" kern="1200" dirty="0" err="1"/>
            <a:t>quét</a:t>
          </a:r>
          <a:r>
            <a:rPr lang="en-US" sz="900" kern="1200" dirty="0"/>
            <a:t>, </a:t>
          </a:r>
          <a:r>
            <a:rPr lang="en-US" sz="900" kern="1200" dirty="0" err="1"/>
            <a:t>cập</a:t>
          </a:r>
          <a:r>
            <a:rPr lang="en-US" sz="900" kern="1200" dirty="0"/>
            <a:t> </a:t>
          </a:r>
          <a:r>
            <a:rPr lang="en-US" sz="900" kern="1200" dirty="0" err="1"/>
            <a:t>nhật</a:t>
          </a:r>
          <a:r>
            <a:rPr lang="en-US" sz="900" kern="1200" dirty="0"/>
            <a:t> </a:t>
          </a:r>
          <a:r>
            <a:rPr lang="en-US" sz="900" kern="1200" dirty="0" err="1"/>
            <a:t>bản</a:t>
          </a:r>
          <a:r>
            <a:rPr lang="en-US" sz="900" kern="1200" dirty="0"/>
            <a:t> </a:t>
          </a:r>
          <a:r>
            <a:rPr lang="en-US" sz="900" kern="1200" dirty="0" err="1"/>
            <a:t>vá</a:t>
          </a:r>
          <a:r>
            <a:rPr lang="en-US" sz="900" kern="1200" dirty="0"/>
            <a:t> </a:t>
          </a:r>
          <a:r>
            <a:rPr lang="en-US" sz="900" kern="1200" dirty="0" err="1"/>
            <a:t>lỗ</a:t>
          </a:r>
          <a:r>
            <a:rPr lang="en-US" sz="900" kern="1200" dirty="0"/>
            <a:t> </a:t>
          </a:r>
          <a:r>
            <a:rPr lang="en-US" sz="900" kern="1200" dirty="0" err="1"/>
            <a:t>hổng</a:t>
          </a:r>
          <a:r>
            <a:rPr lang="en-US" sz="900" kern="1200" dirty="0"/>
            <a:t> ATTT </a:t>
          </a:r>
          <a:r>
            <a:rPr lang="en-US" sz="900" kern="1200" dirty="0" err="1"/>
            <a:t>trên</a:t>
          </a:r>
          <a:r>
            <a:rPr lang="en-US" sz="900" kern="1200" dirty="0"/>
            <a:t> </a:t>
          </a:r>
          <a:r>
            <a:rPr lang="en-US" sz="900" kern="1200" dirty="0" err="1"/>
            <a:t>các</a:t>
          </a:r>
          <a:r>
            <a:rPr lang="en-US" sz="900" kern="1200" dirty="0"/>
            <a:t> </a:t>
          </a:r>
          <a:r>
            <a:rPr lang="en-US" sz="900" kern="1200" dirty="0" err="1"/>
            <a:t>thiết</a:t>
          </a:r>
          <a:r>
            <a:rPr lang="en-US" sz="900" kern="1200" dirty="0"/>
            <a:t> </a:t>
          </a:r>
          <a:r>
            <a:rPr lang="en-US" sz="900" kern="1200" dirty="0" err="1"/>
            <a:t>bị</a:t>
          </a:r>
          <a:r>
            <a:rPr lang="en-US" sz="900" kern="1200" dirty="0"/>
            <a:t>, </a:t>
          </a:r>
          <a:r>
            <a:rPr lang="en-US" sz="900" kern="1200" dirty="0" err="1"/>
            <a:t>phần</a:t>
          </a:r>
          <a:r>
            <a:rPr lang="en-US" sz="900" kern="1200" dirty="0"/>
            <a:t> </a:t>
          </a:r>
          <a:r>
            <a:rPr lang="en-US" sz="900" kern="1200" dirty="0" err="1"/>
            <a:t>mềm</a:t>
          </a:r>
          <a:r>
            <a:rPr lang="en-US" sz="900" kern="1200" dirty="0"/>
            <a:t>, </a:t>
          </a:r>
          <a:r>
            <a:rPr lang="en-US" sz="900" kern="1200" dirty="0" err="1"/>
            <a:t>ứng</a:t>
          </a:r>
          <a:r>
            <a:rPr lang="en-US" sz="900" kern="1200" dirty="0"/>
            <a:t> </a:t>
          </a:r>
          <a:r>
            <a:rPr lang="en-US" sz="900" kern="1200" dirty="0" err="1"/>
            <a:t>dụng</a:t>
          </a:r>
          <a:endParaRPr lang="en-US" sz="900" kern="1200" dirty="0"/>
        </a:p>
      </dsp:txBody>
      <dsp:txXfrm>
        <a:off x="435879" y="2016469"/>
        <a:ext cx="5894802" cy="239742"/>
      </dsp:txXfrm>
    </dsp:sp>
    <dsp:sp modelId="{ECC88388-61B7-4DAB-B08D-F1DF0FD14DB6}">
      <dsp:nvSpPr>
        <dsp:cNvPr id="0" name=""/>
        <dsp:cNvSpPr/>
      </dsp:nvSpPr>
      <dsp:spPr>
        <a:xfrm>
          <a:off x="0" y="2544580"/>
          <a:ext cx="84582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D78FD-DD9E-4F3B-A913-A4450021F950}">
      <dsp:nvSpPr>
        <dsp:cNvPr id="0" name=""/>
        <dsp:cNvSpPr/>
      </dsp:nvSpPr>
      <dsp:spPr>
        <a:xfrm>
          <a:off x="422910" y="2411740"/>
          <a:ext cx="5920740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6. </a:t>
          </a:r>
          <a:r>
            <a:rPr lang="en-US" sz="900" kern="1200" dirty="0" err="1"/>
            <a:t>Hạn</a:t>
          </a:r>
          <a:r>
            <a:rPr lang="en-US" sz="900" kern="1200" dirty="0"/>
            <a:t> </a:t>
          </a:r>
          <a:r>
            <a:rPr lang="en-US" sz="900" kern="1200" dirty="0" err="1"/>
            <a:t>chế</a:t>
          </a:r>
          <a:r>
            <a:rPr lang="en-US" sz="900" kern="1200" dirty="0"/>
            <a:t> </a:t>
          </a:r>
          <a:r>
            <a:rPr lang="en-US" sz="900" kern="1200" dirty="0" err="1"/>
            <a:t>sử</a:t>
          </a:r>
          <a:r>
            <a:rPr lang="en-US" sz="900" kern="1200" dirty="0"/>
            <a:t> </a:t>
          </a:r>
          <a:r>
            <a:rPr lang="en-US" sz="900" kern="1200" dirty="0" err="1"/>
            <a:t>dụng</a:t>
          </a:r>
          <a:r>
            <a:rPr lang="en-US" sz="900" kern="1200" dirty="0"/>
            <a:t> </a:t>
          </a:r>
          <a:r>
            <a:rPr lang="en-US" sz="900" kern="1200" dirty="0" err="1"/>
            <a:t>các</a:t>
          </a:r>
          <a:r>
            <a:rPr lang="en-US" sz="900" kern="1200" dirty="0"/>
            <a:t> </a:t>
          </a:r>
          <a:r>
            <a:rPr lang="en-US" sz="900" kern="1200" dirty="0" err="1"/>
            <a:t>dịch</a:t>
          </a:r>
          <a:r>
            <a:rPr lang="en-US" sz="900" kern="1200" dirty="0"/>
            <a:t> </a:t>
          </a:r>
          <a:r>
            <a:rPr lang="en-US" sz="900" kern="1200" dirty="0" err="1"/>
            <a:t>vụ</a:t>
          </a:r>
          <a:r>
            <a:rPr lang="en-US" sz="900" kern="1200" dirty="0"/>
            <a:t> </a:t>
          </a:r>
          <a:r>
            <a:rPr lang="en-US" sz="900" kern="1200" dirty="0" err="1"/>
            <a:t>điều</a:t>
          </a:r>
          <a:r>
            <a:rPr lang="en-US" sz="900" kern="1200" dirty="0"/>
            <a:t> </a:t>
          </a:r>
          <a:r>
            <a:rPr lang="en-US" sz="900" kern="1200" dirty="0" err="1"/>
            <a:t>khiển</a:t>
          </a:r>
          <a:r>
            <a:rPr lang="en-US" sz="900" kern="1200" dirty="0"/>
            <a:t> </a:t>
          </a:r>
          <a:r>
            <a:rPr lang="en-US" sz="900" kern="1200" dirty="0" err="1"/>
            <a:t>máy</a:t>
          </a:r>
          <a:r>
            <a:rPr lang="en-US" sz="900" kern="1200" dirty="0"/>
            <a:t> </a:t>
          </a:r>
          <a:r>
            <a:rPr lang="en-US" sz="900" kern="1200" dirty="0" err="1"/>
            <a:t>tính</a:t>
          </a:r>
          <a:r>
            <a:rPr lang="en-US" sz="900" kern="1200" dirty="0"/>
            <a:t> </a:t>
          </a:r>
          <a:r>
            <a:rPr lang="en-US" sz="900" kern="1200" dirty="0" err="1"/>
            <a:t>từ</a:t>
          </a:r>
          <a:r>
            <a:rPr lang="en-US" sz="900" kern="1200" dirty="0"/>
            <a:t> </a:t>
          </a:r>
          <a:r>
            <a:rPr lang="en-US" sz="900" kern="1200" dirty="0" err="1"/>
            <a:t>xa</a:t>
          </a:r>
          <a:endParaRPr lang="en-US" sz="900" kern="1200" dirty="0"/>
        </a:p>
      </dsp:txBody>
      <dsp:txXfrm>
        <a:off x="435879" y="2424709"/>
        <a:ext cx="5894802" cy="239742"/>
      </dsp:txXfrm>
    </dsp:sp>
    <dsp:sp modelId="{48583BF2-1B1F-4B5D-92F3-8BF8264B810F}">
      <dsp:nvSpPr>
        <dsp:cNvPr id="0" name=""/>
        <dsp:cNvSpPr/>
      </dsp:nvSpPr>
      <dsp:spPr>
        <a:xfrm>
          <a:off x="0" y="2952820"/>
          <a:ext cx="84582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83534-21BA-4F7F-8BFF-583F3815D07C}">
      <dsp:nvSpPr>
        <dsp:cNvPr id="0" name=""/>
        <dsp:cNvSpPr/>
      </dsp:nvSpPr>
      <dsp:spPr>
        <a:xfrm>
          <a:off x="422910" y="2819980"/>
          <a:ext cx="5920740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7. </a:t>
          </a:r>
          <a:r>
            <a:rPr lang="en-US" sz="900" kern="1200" dirty="0" err="1"/>
            <a:t>Giám</a:t>
          </a:r>
          <a:r>
            <a:rPr lang="en-US" sz="900" kern="1200" dirty="0"/>
            <a:t> </a:t>
          </a:r>
          <a:r>
            <a:rPr lang="en-US" sz="900" kern="1200" dirty="0" err="1"/>
            <a:t>sát</a:t>
          </a:r>
          <a:r>
            <a:rPr lang="en-US" sz="900" kern="1200" dirty="0"/>
            <a:t> </a:t>
          </a:r>
          <a:r>
            <a:rPr lang="en-US" sz="900" kern="1200" dirty="0" err="1"/>
            <a:t>liên</a:t>
          </a:r>
          <a:r>
            <a:rPr lang="en-US" sz="900" kern="1200" dirty="0"/>
            <a:t> </a:t>
          </a:r>
          <a:r>
            <a:rPr lang="en-US" sz="900" kern="1200" dirty="0" err="1"/>
            <a:t>tục</a:t>
          </a:r>
          <a:r>
            <a:rPr lang="en-US" sz="900" kern="1200" dirty="0"/>
            <a:t> </a:t>
          </a:r>
          <a:r>
            <a:rPr lang="en-US" sz="900" kern="1200" dirty="0" err="1"/>
            <a:t>phát</a:t>
          </a:r>
          <a:r>
            <a:rPr lang="en-US" sz="900" kern="1200" dirty="0"/>
            <a:t> </a:t>
          </a:r>
          <a:r>
            <a:rPr lang="en-US" sz="900" kern="1200" dirty="0" err="1"/>
            <a:t>hiện</a:t>
          </a:r>
          <a:r>
            <a:rPr lang="en-US" sz="900" kern="1200" dirty="0"/>
            <a:t> </a:t>
          </a:r>
          <a:r>
            <a:rPr lang="en-US" sz="900" kern="1200" dirty="0" err="1"/>
            <a:t>sớm</a:t>
          </a:r>
          <a:r>
            <a:rPr lang="en-US" sz="900" kern="1200" dirty="0"/>
            <a:t> </a:t>
          </a:r>
          <a:r>
            <a:rPr lang="en-US" sz="900" kern="1200" dirty="0" err="1"/>
            <a:t>các</a:t>
          </a:r>
          <a:r>
            <a:rPr lang="en-US" sz="900" kern="1200" dirty="0"/>
            <a:t> </a:t>
          </a:r>
          <a:r>
            <a:rPr lang="en-US" sz="900" kern="1200" dirty="0" err="1"/>
            <a:t>hành</a:t>
          </a:r>
          <a:r>
            <a:rPr lang="en-US" sz="900" kern="1200" dirty="0"/>
            <a:t> vi </a:t>
          </a:r>
          <a:r>
            <a:rPr lang="en-US" sz="900" kern="1200" dirty="0" err="1"/>
            <a:t>xâm</a:t>
          </a:r>
          <a:r>
            <a:rPr lang="en-US" sz="900" kern="1200" dirty="0"/>
            <a:t> </a:t>
          </a:r>
          <a:r>
            <a:rPr lang="en-US" sz="900" kern="1200" dirty="0" err="1"/>
            <a:t>nhập</a:t>
          </a:r>
          <a:endParaRPr lang="en-US" sz="900" kern="1200" dirty="0"/>
        </a:p>
      </dsp:txBody>
      <dsp:txXfrm>
        <a:off x="435879" y="2832949"/>
        <a:ext cx="5894802" cy="239742"/>
      </dsp:txXfrm>
    </dsp:sp>
    <dsp:sp modelId="{2220329A-536A-480F-99D1-ED279E526256}">
      <dsp:nvSpPr>
        <dsp:cNvPr id="0" name=""/>
        <dsp:cNvSpPr/>
      </dsp:nvSpPr>
      <dsp:spPr>
        <a:xfrm>
          <a:off x="0" y="3361060"/>
          <a:ext cx="84582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F2259-BBBD-4995-9C32-B86B012CB5E9}">
      <dsp:nvSpPr>
        <dsp:cNvPr id="0" name=""/>
        <dsp:cNvSpPr/>
      </dsp:nvSpPr>
      <dsp:spPr>
        <a:xfrm>
          <a:off x="422910" y="3228220"/>
          <a:ext cx="5920740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8. </a:t>
          </a:r>
          <a:r>
            <a:rPr lang="en-US" sz="900" kern="1200" dirty="0" err="1"/>
            <a:t>Chủ</a:t>
          </a:r>
          <a:r>
            <a:rPr lang="en-US" sz="900" kern="1200" dirty="0"/>
            <a:t> </a:t>
          </a:r>
          <a:r>
            <a:rPr lang="en-US" sz="900" kern="1200" dirty="0" err="1"/>
            <a:t>động</a:t>
          </a:r>
          <a:r>
            <a:rPr lang="en-US" sz="900" kern="1200" dirty="0"/>
            <a:t> </a:t>
          </a:r>
          <a:r>
            <a:rPr lang="en-US" sz="900" kern="1200" dirty="0" err="1"/>
            <a:t>tìm</a:t>
          </a:r>
          <a:r>
            <a:rPr lang="en-US" sz="900" kern="1200" dirty="0"/>
            <a:t> </a:t>
          </a:r>
          <a:r>
            <a:rPr lang="en-US" sz="900" kern="1200" dirty="0" err="1"/>
            <a:t>kiếm</a:t>
          </a:r>
          <a:r>
            <a:rPr lang="en-US" sz="900" kern="1200" dirty="0"/>
            <a:t> </a:t>
          </a:r>
          <a:r>
            <a:rPr lang="en-US" sz="900" kern="1200" dirty="0" err="1"/>
            <a:t>dấu</a:t>
          </a:r>
          <a:r>
            <a:rPr lang="en-US" sz="900" kern="1200" dirty="0"/>
            <a:t> </a:t>
          </a:r>
          <a:r>
            <a:rPr lang="en-US" sz="900" kern="1200" dirty="0" err="1"/>
            <a:t>hiệu</a:t>
          </a:r>
          <a:r>
            <a:rPr lang="en-US" sz="900" kern="1200" dirty="0"/>
            <a:t> </a:t>
          </a:r>
          <a:r>
            <a:rPr lang="en-US" sz="900" kern="1200" dirty="0" err="1"/>
            <a:t>tấn</a:t>
          </a:r>
          <a:r>
            <a:rPr lang="en-US" sz="900" kern="1200" dirty="0"/>
            <a:t> </a:t>
          </a:r>
          <a:r>
            <a:rPr lang="en-US" sz="900" kern="1200" dirty="0" err="1"/>
            <a:t>công</a:t>
          </a:r>
          <a:r>
            <a:rPr lang="en-US" sz="900" kern="1200" dirty="0"/>
            <a:t>, </a:t>
          </a:r>
          <a:r>
            <a:rPr lang="en-US" sz="900" kern="1200" dirty="0" err="1"/>
            <a:t>rà</a:t>
          </a:r>
          <a:r>
            <a:rPr lang="en-US" sz="900" kern="1200" dirty="0"/>
            <a:t> </a:t>
          </a:r>
          <a:r>
            <a:rPr lang="en-US" sz="900" kern="1200" dirty="0" err="1"/>
            <a:t>quét</a:t>
          </a:r>
          <a:r>
            <a:rPr lang="en-US" sz="900" kern="1200" dirty="0"/>
            <a:t> </a:t>
          </a:r>
          <a:r>
            <a:rPr lang="vi-VN" sz="900" kern="1200" dirty="0"/>
            <a:t>mã độc, yêu cầu đơn vị chuyên trách xử lý</a:t>
          </a:r>
          <a:endParaRPr lang="en-US" sz="900" kern="1200" dirty="0"/>
        </a:p>
      </dsp:txBody>
      <dsp:txXfrm>
        <a:off x="435879" y="3241189"/>
        <a:ext cx="5894802" cy="239742"/>
      </dsp:txXfrm>
    </dsp:sp>
    <dsp:sp modelId="{59A480A0-E884-4B20-A0AD-A0679C4001F9}">
      <dsp:nvSpPr>
        <dsp:cNvPr id="0" name=""/>
        <dsp:cNvSpPr/>
      </dsp:nvSpPr>
      <dsp:spPr>
        <a:xfrm>
          <a:off x="0" y="3769300"/>
          <a:ext cx="84582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23573-C0F2-42B3-BDE4-811E0DF46E78}">
      <dsp:nvSpPr>
        <dsp:cNvPr id="0" name=""/>
        <dsp:cNvSpPr/>
      </dsp:nvSpPr>
      <dsp:spPr>
        <a:xfrm>
          <a:off x="422910" y="3636460"/>
          <a:ext cx="5920740" cy="26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9. </a:t>
          </a:r>
          <a:r>
            <a:rPr lang="en-US" sz="900" kern="1200" dirty="0" err="1"/>
            <a:t>Xây</a:t>
          </a:r>
          <a:r>
            <a:rPr lang="en-US" sz="900" kern="1200" dirty="0"/>
            <a:t> </a:t>
          </a:r>
          <a:r>
            <a:rPr lang="en-US" sz="900" kern="1200" dirty="0" err="1"/>
            <a:t>dựng</a:t>
          </a:r>
          <a:r>
            <a:rPr lang="en-US" sz="900" kern="1200" dirty="0"/>
            <a:t> </a:t>
          </a:r>
          <a:r>
            <a:rPr lang="en-US" sz="900" kern="1200" dirty="0" err="1"/>
            <a:t>kế</a:t>
          </a:r>
          <a:r>
            <a:rPr lang="en-US" sz="900" kern="1200" dirty="0"/>
            <a:t> </a:t>
          </a:r>
          <a:r>
            <a:rPr lang="en-US" sz="900" kern="1200" dirty="0" err="1"/>
            <a:t>hoạch</a:t>
          </a:r>
          <a:r>
            <a:rPr lang="en-US" sz="900" kern="1200" dirty="0"/>
            <a:t> </a:t>
          </a:r>
          <a:r>
            <a:rPr lang="en-US" sz="900" kern="1200" dirty="0" err="1"/>
            <a:t>ứng</a:t>
          </a:r>
          <a:r>
            <a:rPr lang="en-US" sz="900" kern="1200" dirty="0"/>
            <a:t> </a:t>
          </a:r>
          <a:r>
            <a:rPr lang="en-US" sz="900" kern="1200" dirty="0" err="1"/>
            <a:t>phó</a:t>
          </a:r>
          <a:r>
            <a:rPr lang="en-US" sz="900" kern="1200" dirty="0"/>
            <a:t> </a:t>
          </a:r>
          <a:r>
            <a:rPr lang="en-US" sz="900" kern="1200" dirty="0" err="1"/>
            <a:t>sự</a:t>
          </a:r>
          <a:r>
            <a:rPr lang="en-US" sz="900" kern="1200" dirty="0"/>
            <a:t> </a:t>
          </a:r>
          <a:r>
            <a:rPr lang="en-US" sz="900" kern="1200" dirty="0" err="1"/>
            <a:t>cố</a:t>
          </a:r>
          <a:r>
            <a:rPr lang="en-US" sz="900" kern="1200" dirty="0"/>
            <a:t> </a:t>
          </a:r>
          <a:r>
            <a:rPr lang="en-US" sz="900" kern="1200" dirty="0" err="1"/>
            <a:t>để</a:t>
          </a:r>
          <a:r>
            <a:rPr lang="en-US" sz="900" kern="1200" dirty="0"/>
            <a:t> </a:t>
          </a:r>
          <a:r>
            <a:rPr lang="en-US" sz="900" kern="1200" dirty="0" err="1"/>
            <a:t>kịp</a:t>
          </a:r>
          <a:r>
            <a:rPr lang="en-US" sz="900" kern="1200" dirty="0"/>
            <a:t> </a:t>
          </a:r>
          <a:r>
            <a:rPr lang="en-US" sz="900" kern="1200" dirty="0" err="1"/>
            <a:t>thời</a:t>
          </a:r>
          <a:r>
            <a:rPr lang="en-US" sz="900" kern="1200" dirty="0"/>
            <a:t> </a:t>
          </a:r>
          <a:r>
            <a:rPr lang="en-US" sz="900" kern="1200" dirty="0" err="1"/>
            <a:t>phản</a:t>
          </a:r>
          <a:r>
            <a:rPr lang="en-US" sz="900" kern="1200" dirty="0"/>
            <a:t> </a:t>
          </a:r>
          <a:r>
            <a:rPr lang="en-US" sz="900" kern="1200" dirty="0" err="1"/>
            <a:t>ứng</a:t>
          </a:r>
          <a:r>
            <a:rPr lang="en-US" sz="900" kern="1200" dirty="0"/>
            <a:t> </a:t>
          </a:r>
          <a:r>
            <a:rPr lang="en-US" sz="900" kern="1200" dirty="0" err="1"/>
            <a:t>với</a:t>
          </a:r>
          <a:r>
            <a:rPr lang="en-US" sz="900" kern="1200" dirty="0"/>
            <a:t> Ransomware</a:t>
          </a:r>
        </a:p>
      </dsp:txBody>
      <dsp:txXfrm>
        <a:off x="435879" y="3649429"/>
        <a:ext cx="5894802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F578E-DF87-4C86-B9C9-48BF82556E73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Dịch</a:t>
          </a:r>
          <a:r>
            <a:rPr lang="en-US" sz="2500" kern="1200" dirty="0"/>
            <a:t> </a:t>
          </a:r>
          <a:r>
            <a:rPr lang="en-US" sz="2500" kern="1200" dirty="0" err="1"/>
            <a:t>vụ</a:t>
          </a:r>
          <a:r>
            <a:rPr lang="en-US" sz="2500" kern="1200" dirty="0"/>
            <a:t> </a:t>
          </a:r>
          <a:r>
            <a:rPr lang="en-US" sz="2500" kern="1200" dirty="0" err="1"/>
            <a:t>kiểm</a:t>
          </a:r>
          <a:r>
            <a:rPr lang="en-US" sz="2500" kern="1200" dirty="0"/>
            <a:t> </a:t>
          </a:r>
          <a:r>
            <a:rPr lang="en-US" sz="2500" kern="1200" dirty="0" err="1"/>
            <a:t>tra</a:t>
          </a:r>
          <a:r>
            <a:rPr lang="en-US" sz="2500" kern="1200" dirty="0"/>
            <a:t>, </a:t>
          </a:r>
          <a:r>
            <a:rPr lang="en-US" sz="2500" kern="1200" dirty="0" err="1"/>
            <a:t>đánh</a:t>
          </a:r>
          <a:r>
            <a:rPr lang="en-US" sz="2500" kern="1200" dirty="0"/>
            <a:t> </a:t>
          </a:r>
          <a:r>
            <a:rPr lang="en-US" sz="2500" kern="1200" dirty="0" err="1"/>
            <a:t>giá</a:t>
          </a:r>
          <a:r>
            <a:rPr lang="en-US" sz="2500" kern="1200" dirty="0"/>
            <a:t> ATTT</a:t>
          </a:r>
        </a:p>
      </dsp:txBody>
      <dsp:txXfrm>
        <a:off x="744" y="145603"/>
        <a:ext cx="2902148" cy="1741289"/>
      </dsp:txXfrm>
    </dsp:sp>
    <dsp:sp modelId="{E10E71B1-0E14-450F-8776-0E3DB62316C0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Dịch</a:t>
          </a:r>
          <a:r>
            <a:rPr lang="en-US" sz="2500" kern="1200" dirty="0"/>
            <a:t> </a:t>
          </a:r>
          <a:r>
            <a:rPr lang="en-US" sz="2500" kern="1200" dirty="0" err="1"/>
            <a:t>vụ</a:t>
          </a:r>
          <a:r>
            <a:rPr lang="en-US" sz="2500" kern="1200" dirty="0"/>
            <a:t> </a:t>
          </a:r>
          <a:r>
            <a:rPr lang="en-US" sz="2500" kern="1200" dirty="0" err="1"/>
            <a:t>rò</a:t>
          </a:r>
          <a:r>
            <a:rPr lang="en-US" sz="2500" kern="1200" dirty="0"/>
            <a:t> </a:t>
          </a:r>
          <a:r>
            <a:rPr lang="en-US" sz="2500" kern="1200" dirty="0" err="1"/>
            <a:t>quét</a:t>
          </a:r>
          <a:r>
            <a:rPr lang="en-US" sz="2500" kern="1200" dirty="0"/>
            <a:t>, </a:t>
          </a:r>
          <a:r>
            <a:rPr lang="en-US" sz="2500" kern="1200" dirty="0" err="1"/>
            <a:t>bóc</a:t>
          </a:r>
          <a:r>
            <a:rPr lang="en-US" sz="2500" kern="1200" dirty="0"/>
            <a:t> </a:t>
          </a:r>
          <a:r>
            <a:rPr lang="en-US" sz="2500" kern="1200" dirty="0" err="1"/>
            <a:t>gỡ</a:t>
          </a:r>
          <a:r>
            <a:rPr lang="en-US" sz="2500" kern="1200" dirty="0"/>
            <a:t> </a:t>
          </a:r>
          <a:r>
            <a:rPr lang="en-US" sz="2500" kern="1200" dirty="0" err="1"/>
            <a:t>mã</a:t>
          </a:r>
          <a:r>
            <a:rPr lang="en-US" sz="2500" kern="1200" dirty="0"/>
            <a:t> </a:t>
          </a:r>
          <a:r>
            <a:rPr lang="en-US" sz="2500" kern="1200" dirty="0" err="1"/>
            <a:t>độc</a:t>
          </a:r>
          <a:endParaRPr lang="en-US" sz="2500" kern="1200" dirty="0"/>
        </a:p>
      </dsp:txBody>
      <dsp:txXfrm>
        <a:off x="3193107" y="145603"/>
        <a:ext cx="2902148" cy="1741289"/>
      </dsp:txXfrm>
    </dsp:sp>
    <dsp:sp modelId="{C1C0B07A-2E0B-4D2F-9755-C09FBB27F7CF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Phần</a:t>
          </a:r>
          <a:r>
            <a:rPr lang="en-US" sz="2500" kern="1200" dirty="0"/>
            <a:t> </a:t>
          </a:r>
          <a:r>
            <a:rPr lang="en-US" sz="2500" kern="1200" dirty="0" err="1"/>
            <a:t>mềm</a:t>
          </a:r>
          <a:r>
            <a:rPr lang="en-US" sz="2500" kern="1200" dirty="0"/>
            <a:t> </a:t>
          </a:r>
          <a:r>
            <a:rPr lang="en-US" sz="2500" kern="1200" dirty="0" err="1"/>
            <a:t>Viettel</a:t>
          </a:r>
          <a:r>
            <a:rPr lang="en-US" sz="2500" kern="1200" dirty="0"/>
            <a:t> Endpoint Detection &amp; Response</a:t>
          </a:r>
        </a:p>
      </dsp:txBody>
      <dsp:txXfrm>
        <a:off x="744" y="2177107"/>
        <a:ext cx="2902148" cy="1741289"/>
      </dsp:txXfrm>
    </dsp:sp>
    <dsp:sp modelId="{CF08AEC6-577B-4867-8E5C-22C3E4C27ADA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Dịch</a:t>
          </a:r>
          <a:r>
            <a:rPr lang="en-US" sz="2500" kern="1200" dirty="0"/>
            <a:t> </a:t>
          </a:r>
          <a:r>
            <a:rPr lang="en-US" sz="2500" kern="1200" dirty="0" err="1"/>
            <a:t>vụ</a:t>
          </a:r>
          <a:r>
            <a:rPr lang="en-US" sz="2500" kern="1200" dirty="0"/>
            <a:t> </a:t>
          </a:r>
          <a:r>
            <a:rPr lang="en-US" sz="2500" kern="1200" dirty="0" err="1"/>
            <a:t>giám</a:t>
          </a:r>
          <a:r>
            <a:rPr lang="en-US" sz="2500" kern="1200" dirty="0"/>
            <a:t> </a:t>
          </a:r>
          <a:r>
            <a:rPr lang="en-US" sz="2500" kern="1200" dirty="0" err="1"/>
            <a:t>sát</a:t>
          </a:r>
          <a:r>
            <a:rPr lang="en-US" sz="2500" kern="1200" dirty="0"/>
            <a:t> ATTT 24/7</a:t>
          </a:r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db1ee9f8e_3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" name="Google Shape;68;g11db1ee9f8e_3_76:notes"/>
          <p:cNvSpPr txBox="1">
            <a:spLocks noGrp="1"/>
          </p:cNvSpPr>
          <p:nvPr>
            <p:ph type="body" idx="1"/>
          </p:nvPr>
        </p:nvSpPr>
        <p:spPr>
          <a:xfrm>
            <a:off x="685010" y="434246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00" rIns="89850" bIns="46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9" name="Google Shape;69;g11db1ee9f8e_3_76:notes"/>
          <p:cNvSpPr txBox="1">
            <a:spLocks noGrp="1"/>
          </p:cNvSpPr>
          <p:nvPr>
            <p:ph type="sldNum" idx="12"/>
          </p:nvPr>
        </p:nvSpPr>
        <p:spPr>
          <a:xfrm>
            <a:off x="3885410" y="8684927"/>
            <a:ext cx="2969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00" rIns="8985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vi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a8daff4e7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a8daff4e7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200" b="1">
                <a:solidFill>
                  <a:schemeClr val="dk1"/>
                </a:solidFill>
              </a:rPr>
              <a:t>Có 4 mô hình doanh thu RaaS phổ biến: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200">
                <a:solidFill>
                  <a:schemeClr val="dk1"/>
                </a:solidFill>
              </a:rPr>
              <a:t>1. Đăng ký hàng tháng với mức phí cố định (40$-5000$)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200">
                <a:solidFill>
                  <a:schemeClr val="dk1"/>
                </a:solidFill>
              </a:rPr>
              <a:t>2. Các chương trình tiếp thị liên kết, giống như mô hình tính phí hàng tháng nhưng có phần trăm lợi nhuận (thường là 10-50%) sẽ thuộc về nhà phát triển ransomware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200">
                <a:solidFill>
                  <a:schemeClr val="dk1"/>
                </a:solidFill>
              </a:rPr>
              <a:t>3. Phí license một lần không chia sẻ lợi nhuận (3000$-100.000$)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vi" sz="1200">
                <a:solidFill>
                  <a:schemeClr val="dk1"/>
                </a:solidFill>
              </a:rPr>
              <a:t>4. Chia sẻ lợi nhuận thuần túy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200">
                <a:solidFill>
                  <a:schemeClr val="dk1"/>
                </a:solidFill>
              </a:rPr>
              <a:t>Nguồn: https://www.microsoft.com/en-us/security/blog/2022/05/09/ransomware-as-a-service-understanding-the-cybercrime-gig-economy-and-how-to-protect-yourself/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316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a6a8b1671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9a6a8b1671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200" b="1">
                <a:solidFill>
                  <a:schemeClr val="dk1"/>
                </a:solidFill>
              </a:rPr>
              <a:t>Có 4 mô hình doanh thu RaaS phổ biến: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200">
                <a:solidFill>
                  <a:schemeClr val="dk1"/>
                </a:solidFill>
              </a:rPr>
              <a:t>1. Đăng ký hàng tháng với mức phí cố định (40$-5000$)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200">
                <a:solidFill>
                  <a:schemeClr val="dk1"/>
                </a:solidFill>
              </a:rPr>
              <a:t>2. Các chương trình tiếp thị liên kết, giống như mô hình tính phí hàng tháng nhưng có phần trăm lợi nhuận (thường là 10-50%) sẽ thuộc về nhà phát triển ransomware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200">
                <a:solidFill>
                  <a:schemeClr val="dk1"/>
                </a:solidFill>
              </a:rPr>
              <a:t>3. Phí license một lần không chia sẻ lợi nhuận (3000$-100.000$)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vi" sz="1200">
                <a:solidFill>
                  <a:schemeClr val="dk1"/>
                </a:solidFill>
              </a:rPr>
              <a:t>4. Chia sẻ lợi nhuận thuần túy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200">
                <a:solidFill>
                  <a:schemeClr val="dk1"/>
                </a:solidFill>
              </a:rPr>
              <a:t>Nguồn: https://www.microsoft.com/en-us/security/blog/2022/05/09/ransomware-as-a-service-understanding-the-cybercrime-gig-economy-and-how-to-protect-yourself/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1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9a8daff4e7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9a8daff4e7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240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a6a8b1671_0_172:notes"/>
          <p:cNvSpPr txBox="1">
            <a:spLocks noGrp="1"/>
          </p:cNvSpPr>
          <p:nvPr>
            <p:ph type="body" idx="1"/>
          </p:nvPr>
        </p:nvSpPr>
        <p:spPr>
          <a:xfrm>
            <a:off x="685010" y="4342465"/>
            <a:ext cx="54864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9a6a8b167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76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1db1ee9f8e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9" name="Google Shape;629;g11db1ee9f8e_3_620:notes"/>
          <p:cNvSpPr txBox="1">
            <a:spLocks noGrp="1"/>
          </p:cNvSpPr>
          <p:nvPr>
            <p:ph type="body" idx="1"/>
          </p:nvPr>
        </p:nvSpPr>
        <p:spPr>
          <a:xfrm>
            <a:off x="685010" y="434246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00" rIns="89850" bIns="46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30" name="Google Shape;630;g11db1ee9f8e_3_620:notes"/>
          <p:cNvSpPr txBox="1">
            <a:spLocks noGrp="1"/>
          </p:cNvSpPr>
          <p:nvPr>
            <p:ph type="sldNum" idx="12"/>
          </p:nvPr>
        </p:nvSpPr>
        <p:spPr>
          <a:xfrm>
            <a:off x="3885410" y="8684927"/>
            <a:ext cx="2969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00" rIns="89850" bIns="46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500"/>
              <a:buNone/>
            </a:pPr>
            <a:fld id="{00000000-1234-1234-1234-123412341234}" type="slidenum">
              <a:rPr lang="vi" sz="1400"/>
              <a:t>26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a6a8b1671_0_172:notes"/>
          <p:cNvSpPr txBox="1">
            <a:spLocks noGrp="1"/>
          </p:cNvSpPr>
          <p:nvPr>
            <p:ph type="body" idx="1"/>
          </p:nvPr>
        </p:nvSpPr>
        <p:spPr>
          <a:xfrm>
            <a:off x="685010" y="4342465"/>
            <a:ext cx="54864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9a6a8b167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08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a6a8b16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a6a8b16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73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9a8daff4e7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9a8daff4e7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92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a6a8b1671_0_172:notes"/>
          <p:cNvSpPr txBox="1">
            <a:spLocks noGrp="1"/>
          </p:cNvSpPr>
          <p:nvPr>
            <p:ph type="body" idx="1"/>
          </p:nvPr>
        </p:nvSpPr>
        <p:spPr>
          <a:xfrm>
            <a:off x="685010" y="4342465"/>
            <a:ext cx="54864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9a6a8b167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b7302dc5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b7302dc5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a6a8b16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a6a8b16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150">
                <a:solidFill>
                  <a:schemeClr val="dk1"/>
                </a:solidFill>
              </a:rPr>
              <a:t>Thống kê qua TI</a:t>
            </a:r>
            <a:endParaRPr sz="1150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Lỗ hổng 2023: 20891, 2022: 17726. Tăng 17% so với 2022</a:t>
            </a:r>
            <a:endParaRPr sz="1150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Dữ liệu lộ lọt: </a:t>
            </a:r>
            <a:endParaRPr sz="1150">
              <a:solidFill>
                <a:schemeClr val="dk1"/>
              </a:solidFill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Tài khoản bị đánh cắp xâm nhập trên thế giới: 2023: 154,174,851 . 2022: 65,003,961. Gấp gần 2,5 lần, tại VN 2023 là 763,854 -&gt; Impact: c</a:t>
            </a:r>
            <a:r>
              <a:rPr lang="vi" sz="1150" b="1">
                <a:solidFill>
                  <a:schemeClr val="dk1"/>
                </a:solidFill>
              </a:rPr>
              <a:t>ó thể gây gián đoạn hoạt động của doanh nghiệp và rò rỉ các dữ liệu nhạy cảm ra ngoài tổ chức khi sử dụng tài khoản</a:t>
            </a:r>
            <a:r>
              <a:rPr lang="vi" sz="1150">
                <a:solidFill>
                  <a:schemeClr val="dk1"/>
                </a:solidFill>
              </a:rPr>
              <a:t> </a:t>
            </a:r>
            <a:endParaRPr sz="1150">
              <a:solidFill>
                <a:schemeClr val="dk1"/>
              </a:solidFill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Số vụ rao bán dữ liệu: 24 vụ (19 bán lẻ, 2 giáo dục, 3 sản xuất).: ~48 triệu thông tin dữ liệu của khách hàng, tổ chức thuộc các lĩnh vực trên được rao bán với </a:t>
            </a:r>
            <a:r>
              <a:rPr lang="vi" sz="1150" b="1">
                <a:solidFill>
                  <a:schemeClr val="dk1"/>
                </a:solidFill>
              </a:rPr>
              <a:t>70.000$ (1,8 tỷ đồng) tiền chuộc + vi phạm Nghị định 13/2023/NĐ-CP về bảo vệ dữ liệu cá nhân</a:t>
            </a:r>
            <a:endParaRPr sz="1150" b="1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Lừa đảo, gian lận tài chính: 5800 tên miền</a:t>
            </a:r>
            <a:endParaRPr sz="1150">
              <a:solidFill>
                <a:schemeClr val="dk1"/>
              </a:solidFill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Hình thức lừa đảo phổ biến: 3 với bán lẻ, 4 với fintech.-</a:t>
            </a:r>
            <a:r>
              <a:rPr lang="vi" sz="1150" b="1">
                <a:solidFill>
                  <a:schemeClr val="dk1"/>
                </a:solidFill>
              </a:rPr>
              <a:t>&gt; Ảnh hưởng đến tất cả ngân hàng, 5 ví điện tử, 1 doanh nghiệp sản xuất, 4 doanh nghiệp bán lẻ.</a:t>
            </a:r>
            <a:endParaRPr sz="1150" b="1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5 vụ ransomware mã hóa tại Việt Nam (3 sản xuất, 2 bán lẻ) -&gt;</a:t>
            </a:r>
            <a:r>
              <a:rPr lang="vi" sz="1150" b="1">
                <a:solidFill>
                  <a:schemeClr val="dk1"/>
                </a:solidFill>
              </a:rPr>
              <a:t> 300 GB dữ liệu bị mã hóa gần 4 tỷ đồng tiền chuộc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a6a8b16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a6a8b16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150">
                <a:solidFill>
                  <a:schemeClr val="dk1"/>
                </a:solidFill>
              </a:rPr>
              <a:t>Thống kê qua TI</a:t>
            </a:r>
            <a:endParaRPr sz="1150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Lỗ hổng 2023: 20891, 2022: 17726. Tăng 17% so với 2022</a:t>
            </a:r>
            <a:endParaRPr sz="1150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Dữ liệu lộ lọt: </a:t>
            </a:r>
            <a:endParaRPr sz="1150">
              <a:solidFill>
                <a:schemeClr val="dk1"/>
              </a:solidFill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Tài khoản bị đánh cắp xâm nhập trên thế giới: 2023: 154,174,851 . 2022: 65,003,961. Gấp gần 2,5 lần, tại VN 2023 là 763,854 -&gt; Impact: c</a:t>
            </a:r>
            <a:r>
              <a:rPr lang="vi" sz="1150" b="1">
                <a:solidFill>
                  <a:schemeClr val="dk1"/>
                </a:solidFill>
              </a:rPr>
              <a:t>ó thể gây gián đoạn hoạt động của doanh nghiệp và rò rỉ các dữ liệu nhạy cảm ra ngoài tổ chức khi sử dụng tài khoản</a:t>
            </a:r>
            <a:r>
              <a:rPr lang="vi" sz="1150">
                <a:solidFill>
                  <a:schemeClr val="dk1"/>
                </a:solidFill>
              </a:rPr>
              <a:t> </a:t>
            </a:r>
            <a:endParaRPr sz="1150">
              <a:solidFill>
                <a:schemeClr val="dk1"/>
              </a:solidFill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Số vụ rao bán dữ liệu: 24 vụ (19 bán lẻ, 2 giáo dục, 3 sản xuất).: ~48 triệu thông tin dữ liệu của khách hàng, tổ chức thuộc các lĩnh vực trên được rao bán với </a:t>
            </a:r>
            <a:r>
              <a:rPr lang="vi" sz="1150" b="1">
                <a:solidFill>
                  <a:schemeClr val="dk1"/>
                </a:solidFill>
              </a:rPr>
              <a:t>70.000$ (1,8 tỷ đồng) tiền chuộc + vi phạm Nghị định 13/2023/NĐ-CP về bảo vệ dữ liệu cá nhân</a:t>
            </a:r>
            <a:endParaRPr sz="1150" b="1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Lừa đảo, gian lận tài chính: 5800 tên miền</a:t>
            </a:r>
            <a:endParaRPr sz="1150">
              <a:solidFill>
                <a:schemeClr val="dk1"/>
              </a:solidFill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Hình thức lừa đảo phổ biến: 3 với bán lẻ, 4 với fintech.-</a:t>
            </a:r>
            <a:r>
              <a:rPr lang="vi" sz="1150" b="1">
                <a:solidFill>
                  <a:schemeClr val="dk1"/>
                </a:solidFill>
              </a:rPr>
              <a:t>&gt; Ảnh hưởng đến tất cả ngân hàng, 5 ví điện tử, 1 doanh nghiệp sản xuất, 4 doanh nghiệp bán lẻ.</a:t>
            </a:r>
            <a:endParaRPr sz="1150" b="1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5 vụ ransomware mã hóa tại Việt Nam (3 sản xuất, 2 bán lẻ) -&gt;</a:t>
            </a:r>
            <a:r>
              <a:rPr lang="vi" sz="1150" b="1">
                <a:solidFill>
                  <a:schemeClr val="dk1"/>
                </a:solidFill>
              </a:rPr>
              <a:t> 300 GB dữ liệu bị mã hóa gần 4 tỷ đồng tiền chuộc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098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a6a8b16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a6a8b16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" sz="1150">
                <a:solidFill>
                  <a:schemeClr val="dk1"/>
                </a:solidFill>
              </a:rPr>
              <a:t>Thống kê qua TI</a:t>
            </a:r>
            <a:endParaRPr sz="1150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Lỗ hổng 2023: 20891, 2022: 17726. Tăng 17% so với 2022</a:t>
            </a:r>
            <a:endParaRPr sz="1150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Dữ liệu lộ lọt: </a:t>
            </a:r>
            <a:endParaRPr sz="1150">
              <a:solidFill>
                <a:schemeClr val="dk1"/>
              </a:solidFill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Tài khoản bị đánh cắp xâm nhập trên thế giới: 2023: 154,174,851 . 2022: 65,003,961. Gấp gần 2,5 lần, tại VN 2023 là 763,854 -&gt; Impact: c</a:t>
            </a:r>
            <a:r>
              <a:rPr lang="vi" sz="1150" b="1">
                <a:solidFill>
                  <a:schemeClr val="dk1"/>
                </a:solidFill>
              </a:rPr>
              <a:t>ó thể gây gián đoạn hoạt động của doanh nghiệp và rò rỉ các dữ liệu nhạy cảm ra ngoài tổ chức khi sử dụng tài khoản</a:t>
            </a:r>
            <a:r>
              <a:rPr lang="vi" sz="1150">
                <a:solidFill>
                  <a:schemeClr val="dk1"/>
                </a:solidFill>
              </a:rPr>
              <a:t> </a:t>
            </a:r>
            <a:endParaRPr sz="1150">
              <a:solidFill>
                <a:schemeClr val="dk1"/>
              </a:solidFill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Số vụ rao bán dữ liệu: 24 vụ (19 bán lẻ, 2 giáo dục, 3 sản xuất).: ~48 triệu thông tin dữ liệu của khách hàng, tổ chức thuộc các lĩnh vực trên được rao bán với </a:t>
            </a:r>
            <a:r>
              <a:rPr lang="vi" sz="1150" b="1">
                <a:solidFill>
                  <a:schemeClr val="dk1"/>
                </a:solidFill>
              </a:rPr>
              <a:t>70.000$ (1,8 tỷ đồng) tiền chuộc + vi phạm Nghị định 13/2023/NĐ-CP về bảo vệ dữ liệu cá nhân</a:t>
            </a:r>
            <a:endParaRPr sz="1150" b="1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Lừa đảo, gian lận tài chính: 5800 tên miền</a:t>
            </a:r>
            <a:endParaRPr sz="1150">
              <a:solidFill>
                <a:schemeClr val="dk1"/>
              </a:solidFill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Hình thức lừa đảo phổ biến: 3 với bán lẻ, 4 với fintech.-</a:t>
            </a:r>
            <a:r>
              <a:rPr lang="vi" sz="1150" b="1">
                <a:solidFill>
                  <a:schemeClr val="dk1"/>
                </a:solidFill>
              </a:rPr>
              <a:t>&gt; Ảnh hưởng đến tất cả ngân hàng, 5 ví điện tử, 1 doanh nghiệp sản xuất, 4 doanh nghiệp bán lẻ.</a:t>
            </a:r>
            <a:endParaRPr sz="1150" b="1">
              <a:solidFill>
                <a:schemeClr val="dk1"/>
              </a:solidFill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vi" sz="1150">
                <a:solidFill>
                  <a:schemeClr val="dk1"/>
                </a:solidFill>
              </a:rPr>
              <a:t>5 vụ ransomware mã hóa tại Việt Nam (3 sản xuất, 2 bán lẻ) -&gt;</a:t>
            </a:r>
            <a:r>
              <a:rPr lang="vi" sz="1150" b="1">
                <a:solidFill>
                  <a:schemeClr val="dk1"/>
                </a:solidFill>
              </a:rPr>
              <a:t> 300 GB dữ liệu bị mã hóa gần 4 tỷ đồng tiền chuộc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083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 i="0" u="none" strike="noStrike" cap="none">
                <a:solidFill>
                  <a:srgbClr val="ED1B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8pPr>
            <a:lvl9pPr marL="4114800" lvl="8" indent="-228600" algn="l" rtl="0">
              <a:spcBef>
                <a:spcPts val="200"/>
              </a:spcBef>
              <a:spcAft>
                <a:spcPts val="2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328026" y="4973241"/>
            <a:ext cx="671400" cy="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6052" y="129159"/>
            <a:ext cx="8311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416052" y="663544"/>
            <a:ext cx="83118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2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 rtl="0">
              <a:spcBef>
                <a:spcPts val="2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 rtl="0">
              <a:spcBef>
                <a:spcPts val="200"/>
              </a:spcBef>
              <a:spcAft>
                <a:spcPts val="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28824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 rtl="0">
              <a:spcBef>
                <a:spcPts val="400"/>
              </a:spcBef>
              <a:spcAft>
                <a:spcPts val="0"/>
              </a:spcAft>
              <a:buSzPts val="600"/>
              <a:buChar char="●"/>
              <a:defRPr sz="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spcBef>
                <a:spcPts val="2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spcBef>
                <a:spcPts val="200"/>
              </a:spcBef>
              <a:spcAft>
                <a:spcPts val="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328026" y="4973241"/>
            <a:ext cx="671400" cy="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 smtClean="0"/>
              <a:t>‹#›</a:t>
            </a:fld>
            <a:endParaRPr lang="vi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335C64-6168-3342-BD71-B70772382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348" t="38214" r="21194" b="40318"/>
          <a:stretch/>
        </p:blipFill>
        <p:spPr>
          <a:xfrm>
            <a:off x="8077200" y="206988"/>
            <a:ext cx="873442" cy="3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79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735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3" y="792956"/>
            <a:ext cx="3486150" cy="1296591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3" y="2126213"/>
            <a:ext cx="3486151" cy="8991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1">
                    <a:lumMod val="10000"/>
                    <a:lumOff val="90000"/>
                  </a:schemeClr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356" y="4767263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defTabSz="685800">
              <a:buClrTx/>
            </a:pPr>
            <a:fld id="{AB10D790-FA99-4822-A9DA-41269761359E}" type="datetimeFigureOut">
              <a:rPr lang="en-US" kern="1200" smtClean="0">
                <a:solidFill>
                  <a:prstClr val="white">
                    <a:lumMod val="10000"/>
                    <a:lumOff val="90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white">
                  <a:lumMod val="10000"/>
                  <a:lumOff val="90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 dirty="0">
              <a:solidFill>
                <a:prstClr val="white">
                  <a:lumMod val="10000"/>
                  <a:lumOff val="90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38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685800">
              <a:buClrTx/>
            </a:pPr>
            <a:fld id="{CEDA5747-6D19-415E-A27A-2DFBCE5ABE4C}" type="slidenum">
              <a:rPr lang="en-US" kern="1200" smtClean="0">
                <a:solidFill>
                  <a:prstClr val="black">
                    <a:lumMod val="75000"/>
                    <a:lumOff val="2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lumMod val="75000"/>
                  <a:lumOff val="2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0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52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7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75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3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7335C64-6168-3342-BD71-B70772382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348" t="38214" r="21194" b="40318"/>
          <a:stretch/>
        </p:blipFill>
        <p:spPr>
          <a:xfrm>
            <a:off x="8153400" y="113457"/>
            <a:ext cx="873442" cy="3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19575" y="4772975"/>
            <a:ext cx="322200" cy="17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15" name="Google Shape;15;p3"/>
          <p:cNvSpPr txBox="1"/>
          <p:nvPr/>
        </p:nvSpPr>
        <p:spPr>
          <a:xfrm>
            <a:off x="348761" y="271611"/>
            <a:ext cx="74385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3F3F3F"/>
              </a:solidFill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76300" y="167925"/>
            <a:ext cx="7380600" cy="33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7335C64-6168-3342-BD71-B70772382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348" t="38214" r="21194" b="40318"/>
          <a:stretch/>
        </p:blipFill>
        <p:spPr>
          <a:xfrm>
            <a:off x="8077200" y="206988"/>
            <a:ext cx="873442" cy="3207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8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2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31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067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538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90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E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185" y="1853209"/>
            <a:ext cx="3907631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buClrTx/>
            </a:pPr>
            <a:fld id="{DD881AD0-D5BE-48D6-ACD6-1D31DBB9397A}" type="datetimeFigureOut">
              <a:rPr lang="en-US" kern="1200" smtClean="0">
                <a:solidFill>
                  <a:prstClr val="white"/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white"/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white"/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buClrTx/>
            </a:pPr>
            <a:fld id="{E1128247-C982-4DFF-B6B3-122B7F253776}" type="slidenum">
              <a:rPr lang="en-US" kern="1200" smtClean="0">
                <a:solidFill>
                  <a:prstClr val="white"/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white"/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13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C5756-7B8A-4466-B933-61EEBD0D4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3332"/>
            <a:ext cx="2682472" cy="8001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15FE8C-CD79-488C-8343-3F4EF7DCE395}"/>
              </a:ext>
            </a:extLst>
          </p:cNvPr>
          <p:cNvSpPr/>
          <p:nvPr userDrawn="1"/>
        </p:nvSpPr>
        <p:spPr>
          <a:xfrm>
            <a:off x="1" y="1"/>
            <a:ext cx="82979" cy="336989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85DB3C6-FBF9-45FD-8258-973E868D6A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7681" y="4446355"/>
            <a:ext cx="1578278" cy="91008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7335C64-6168-3342-BD71-B70772382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348" t="38214" r="21194" b="40318"/>
          <a:stretch/>
        </p:blipFill>
        <p:spPr>
          <a:xfrm>
            <a:off x="8077200" y="206988"/>
            <a:ext cx="873442" cy="3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68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ebsense 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907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01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3" y="792956"/>
            <a:ext cx="3486150" cy="1296591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3" y="2126213"/>
            <a:ext cx="3486151" cy="8991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1">
                    <a:lumMod val="10000"/>
                    <a:lumOff val="90000"/>
                  </a:schemeClr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356" y="4767263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defTabSz="685800">
              <a:buClrTx/>
            </a:pPr>
            <a:fld id="{AB10D790-FA99-4822-A9DA-41269761359E}" type="datetimeFigureOut">
              <a:rPr lang="en-US" kern="1200" smtClean="0">
                <a:solidFill>
                  <a:prstClr val="white">
                    <a:lumMod val="10000"/>
                    <a:lumOff val="90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white">
                  <a:lumMod val="10000"/>
                  <a:lumOff val="90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 dirty="0">
              <a:solidFill>
                <a:prstClr val="white">
                  <a:lumMod val="10000"/>
                  <a:lumOff val="90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38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685800">
              <a:buClrTx/>
            </a:pPr>
            <a:fld id="{CEDA5747-6D19-415E-A27A-2DFBCE5ABE4C}" type="slidenum">
              <a:rPr lang="en-US" kern="1200" smtClean="0">
                <a:solidFill>
                  <a:prstClr val="black">
                    <a:lumMod val="75000"/>
                    <a:lumOff val="2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lumMod val="75000"/>
                  <a:lumOff val="2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874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91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69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133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050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7335C64-6168-3342-BD71-B70772382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348" t="38214" r="21194" b="40318"/>
          <a:stretch/>
        </p:blipFill>
        <p:spPr>
          <a:xfrm>
            <a:off x="8153400" y="113457"/>
            <a:ext cx="873442" cy="3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88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266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217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749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06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848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264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E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185" y="1853209"/>
            <a:ext cx="3907631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buClrTx/>
            </a:pPr>
            <a:fld id="{DD881AD0-D5BE-48D6-ACD6-1D31DBB9397A}" type="datetimeFigureOut">
              <a:rPr lang="en-US" kern="1200" smtClean="0">
                <a:solidFill>
                  <a:prstClr val="white"/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white"/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white"/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buClrTx/>
            </a:pPr>
            <a:fld id="{E1128247-C982-4DFF-B6B3-122B7F253776}" type="slidenum">
              <a:rPr lang="en-US" kern="1200" smtClean="0">
                <a:solidFill>
                  <a:prstClr val="white"/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white"/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67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C5756-7B8A-4466-B933-61EEBD0D4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3332"/>
            <a:ext cx="2682472" cy="8001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15FE8C-CD79-488C-8343-3F4EF7DCE395}"/>
              </a:ext>
            </a:extLst>
          </p:cNvPr>
          <p:cNvSpPr/>
          <p:nvPr userDrawn="1"/>
        </p:nvSpPr>
        <p:spPr>
          <a:xfrm>
            <a:off x="1" y="1"/>
            <a:ext cx="82979" cy="336989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85DB3C6-FBF9-45FD-8258-973E868D6A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7681" y="4446355"/>
            <a:ext cx="1578278" cy="91008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7335C64-6168-3342-BD71-B70772382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348" t="38214" r="21194" b="40318"/>
          <a:stretch/>
        </p:blipFill>
        <p:spPr>
          <a:xfrm>
            <a:off x="8153400" y="133350"/>
            <a:ext cx="873442" cy="3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33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ebsense 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676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808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3" y="792956"/>
            <a:ext cx="3486150" cy="1296591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3" y="2126213"/>
            <a:ext cx="3486151" cy="8991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1">
                    <a:lumMod val="10000"/>
                    <a:lumOff val="90000"/>
                  </a:schemeClr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356" y="4767263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defTabSz="685800">
              <a:buClrTx/>
            </a:pPr>
            <a:fld id="{AB10D790-FA99-4822-A9DA-41269761359E}" type="datetimeFigureOut">
              <a:rPr lang="en-US" kern="1200" smtClean="0">
                <a:solidFill>
                  <a:prstClr val="white">
                    <a:lumMod val="10000"/>
                    <a:lumOff val="90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white">
                  <a:lumMod val="10000"/>
                  <a:lumOff val="90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 dirty="0">
              <a:solidFill>
                <a:prstClr val="white">
                  <a:lumMod val="10000"/>
                  <a:lumOff val="90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38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685800">
              <a:buClrTx/>
            </a:pPr>
            <a:fld id="{CEDA5747-6D19-415E-A27A-2DFBCE5ABE4C}" type="slidenum">
              <a:rPr lang="en-US" kern="1200" smtClean="0">
                <a:solidFill>
                  <a:prstClr val="black">
                    <a:lumMod val="75000"/>
                    <a:lumOff val="2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lumMod val="75000"/>
                  <a:lumOff val="2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384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89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215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80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134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7335C64-6168-3342-BD71-B70772382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348" t="38214" r="21194" b="40318"/>
          <a:stretch/>
        </p:blipFill>
        <p:spPr>
          <a:xfrm>
            <a:off x="8153400" y="133350"/>
            <a:ext cx="873442" cy="3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8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47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782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929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994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45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37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E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185" y="1853209"/>
            <a:ext cx="3907631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buClrTx/>
            </a:pPr>
            <a:fld id="{DD881AD0-D5BE-48D6-ACD6-1D31DBB9397A}" type="datetimeFigureOut">
              <a:rPr lang="en-US" kern="1200" smtClean="0">
                <a:solidFill>
                  <a:prstClr val="white"/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white"/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white"/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buClrTx/>
            </a:pPr>
            <a:fld id="{E1128247-C982-4DFF-B6B3-122B7F253776}" type="slidenum">
              <a:rPr lang="en-US" kern="1200" smtClean="0">
                <a:solidFill>
                  <a:prstClr val="white"/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white"/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2901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C5756-7B8A-4466-B933-61EEBD0D4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3332"/>
            <a:ext cx="2682472" cy="8001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15FE8C-CD79-488C-8343-3F4EF7DCE395}"/>
              </a:ext>
            </a:extLst>
          </p:cNvPr>
          <p:cNvSpPr/>
          <p:nvPr userDrawn="1"/>
        </p:nvSpPr>
        <p:spPr>
          <a:xfrm>
            <a:off x="1" y="1"/>
            <a:ext cx="82979" cy="336989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85DB3C6-FBF9-45FD-8258-973E868D6A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7681" y="4446355"/>
            <a:ext cx="1578278" cy="91008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7335C64-6168-3342-BD71-B70772382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348" t="38214" r="21194" b="40318"/>
          <a:stretch/>
        </p:blipFill>
        <p:spPr>
          <a:xfrm>
            <a:off x="8153400" y="133350"/>
            <a:ext cx="873442" cy="3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19575" y="4772975"/>
            <a:ext cx="322200" cy="17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vi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vi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348761" y="271612"/>
            <a:ext cx="7438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S PF BeauSans Pro"/>
              <a:ea typeface="+mn-ea"/>
              <a:cs typeface="+mn-cs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-6122" y="167925"/>
            <a:ext cx="83100" cy="336900"/>
          </a:xfrm>
          <a:prstGeom prst="rect">
            <a:avLst/>
          </a:prstGeom>
          <a:solidFill>
            <a:srgbClr val="EE00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76300" y="167925"/>
            <a:ext cx="7380600" cy="33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7335C64-6168-3342-BD71-B70772382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348" t="38214" r="21194" b="40318"/>
          <a:stretch/>
        </p:blipFill>
        <p:spPr>
          <a:xfrm>
            <a:off x="8153400" y="139336"/>
            <a:ext cx="873442" cy="3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44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3A14A73-8E17-4263-9ADE-0787C17C9E7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5AC19B7-A873-4BEE-96DE-1E225D93DB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8216BA-05A1-8109-9527-FF7A9AC431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40772"/>
            <a:ext cx="3505200" cy="343198"/>
          </a:xfrm>
          <a:prstGeom prst="rect">
            <a:avLst/>
          </a:prstGeom>
        </p:spPr>
        <p:txBody>
          <a:bodyPr/>
          <a:lstStyle>
            <a:lvl1pPr>
              <a:defRPr lang="en-US" sz="1350" kern="1200" dirty="0" smtClean="0">
                <a:solidFill>
                  <a:srgbClr val="FF0000"/>
                </a:solidFill>
                <a:latin typeface="FS PF BeauSans Pro" panose="0200050000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CB8755C-429C-B982-4E61-88B2F551D9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702890"/>
            <a:ext cx="3505200" cy="343198"/>
          </a:xfrm>
          <a:prstGeom prst="rect">
            <a:avLst/>
          </a:prstGeom>
        </p:spPr>
        <p:txBody>
          <a:bodyPr/>
          <a:lstStyle>
            <a:lvl1pPr>
              <a:defRPr lang="en-US" sz="1350" kern="1200" dirty="0" smtClean="0">
                <a:solidFill>
                  <a:srgbClr val="000000"/>
                </a:solidFill>
                <a:latin typeface="FS PF BeauSans Pro" panose="0200050000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345A06E-7757-5F6E-977F-9EF1B9B3F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2057133"/>
            <a:ext cx="3505200" cy="343198"/>
          </a:xfrm>
          <a:prstGeom prst="rect">
            <a:avLst/>
          </a:prstGeom>
        </p:spPr>
        <p:txBody>
          <a:bodyPr/>
          <a:lstStyle>
            <a:lvl1pPr>
              <a:defRPr lang="en-US" sz="1350" kern="1200" dirty="0" smtClean="0">
                <a:solidFill>
                  <a:srgbClr val="44494D"/>
                </a:solidFill>
                <a:latin typeface="FS PF BeauSans Pro" panose="0200050000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0C69A30-4A60-98F3-33EF-DAA88DC729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2408669"/>
            <a:ext cx="3505200" cy="343198"/>
          </a:xfrm>
          <a:prstGeom prst="rect">
            <a:avLst/>
          </a:prstGeom>
        </p:spPr>
        <p:txBody>
          <a:bodyPr/>
          <a:lstStyle>
            <a:lvl1pPr>
              <a:defRPr lang="en-US" sz="1350" kern="1200" dirty="0" smtClean="0">
                <a:solidFill>
                  <a:srgbClr val="B5B4B4"/>
                </a:solidFill>
                <a:latin typeface="FS PF BeauSans Pro" panose="0200050000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A5F1A59-BEAA-C85F-48F8-68B1A576A5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2751669"/>
            <a:ext cx="3505200" cy="343198"/>
          </a:xfrm>
          <a:prstGeom prst="rect">
            <a:avLst/>
          </a:prstGeom>
        </p:spPr>
        <p:txBody>
          <a:bodyPr/>
          <a:lstStyle>
            <a:lvl1pPr>
              <a:defRPr lang="en-US" sz="1350" kern="1200" baseline="0" dirty="0" smtClean="0">
                <a:solidFill>
                  <a:srgbClr val="B5B4B4"/>
                </a:solidFill>
                <a:latin typeface="FS PF BeauSans Pro" panose="0200050000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Close Master View Close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BC106-BADA-1C9C-AFC1-C0FF9286C4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248"/>
            <a:ext cx="9144000" cy="540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35267E-5043-9FF8-CE35-FE3ACE071C75}"/>
              </a:ext>
            </a:extLst>
          </p:cNvPr>
          <p:cNvSpPr txBox="1"/>
          <p:nvPr userDrawn="1"/>
        </p:nvSpPr>
        <p:spPr>
          <a:xfrm>
            <a:off x="374650" y="4756151"/>
            <a:ext cx="39687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300" normalizeH="0" baseline="0" noProof="0" dirty="0">
                <a:ln>
                  <a:noFill/>
                </a:ln>
                <a:solidFill>
                  <a:srgbClr val="B4B4B4"/>
                </a:solidFill>
                <a:effectLst/>
                <a:uLnTx/>
                <a:uFillTx/>
                <a:latin typeface="FS PF BeauSans Pro Light" panose="02000500000000020004" pitchFamily="2" charset="0"/>
                <a:ea typeface="+mn-ea"/>
                <a:cs typeface="+mn-cs"/>
              </a:rPr>
              <a:t>www.viettelcybersecurity.com</a:t>
            </a:r>
          </a:p>
        </p:txBody>
      </p:sp>
    </p:spTree>
    <p:extLst>
      <p:ext uri="{BB962C8B-B14F-4D97-AF65-F5344CB8AC3E}">
        <p14:creationId xmlns:p14="http://schemas.microsoft.com/office/powerpoint/2010/main" val="47475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/>
          <p:cNvSpPr txBox="1"/>
          <p:nvPr userDrawn="1"/>
        </p:nvSpPr>
        <p:spPr>
          <a:xfrm>
            <a:off x="0" y="-4941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D8D8D8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377524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FS PF BeauSans Pro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78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377524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FS PF BeauSans Pro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377524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FS PF BeauSans Pro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8EEE214F-9926-4BB0-9849-BFCA12561F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11/18/2024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A234215-E34B-4D7A-8EE6-D15A21890B0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FS PF BeauSans Pro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FS PF Beau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34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microsoft.com/office/2007/relationships/hdphoto" Target="../media/hdphoto1.wdp"/><Relationship Id="rId4" Type="http://schemas.openxmlformats.org/officeDocument/2006/relationships/image" Target="../media/image27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microsoft.com/office/2007/relationships/hdphoto" Target="../media/hdphoto1.wdp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36.png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7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6956854" y="4158049"/>
            <a:ext cx="14952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838200" y="1200150"/>
            <a:ext cx="74676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3600" b="1" dirty="0">
                <a:solidFill>
                  <a:srgbClr val="FFFFFF"/>
                </a:solidFill>
                <a:latin typeface="FS Magistral Bold" panose="020B0804030204080304" pitchFamily="34" charset="0"/>
              </a:rPr>
              <a:t>HỆ SINH THÁI GIẢI PHÁP ATTT VỚI NGUY CƠ TẤN CÔNG RANSOMWARE</a:t>
            </a:r>
            <a:endParaRPr sz="3600" b="1" dirty="0">
              <a:solidFill>
                <a:srgbClr val="FFFFFF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6" name="Google Shape;325;p39">
            <a:extLst>
              <a:ext uri="{FF2B5EF4-FFF2-40B4-BE49-F238E27FC236}">
                <a16:creationId xmlns:a16="http://schemas.microsoft.com/office/drawing/2014/main" id="{E119237C-8F27-3B41-8FDD-8AD2810D3750}"/>
              </a:ext>
            </a:extLst>
          </p:cNvPr>
          <p:cNvSpPr/>
          <p:nvPr/>
        </p:nvSpPr>
        <p:spPr>
          <a:xfrm>
            <a:off x="662343" y="4557472"/>
            <a:ext cx="5295600" cy="4688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00" spc="300">
                <a:solidFill>
                  <a:schemeClr val="bg1"/>
                </a:solidFill>
                <a:latin typeface="+mn-lt"/>
              </a:rPr>
              <a:t>THÁNG 11 NĂM 2024</a:t>
            </a:r>
            <a:endParaRPr lang="en-US" sz="1300" spc="3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3E076AC4-B303-6B25-179E-044F8BD1B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2800" y="4195634"/>
            <a:ext cx="1844208" cy="71463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14;p19"/>
          <p:cNvSpPr/>
          <p:nvPr/>
        </p:nvSpPr>
        <p:spPr>
          <a:xfrm>
            <a:off x="1371600" y="133350"/>
            <a:ext cx="4724400" cy="914400"/>
          </a:xfrm>
          <a:prstGeom prst="roundRect">
            <a:avLst>
              <a:gd name="adj" fmla="val 10649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Clr>
                <a:srgbClr val="FFFFFF"/>
              </a:buClr>
              <a:buSzPts val="2100"/>
              <a:buFont typeface="Arial"/>
              <a:buNone/>
            </a:pPr>
            <a:r>
              <a:rPr lang="vi" sz="280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Ransomware</a:t>
            </a:r>
            <a:r>
              <a:rPr lang="en-US" sz="280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 mã hóa (Encrypting)</a:t>
            </a:r>
            <a:endParaRPr sz="2800">
              <a:solidFill>
                <a:sysClr val="windowText" lastClr="000000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1519594"/>
            <a:ext cx="3562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>
                <a:solidFill>
                  <a:schemeClr val="tx1"/>
                </a:solidFill>
                <a:latin typeface="FS PF BeauSans Pro" panose="02000500000000020004" pitchFamily="2" charset="0"/>
              </a:rPr>
              <a:t>Mã hóa dữ liệu (tệp tin và thư mục) của người dùng.</a:t>
            </a:r>
          </a:p>
          <a:p>
            <a:pPr algn="just"/>
            <a:r>
              <a:rPr lang="en-US" sz="1600">
                <a:solidFill>
                  <a:schemeClr val="tx1"/>
                </a:solidFill>
                <a:latin typeface="FS PF BeauSans Pro" panose="02000500000000020004" pitchFamily="2" charset="0"/>
              </a:rPr>
              <a:t>        </a:t>
            </a:r>
          </a:p>
          <a:p>
            <a:pPr algn="just"/>
            <a:r>
              <a:rPr lang="en-US" sz="1600" b="1">
                <a:solidFill>
                  <a:schemeClr val="tx1"/>
                </a:solidFill>
                <a:latin typeface="FS PF BeauSans Pro" panose="02000500000000020004" pitchFamily="2" charset="0"/>
              </a:rPr>
              <a:t>        </a:t>
            </a:r>
            <a:r>
              <a:rPr lang="en-US" sz="1800" b="1">
                <a:solidFill>
                  <a:srgbClr val="C00000"/>
                </a:solidFill>
                <a:latin typeface="FS PF BeauSans Pro" panose="02000500000000020004" pitchFamily="2" charset="0"/>
              </a:rPr>
              <a:t>Yêu cầu tiền chuộc</a:t>
            </a:r>
            <a:endParaRPr lang="en-US" sz="1600" b="1">
              <a:solidFill>
                <a:srgbClr val="C00000"/>
              </a:solidFill>
              <a:latin typeface="FS PF BeauSans Pro" panose="02000500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>
              <a:solidFill>
                <a:schemeClr val="tx1"/>
              </a:solidFill>
              <a:latin typeface="FS PF BeauSans Pro" panose="02000500000000020004" pitchFamily="2" charset="0"/>
            </a:endParaRPr>
          </a:p>
        </p:txBody>
      </p:sp>
      <p:pic>
        <p:nvPicPr>
          <p:cNvPr id="2050" name="Picture 2" descr="https://s.cystack.net/resource/home/content/27152957/cryptolocker-ransomw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83484"/>
            <a:ext cx="4632278" cy="346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iped Right Arrow 2"/>
          <p:cNvSpPr/>
          <p:nvPr/>
        </p:nvSpPr>
        <p:spPr>
          <a:xfrm>
            <a:off x="602776" y="2322678"/>
            <a:ext cx="228600" cy="228600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E0838C-9CA2-C67C-928D-8C91003C302D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6E4F4500-4695-48FC-ABBE-19E15FB38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442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14;p19"/>
          <p:cNvSpPr/>
          <p:nvPr/>
        </p:nvSpPr>
        <p:spPr>
          <a:xfrm>
            <a:off x="1371600" y="133350"/>
            <a:ext cx="3962400" cy="533400"/>
          </a:xfrm>
          <a:prstGeom prst="roundRect">
            <a:avLst>
              <a:gd name="adj" fmla="val 10649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Clr>
                <a:srgbClr val="FFFFFF"/>
              </a:buClr>
              <a:buSzPts val="2100"/>
              <a:buFont typeface="Arial"/>
              <a:buNone/>
            </a:pPr>
            <a:r>
              <a:rPr lang="en-US" sz="280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Locker </a:t>
            </a:r>
            <a:r>
              <a:rPr lang="vi" sz="280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Ransomware</a:t>
            </a:r>
            <a:endParaRPr sz="2800">
              <a:solidFill>
                <a:sysClr val="windowText" lastClr="000000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1519594"/>
            <a:ext cx="3257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>
                <a:solidFill>
                  <a:schemeClr val="tx1"/>
                </a:solidFill>
                <a:latin typeface="FS PF BeauSans Pro" panose="02000500000000020004" pitchFamily="2" charset="0"/>
              </a:rPr>
              <a:t>Khóa và chặn người dùng sử dụng thiết bị.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>
              <a:solidFill>
                <a:schemeClr val="tx1"/>
              </a:solidFill>
              <a:latin typeface="FS PF BeauSans Pro" panose="02000500000000020004" pitchFamily="2" charset="0"/>
            </a:endParaRPr>
          </a:p>
          <a:p>
            <a:pPr algn="just"/>
            <a:r>
              <a:rPr lang="en-US">
                <a:solidFill>
                  <a:schemeClr val="tx1"/>
                </a:solidFill>
                <a:latin typeface="FS PF BeauSans Pro" panose="02000500000000020004" pitchFamily="2" charset="0"/>
              </a:rPr>
              <a:t>         </a:t>
            </a:r>
            <a:r>
              <a:rPr lang="en-US" sz="1800" b="1">
                <a:solidFill>
                  <a:srgbClr val="C00000"/>
                </a:solidFill>
                <a:latin typeface="FS PF BeauSans Pro" panose="02000500000000020004" pitchFamily="2" charset="0"/>
              </a:rPr>
              <a:t>Yêu cầu tiền chuộc</a:t>
            </a:r>
            <a:endParaRPr lang="en-US">
              <a:solidFill>
                <a:schemeClr val="tx1"/>
              </a:solidFill>
              <a:latin typeface="FS PF BeauSans Pro" panose="02000500000000020004" pitchFamily="2" charset="0"/>
            </a:endParaRPr>
          </a:p>
        </p:txBody>
      </p:sp>
      <p:pic>
        <p:nvPicPr>
          <p:cNvPr id="2052" name="Picture 4" descr="reveton ransom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1150"/>
            <a:ext cx="4917743" cy="32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triped Right Arrow 25"/>
          <p:cNvSpPr/>
          <p:nvPr/>
        </p:nvSpPr>
        <p:spPr>
          <a:xfrm>
            <a:off x="582305" y="2295382"/>
            <a:ext cx="228600" cy="228600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256F44-7284-2F15-5C75-A679C2315385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3810D1E0-0405-5EA2-6F46-3188FDBA1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369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14;p24"/>
          <p:cNvSpPr txBox="1">
            <a:spLocks/>
          </p:cNvSpPr>
          <p:nvPr/>
        </p:nvSpPr>
        <p:spPr>
          <a:xfrm rot="19457333">
            <a:off x="4991013" y="2715313"/>
            <a:ext cx="4735931" cy="158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FS Magistral Bold" panose="020B0804030204080304" pitchFamily="34" charset="0"/>
              </a:rPr>
              <a:t>RANSOMWARE</a:t>
            </a:r>
            <a:endParaRPr lang="vi-VN" sz="4000">
              <a:solidFill>
                <a:schemeClr val="bg1">
                  <a:lumMod val="95000"/>
                </a:schemeClr>
              </a:solidFill>
              <a:latin typeface="FS Magistral Bold" panose="020B0804030204080304" pitchFamily="34" charset="0"/>
            </a:endParaRPr>
          </a:p>
        </p:txBody>
      </p:sp>
      <p:sp>
        <p:nvSpPr>
          <p:cNvPr id="21" name="Google Shape;214;p24"/>
          <p:cNvSpPr txBox="1">
            <a:spLocks/>
          </p:cNvSpPr>
          <p:nvPr/>
        </p:nvSpPr>
        <p:spPr>
          <a:xfrm rot="19457333">
            <a:off x="-286172" y="1231015"/>
            <a:ext cx="4735931" cy="158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FS Magistral Bold" panose="020B0804030204080304" pitchFamily="34" charset="0"/>
              </a:rPr>
              <a:t>RANSOMWARE</a:t>
            </a:r>
            <a:endParaRPr lang="vi-VN" sz="4000">
              <a:solidFill>
                <a:schemeClr val="bg1">
                  <a:lumMod val="95000"/>
                </a:schemeClr>
              </a:solidFill>
              <a:latin typeface="FS Magistral Bold" panose="020B0804030204080304" pitchFamily="34" charset="0"/>
            </a:endParaRPr>
          </a:p>
        </p:txBody>
      </p:sp>
      <p:sp>
        <p:nvSpPr>
          <p:cNvPr id="211" name="Google Shape;211;p24"/>
          <p:cNvSpPr/>
          <p:nvPr/>
        </p:nvSpPr>
        <p:spPr>
          <a:xfrm rot="-1800015">
            <a:off x="-2027592" y="-1611013"/>
            <a:ext cx="8707734" cy="8707734"/>
          </a:xfrm>
          <a:prstGeom prst="pie">
            <a:avLst>
              <a:gd name="adj1" fmla="val 0"/>
              <a:gd name="adj2" fmla="val 3576471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/>
              <a:t> </a:t>
            </a:r>
            <a:endParaRPr/>
          </a:p>
        </p:txBody>
      </p:sp>
      <p:sp>
        <p:nvSpPr>
          <p:cNvPr id="212" name="Google Shape;212;p24"/>
          <p:cNvSpPr/>
          <p:nvPr/>
        </p:nvSpPr>
        <p:spPr>
          <a:xfrm rot="-2340365">
            <a:off x="-371372" y="44826"/>
            <a:ext cx="5395590" cy="5395590"/>
          </a:xfrm>
          <a:prstGeom prst="pie">
            <a:avLst>
              <a:gd name="adj1" fmla="val 0"/>
              <a:gd name="adj2" fmla="val 4672871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12</a:t>
            </a:fld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title" idx="4294967295"/>
          </p:nvPr>
        </p:nvSpPr>
        <p:spPr>
          <a:xfrm>
            <a:off x="449764" y="159446"/>
            <a:ext cx="3329541" cy="3365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Động cơ tấn công</a:t>
            </a:r>
            <a:endParaRPr>
              <a:solidFill>
                <a:sysClr val="windowText" lastClr="000000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2153929" y="2083193"/>
            <a:ext cx="1319700" cy="1319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841" y="2243231"/>
            <a:ext cx="999634" cy="99963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 txBox="1"/>
          <p:nvPr/>
        </p:nvSpPr>
        <p:spPr>
          <a:xfrm>
            <a:off x="3472870" y="3407357"/>
            <a:ext cx="95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/>
              <a:t>…</a:t>
            </a:r>
            <a:endParaRPr b="1"/>
          </a:p>
        </p:txBody>
      </p:sp>
      <p:sp>
        <p:nvSpPr>
          <p:cNvPr id="221" name="Google Shape;221;p24"/>
          <p:cNvSpPr txBox="1"/>
          <p:nvPr/>
        </p:nvSpPr>
        <p:spPr>
          <a:xfrm rot="2337855">
            <a:off x="2872690" y="3838015"/>
            <a:ext cx="126090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1"/>
                </a:solidFill>
              </a:rPr>
              <a:t>as-a-service</a:t>
            </a:r>
            <a:endParaRPr lang="en-US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FS PF BeauSans Pro" panose="02000500000000020004" pitchFamily="2" charset="0"/>
              </a:rPr>
              <a:t>Alphv</a:t>
            </a:r>
            <a:r>
              <a:rPr lang="en-US" b="1">
                <a:solidFill>
                  <a:schemeClr val="dk1"/>
                </a:solidFill>
                <a:latin typeface="FS PF BeauSans Pro" panose="02000500000000020004" pitchFamily="2" charset="0"/>
              </a:rPr>
              <a:t> </a:t>
            </a:r>
            <a:r>
              <a:rPr lang="en-US" sz="1100" i="1">
                <a:solidFill>
                  <a:schemeClr val="dk1"/>
                </a:solidFill>
                <a:latin typeface="FS PF BeauSans Pro" panose="02000500000000020004" pitchFamily="2" charset="0"/>
              </a:rPr>
              <a:t>(BlackCat or Noberus)</a:t>
            </a:r>
            <a:endParaRPr i="1">
              <a:solidFill>
                <a:schemeClr val="dk1"/>
              </a:solidFill>
              <a:latin typeface="FS PF BeauSans Pro" panose="02000500000000020004" pitchFamily="2" charset="0"/>
            </a:endParaRPr>
          </a:p>
        </p:txBody>
      </p:sp>
      <p:cxnSp>
        <p:nvCxnSpPr>
          <p:cNvPr id="222" name="Google Shape;222;p24"/>
          <p:cNvCxnSpPr/>
          <p:nvPr/>
        </p:nvCxnSpPr>
        <p:spPr>
          <a:xfrm>
            <a:off x="4384201" y="3407361"/>
            <a:ext cx="894300" cy="42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oval" w="med" len="med"/>
          </a:ln>
        </p:spPr>
      </p:cxnSp>
      <p:cxnSp>
        <p:nvCxnSpPr>
          <p:cNvPr id="223" name="Google Shape;223;p24"/>
          <p:cNvCxnSpPr/>
          <p:nvPr/>
        </p:nvCxnSpPr>
        <p:spPr>
          <a:xfrm flipH="1">
            <a:off x="4414741" y="1617365"/>
            <a:ext cx="887100" cy="405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oval" w="med" len="med"/>
          </a:ln>
        </p:spPr>
      </p:cxnSp>
      <p:sp>
        <p:nvSpPr>
          <p:cNvPr id="224" name="Google Shape;224;p24"/>
          <p:cNvSpPr/>
          <p:nvPr/>
        </p:nvSpPr>
        <p:spPr>
          <a:xfrm>
            <a:off x="4589396" y="1568504"/>
            <a:ext cx="538200" cy="5382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478" y="1684862"/>
            <a:ext cx="305551" cy="30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9309" y="2348988"/>
            <a:ext cx="768948" cy="768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24"/>
          <p:cNvGrpSpPr/>
          <p:nvPr/>
        </p:nvGrpSpPr>
        <p:grpSpPr>
          <a:xfrm>
            <a:off x="4589443" y="3375224"/>
            <a:ext cx="538272" cy="538272"/>
            <a:chOff x="3109207" y="3334911"/>
            <a:chExt cx="504000" cy="504000"/>
          </a:xfrm>
        </p:grpSpPr>
        <p:sp>
          <p:nvSpPr>
            <p:cNvPr id="228" name="Google Shape;228;p24"/>
            <p:cNvSpPr/>
            <p:nvPr/>
          </p:nvSpPr>
          <p:spPr>
            <a:xfrm>
              <a:off x="3109207" y="3334911"/>
              <a:ext cx="504000" cy="504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9" name="Google Shape;229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99850" y="3425809"/>
              <a:ext cx="322200" cy="3221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24"/>
          <p:cNvGrpSpPr/>
          <p:nvPr/>
        </p:nvGrpSpPr>
        <p:grpSpPr>
          <a:xfrm>
            <a:off x="3329541" y="2339644"/>
            <a:ext cx="1477272" cy="834770"/>
            <a:chOff x="2347000" y="2813660"/>
            <a:chExt cx="995100" cy="565427"/>
          </a:xfrm>
        </p:grpSpPr>
        <p:pic>
          <p:nvPicPr>
            <p:cNvPr id="231" name="Google Shape;231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40005" y="2813660"/>
              <a:ext cx="409091" cy="4090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24"/>
            <p:cNvSpPr txBox="1"/>
            <p:nvPr/>
          </p:nvSpPr>
          <p:spPr>
            <a:xfrm>
              <a:off x="2347000" y="3242588"/>
              <a:ext cx="995100" cy="1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" sz="1000" b="1"/>
                <a:t>Ransomware</a:t>
              </a:r>
              <a:endParaRPr sz="1000" b="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CA797B-22AC-37D3-ACEA-A13D524B8DF5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E043B439-05F3-957C-2A13-5D06DC1CA5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84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6"/>
          <p:cNvGrpSpPr/>
          <p:nvPr/>
        </p:nvGrpSpPr>
        <p:grpSpPr>
          <a:xfrm>
            <a:off x="3157947" y="3736738"/>
            <a:ext cx="2828100" cy="216000"/>
            <a:chOff x="3157941" y="3736738"/>
            <a:chExt cx="2828100" cy="216000"/>
          </a:xfrm>
        </p:grpSpPr>
        <p:sp>
          <p:nvSpPr>
            <p:cNvPr id="245" name="Google Shape;245;p26"/>
            <p:cNvSpPr/>
            <p:nvPr/>
          </p:nvSpPr>
          <p:spPr>
            <a:xfrm rot="-5400000" flipH="1">
              <a:off x="5198991" y="3753688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 rot="-5400000" flipH="1">
              <a:off x="4904991" y="3753688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 rot="-5400000" flipH="1">
              <a:off x="4610991" y="3753688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 rot="-5400000" flipH="1">
              <a:off x="4316991" y="3753688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 rot="-5400000" flipH="1">
              <a:off x="4022991" y="3753688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 rot="-5400000" flipH="1">
              <a:off x="3728991" y="3753688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 rot="-5400000" flipH="1">
              <a:off x="3434991" y="3753688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 rot="-5400000" flipH="1">
              <a:off x="3140991" y="3753688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 rot="-5400000" flipH="1">
              <a:off x="5492991" y="3753688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 rot="-5400000" flipH="1">
              <a:off x="5786991" y="3753688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6"/>
          <p:cNvGrpSpPr/>
          <p:nvPr/>
        </p:nvGrpSpPr>
        <p:grpSpPr>
          <a:xfrm>
            <a:off x="-5378421" y="-1270071"/>
            <a:ext cx="8153442" cy="8153442"/>
            <a:chOff x="-3501446" y="-1333833"/>
            <a:chExt cx="8153442" cy="8153442"/>
          </a:xfrm>
        </p:grpSpPr>
        <p:sp>
          <p:nvSpPr>
            <p:cNvPr id="256" name="Google Shape;256;p26"/>
            <p:cNvSpPr/>
            <p:nvPr/>
          </p:nvSpPr>
          <p:spPr>
            <a:xfrm rot="19800010">
              <a:off x="-3501446" y="-1333833"/>
              <a:ext cx="8153442" cy="8153442"/>
            </a:xfrm>
            <a:prstGeom prst="pie">
              <a:avLst>
                <a:gd name="adj1" fmla="val 0"/>
                <a:gd name="adj2" fmla="val 3576471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"/>
                <a:t> </a:t>
              </a: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-1996475" y="171150"/>
              <a:ext cx="5143500" cy="51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26"/>
          <p:cNvSpPr/>
          <p:nvPr/>
        </p:nvSpPr>
        <p:spPr>
          <a:xfrm>
            <a:off x="3157951" y="2266000"/>
            <a:ext cx="2828100" cy="936000"/>
          </a:xfrm>
          <a:prstGeom prst="roundRect">
            <a:avLst>
              <a:gd name="adj" fmla="val 807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6000" lvl="0" indent="-99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1B2F"/>
              </a:buClr>
              <a:buSzPts val="1000"/>
              <a:buChar char="⬩"/>
            </a:pPr>
            <a:r>
              <a:rPr lang="en-US" sz="1200" b="1">
                <a:solidFill>
                  <a:srgbClr val="ED1B2F"/>
                </a:solidFill>
                <a:latin typeface="FS PF BeauSans Pro" panose="02000500000000020004" pitchFamily="2" charset="0"/>
              </a:rPr>
              <a:t>Mã hóa dữ liệu - </a:t>
            </a:r>
            <a:r>
              <a:rPr lang="vi" sz="1200" b="1">
                <a:solidFill>
                  <a:srgbClr val="ED1B2F"/>
                </a:solidFill>
                <a:latin typeface="FS PF BeauSans Pro" panose="02000500000000020004" pitchFamily="2" charset="0"/>
              </a:rPr>
              <a:t>Đe dọa - tống tiền (Ransomware)</a:t>
            </a:r>
          </a:p>
        </p:txBody>
      </p:sp>
      <p:sp>
        <p:nvSpPr>
          <p:cNvPr id="259" name="Google Shape;259;p26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13</a:t>
            </a:fld>
            <a:endParaRPr/>
          </a:p>
        </p:txBody>
      </p:sp>
      <p:pic>
        <p:nvPicPr>
          <p:cNvPr id="261" name="Google Shape;2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275" y="2275025"/>
            <a:ext cx="936000" cy="93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6"/>
          <p:cNvGrpSpPr/>
          <p:nvPr/>
        </p:nvGrpSpPr>
        <p:grpSpPr>
          <a:xfrm>
            <a:off x="6571225" y="882450"/>
            <a:ext cx="1366200" cy="3703200"/>
            <a:chOff x="7200925" y="882450"/>
            <a:chExt cx="1366200" cy="3703200"/>
          </a:xfrm>
        </p:grpSpPr>
        <p:sp>
          <p:nvSpPr>
            <p:cNvPr id="263" name="Google Shape;263;p26"/>
            <p:cNvSpPr/>
            <p:nvPr/>
          </p:nvSpPr>
          <p:spPr>
            <a:xfrm>
              <a:off x="7200925" y="882450"/>
              <a:ext cx="1366200" cy="3703200"/>
            </a:xfrm>
            <a:prstGeom prst="roundRect">
              <a:avLst>
                <a:gd name="adj" fmla="val 9034"/>
              </a:avLst>
            </a:prstGeom>
            <a:noFill/>
            <a:ln w="19050" cap="flat" cmpd="sng">
              <a:solidFill>
                <a:srgbClr val="B7B7B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4" name="Google Shape;26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26298" y="2218179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32757" y="345771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522088" y="1111725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26"/>
          <p:cNvGrpSpPr/>
          <p:nvPr/>
        </p:nvGrpSpPr>
        <p:grpSpPr>
          <a:xfrm>
            <a:off x="4184961" y="3457710"/>
            <a:ext cx="774072" cy="774072"/>
            <a:chOff x="5670975" y="3576348"/>
            <a:chExt cx="720000" cy="720000"/>
          </a:xfrm>
        </p:grpSpPr>
        <p:sp>
          <p:nvSpPr>
            <p:cNvPr id="269" name="Google Shape;269;p26"/>
            <p:cNvSpPr/>
            <p:nvPr/>
          </p:nvSpPr>
          <p:spPr>
            <a:xfrm>
              <a:off x="5670975" y="3576348"/>
              <a:ext cx="720000" cy="7200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0" name="Google Shape;270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12400" y="3717751"/>
              <a:ext cx="437175" cy="437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p26"/>
          <p:cNvGrpSpPr/>
          <p:nvPr/>
        </p:nvGrpSpPr>
        <p:grpSpPr>
          <a:xfrm>
            <a:off x="3157941" y="1515326"/>
            <a:ext cx="2828113" cy="216000"/>
            <a:chOff x="4320566" y="1515326"/>
            <a:chExt cx="2828113" cy="216000"/>
          </a:xfrm>
        </p:grpSpPr>
        <p:sp>
          <p:nvSpPr>
            <p:cNvPr id="272" name="Google Shape;272;p26"/>
            <p:cNvSpPr/>
            <p:nvPr/>
          </p:nvSpPr>
          <p:spPr>
            <a:xfrm rot="5400000">
              <a:off x="4303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 rot="5400000">
              <a:off x="4597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 rot="5400000">
              <a:off x="4891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 rot="5400000">
              <a:off x="5185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 rot="5400000">
              <a:off x="5479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 rot="5400000">
              <a:off x="5773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 rot="5400000">
              <a:off x="6067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 rot="5400000">
              <a:off x="6361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 rot="5400000">
              <a:off x="6655629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 rot="5400000">
              <a:off x="6949629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26"/>
          <p:cNvGrpSpPr/>
          <p:nvPr/>
        </p:nvGrpSpPr>
        <p:grpSpPr>
          <a:xfrm>
            <a:off x="4184997" y="1236323"/>
            <a:ext cx="774000" cy="774000"/>
            <a:chOff x="5849000" y="1249748"/>
            <a:chExt cx="720000" cy="720000"/>
          </a:xfrm>
        </p:grpSpPr>
        <p:sp>
          <p:nvSpPr>
            <p:cNvPr id="283" name="Google Shape;283;p26"/>
            <p:cNvSpPr/>
            <p:nvPr/>
          </p:nvSpPr>
          <p:spPr>
            <a:xfrm>
              <a:off x="5849000" y="1249748"/>
              <a:ext cx="720000" cy="7200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ED1B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4" name="Google Shape;284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986313" y="1387073"/>
              <a:ext cx="445375" cy="4453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214;p24"/>
          <p:cNvSpPr txBox="1">
            <a:spLocks/>
          </p:cNvSpPr>
          <p:nvPr/>
        </p:nvSpPr>
        <p:spPr>
          <a:xfrm>
            <a:off x="449764" y="159446"/>
            <a:ext cx="3329541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Đ</a:t>
            </a:r>
            <a:r>
              <a:rPr lang="en-US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ối tượng</a:t>
            </a:r>
            <a:r>
              <a:rPr lang="vi-VN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 tấn công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7696200" y="495996"/>
            <a:ext cx="1219200" cy="545625"/>
          </a:xfrm>
          <a:prstGeom prst="wedgeEllipseCallout">
            <a:avLst>
              <a:gd name="adj1" fmla="val -55687"/>
              <a:gd name="adj2" fmla="val 97414"/>
            </a:avLst>
          </a:prstGeom>
          <a:solidFill>
            <a:schemeClr val="tx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  <a:latin typeface="FS PF BeauSans Pro" panose="02000500000000020004" pitchFamily="2" charset="0"/>
              </a:rPr>
              <a:t>Cá nhân, người dùng cuối</a:t>
            </a:r>
          </a:p>
        </p:txBody>
      </p:sp>
      <p:sp>
        <p:nvSpPr>
          <p:cNvPr id="46" name="Oval Callout 45"/>
          <p:cNvSpPr/>
          <p:nvPr/>
        </p:nvSpPr>
        <p:spPr>
          <a:xfrm>
            <a:off x="7557917" y="1749850"/>
            <a:ext cx="1552686" cy="545625"/>
          </a:xfrm>
          <a:prstGeom prst="wedgeEllipseCallout">
            <a:avLst>
              <a:gd name="adj1" fmla="val -53724"/>
              <a:gd name="adj2" fmla="val 820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  <a:latin typeface="FS PF BeauSans Pro" panose="02000500000000020004" pitchFamily="2" charset="0"/>
              </a:rPr>
              <a:t>Tổ chức doanh nghiệp tư nhân, BFSI, GOV</a:t>
            </a:r>
          </a:p>
        </p:txBody>
      </p:sp>
      <p:sp>
        <p:nvSpPr>
          <p:cNvPr id="47" name="Oval Callout 46"/>
          <p:cNvSpPr/>
          <p:nvPr/>
        </p:nvSpPr>
        <p:spPr>
          <a:xfrm>
            <a:off x="7561736" y="2863712"/>
            <a:ext cx="1552686" cy="545625"/>
          </a:xfrm>
          <a:prstGeom prst="wedgeEllipseCallout">
            <a:avLst>
              <a:gd name="adj1" fmla="val -48325"/>
              <a:gd name="adj2" fmla="val 11975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  <a:latin typeface="FS PF BeauSans Pro" panose="02000500000000020004" pitchFamily="2" charset="0"/>
              </a:rPr>
              <a:t>Đơn vị ngành trọng yếu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1B3506-A36B-026F-12D5-9ACAA79E6C68}"/>
              </a:ext>
            </a:extLst>
          </p:cNvPr>
          <p:cNvSpPr/>
          <p:nvPr/>
        </p:nvSpPr>
        <p:spPr>
          <a:xfrm>
            <a:off x="8037214" y="15370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6D3541BF-2A70-5D59-66A8-EB74EE1D35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4894" y="21708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6200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74E3DDF1-B347-C0F4-B1A6-594AEED1D0E5}"/>
              </a:ext>
            </a:extLst>
          </p:cNvPr>
          <p:cNvSpPr/>
          <p:nvPr/>
        </p:nvSpPr>
        <p:spPr>
          <a:xfrm>
            <a:off x="5989790" y="1564005"/>
            <a:ext cx="1894523" cy="1845945"/>
          </a:xfrm>
          <a:custGeom>
            <a:avLst/>
            <a:gdLst/>
            <a:ahLst/>
            <a:cxnLst/>
            <a:rect l="l" t="t" r="r" b="b"/>
            <a:pathLst>
              <a:path w="2526029" h="2461260">
                <a:moveTo>
                  <a:pt x="0" y="410192"/>
                </a:moveTo>
                <a:lnTo>
                  <a:pt x="2759" y="362355"/>
                </a:lnTo>
                <a:lnTo>
                  <a:pt x="10833" y="316139"/>
                </a:lnTo>
                <a:lnTo>
                  <a:pt x="23913" y="271851"/>
                </a:lnTo>
                <a:lnTo>
                  <a:pt x="41692" y="229800"/>
                </a:lnTo>
                <a:lnTo>
                  <a:pt x="63861" y="190293"/>
                </a:lnTo>
                <a:lnTo>
                  <a:pt x="90114" y="153637"/>
                </a:lnTo>
                <a:lnTo>
                  <a:pt x="120142" y="120142"/>
                </a:lnTo>
                <a:lnTo>
                  <a:pt x="153637" y="90114"/>
                </a:lnTo>
                <a:lnTo>
                  <a:pt x="190292" y="63862"/>
                </a:lnTo>
                <a:lnTo>
                  <a:pt x="229799" y="41692"/>
                </a:lnTo>
                <a:lnTo>
                  <a:pt x="271851" y="23913"/>
                </a:lnTo>
                <a:lnTo>
                  <a:pt x="316138" y="10833"/>
                </a:lnTo>
                <a:lnTo>
                  <a:pt x="362354" y="2759"/>
                </a:lnTo>
                <a:lnTo>
                  <a:pt x="410192" y="0"/>
                </a:lnTo>
                <a:lnTo>
                  <a:pt x="2115511" y="0"/>
                </a:lnTo>
                <a:lnTo>
                  <a:pt x="2163348" y="2759"/>
                </a:lnTo>
                <a:lnTo>
                  <a:pt x="2209564" y="10833"/>
                </a:lnTo>
                <a:lnTo>
                  <a:pt x="2253851" y="23913"/>
                </a:lnTo>
                <a:lnTo>
                  <a:pt x="2295903" y="41692"/>
                </a:lnTo>
                <a:lnTo>
                  <a:pt x="2335410" y="63862"/>
                </a:lnTo>
                <a:lnTo>
                  <a:pt x="2372065" y="90114"/>
                </a:lnTo>
                <a:lnTo>
                  <a:pt x="2405560" y="120142"/>
                </a:lnTo>
                <a:lnTo>
                  <a:pt x="2435588" y="153637"/>
                </a:lnTo>
                <a:lnTo>
                  <a:pt x="2461841" y="190293"/>
                </a:lnTo>
                <a:lnTo>
                  <a:pt x="2484010" y="229800"/>
                </a:lnTo>
                <a:lnTo>
                  <a:pt x="2501789" y="271851"/>
                </a:lnTo>
                <a:lnTo>
                  <a:pt x="2514869" y="316139"/>
                </a:lnTo>
                <a:lnTo>
                  <a:pt x="2522943" y="362355"/>
                </a:lnTo>
                <a:lnTo>
                  <a:pt x="2525703" y="410192"/>
                </a:lnTo>
                <a:lnTo>
                  <a:pt x="2525703" y="2050907"/>
                </a:lnTo>
                <a:lnTo>
                  <a:pt x="2522943" y="2098744"/>
                </a:lnTo>
                <a:lnTo>
                  <a:pt x="2514869" y="2144960"/>
                </a:lnTo>
                <a:lnTo>
                  <a:pt x="2501789" y="2189247"/>
                </a:lnTo>
                <a:lnTo>
                  <a:pt x="2484010" y="2231299"/>
                </a:lnTo>
                <a:lnTo>
                  <a:pt x="2461841" y="2270806"/>
                </a:lnTo>
                <a:lnTo>
                  <a:pt x="2435588" y="2307461"/>
                </a:lnTo>
                <a:lnTo>
                  <a:pt x="2405560" y="2340956"/>
                </a:lnTo>
                <a:lnTo>
                  <a:pt x="2372065" y="2370984"/>
                </a:lnTo>
                <a:lnTo>
                  <a:pt x="2335410" y="2397237"/>
                </a:lnTo>
                <a:lnTo>
                  <a:pt x="2295903" y="2419406"/>
                </a:lnTo>
                <a:lnTo>
                  <a:pt x="2253851" y="2437185"/>
                </a:lnTo>
                <a:lnTo>
                  <a:pt x="2209564" y="2450265"/>
                </a:lnTo>
                <a:lnTo>
                  <a:pt x="2163348" y="2458339"/>
                </a:lnTo>
                <a:lnTo>
                  <a:pt x="2115511" y="2461099"/>
                </a:lnTo>
                <a:lnTo>
                  <a:pt x="410192" y="2461099"/>
                </a:lnTo>
                <a:lnTo>
                  <a:pt x="362354" y="2458339"/>
                </a:lnTo>
                <a:lnTo>
                  <a:pt x="316138" y="2450265"/>
                </a:lnTo>
                <a:lnTo>
                  <a:pt x="271851" y="2437185"/>
                </a:lnTo>
                <a:lnTo>
                  <a:pt x="229799" y="2419406"/>
                </a:lnTo>
                <a:lnTo>
                  <a:pt x="190292" y="2397237"/>
                </a:lnTo>
                <a:lnTo>
                  <a:pt x="153637" y="2370984"/>
                </a:lnTo>
                <a:lnTo>
                  <a:pt x="120142" y="2340956"/>
                </a:lnTo>
                <a:lnTo>
                  <a:pt x="90114" y="2307461"/>
                </a:lnTo>
                <a:lnTo>
                  <a:pt x="63861" y="2270806"/>
                </a:lnTo>
                <a:lnTo>
                  <a:pt x="41692" y="2231299"/>
                </a:lnTo>
                <a:lnTo>
                  <a:pt x="23913" y="2189247"/>
                </a:lnTo>
                <a:lnTo>
                  <a:pt x="10833" y="2144960"/>
                </a:lnTo>
                <a:lnTo>
                  <a:pt x="2759" y="2098744"/>
                </a:lnTo>
                <a:lnTo>
                  <a:pt x="0" y="2050907"/>
                </a:lnTo>
                <a:lnTo>
                  <a:pt x="0" y="410192"/>
                </a:lnTo>
                <a:close/>
              </a:path>
            </a:pathLst>
          </a:custGeom>
          <a:ln w="190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B7A5D83-3534-E311-BF19-D213C5B6546A}"/>
              </a:ext>
            </a:extLst>
          </p:cNvPr>
          <p:cNvSpPr txBox="1">
            <a:spLocks/>
          </p:cNvSpPr>
          <p:nvPr/>
        </p:nvSpPr>
        <p:spPr>
          <a:xfrm>
            <a:off x="6701195" y="1652963"/>
            <a:ext cx="61053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en-US" sz="1350" b="1">
                <a:solidFill>
                  <a:srgbClr val="FF0000"/>
                </a:solidFill>
                <a:latin typeface="FS PF BeauSans Pro" panose="02000500000000020004" pitchFamily="2" charset="0"/>
              </a:rPr>
              <a:t>Target</a:t>
            </a:r>
            <a:endParaRPr lang="en-US" sz="1350" b="1" dirty="0">
              <a:solidFill>
                <a:srgbClr val="FF0000"/>
              </a:solidFill>
              <a:latin typeface="FS PF BeauSans Pro" panose="02000500000000020004" pitchFamily="2" charset="0"/>
            </a:endParaRPr>
          </a:p>
        </p:txBody>
      </p:sp>
      <p:pic>
        <p:nvPicPr>
          <p:cNvPr id="25" name="object 5">
            <a:extLst>
              <a:ext uri="{FF2B5EF4-FFF2-40B4-BE49-F238E27FC236}">
                <a16:creationId xmlns:a16="http://schemas.microsoft.com/office/drawing/2014/main" id="{8A0D0F34-7C17-C2D9-4BA5-8965C9B512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5906" y="2432647"/>
            <a:ext cx="793727" cy="793727"/>
          </a:xfrm>
          <a:prstGeom prst="rect">
            <a:avLst/>
          </a:prstGeom>
        </p:spPr>
      </p:pic>
      <p:sp>
        <p:nvSpPr>
          <p:cNvPr id="59" name="object 22">
            <a:extLst>
              <a:ext uri="{FF2B5EF4-FFF2-40B4-BE49-F238E27FC236}">
                <a16:creationId xmlns:a16="http://schemas.microsoft.com/office/drawing/2014/main" id="{96BADF12-88FC-D62E-F112-0AD131F60CA6}"/>
              </a:ext>
            </a:extLst>
          </p:cNvPr>
          <p:cNvSpPr txBox="1"/>
          <p:nvPr/>
        </p:nvSpPr>
        <p:spPr>
          <a:xfrm>
            <a:off x="6079680" y="1905535"/>
            <a:ext cx="1738205" cy="2964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5720" marR="3810" indent="-36671" algn="ctr">
              <a:lnSpc>
                <a:spcPct val="112700"/>
              </a:lnSpc>
              <a:spcBef>
                <a:spcPts val="75"/>
              </a:spcBef>
            </a:pPr>
            <a:r>
              <a:rPr lang="en-US" sz="825" spc="-23">
                <a:latin typeface="FS PF BeauSans Pro" panose="02000500000000020004" pitchFamily="2" charset="0"/>
                <a:cs typeface="Tahoma"/>
              </a:rPr>
              <a:t>Nơi quản lý chứa hết thông tin quan trọng của tổ chức</a:t>
            </a:r>
            <a:endParaRPr sz="825" dirty="0">
              <a:latin typeface="FS PF BeauSans Pro" panose="02000500000000020004" pitchFamily="2" charset="0"/>
              <a:cs typeface="Tahoma"/>
            </a:endParaRPr>
          </a:p>
        </p:txBody>
      </p:sp>
      <p:pic>
        <p:nvPicPr>
          <p:cNvPr id="62" name="object 25">
            <a:extLst>
              <a:ext uri="{FF2B5EF4-FFF2-40B4-BE49-F238E27FC236}">
                <a16:creationId xmlns:a16="http://schemas.microsoft.com/office/drawing/2014/main" id="{C30358EB-9C88-B0D5-F136-92E8B99B45D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165" y="1275407"/>
            <a:ext cx="422692" cy="422692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946530" y="3826960"/>
            <a:ext cx="1323447" cy="210020"/>
            <a:chOff x="342444" y="4114331"/>
            <a:chExt cx="1323447" cy="210020"/>
          </a:xfrm>
        </p:grpSpPr>
        <p:sp>
          <p:nvSpPr>
            <p:cNvPr id="58" name="object 21">
              <a:extLst>
                <a:ext uri="{FF2B5EF4-FFF2-40B4-BE49-F238E27FC236}">
                  <a16:creationId xmlns:a16="http://schemas.microsoft.com/office/drawing/2014/main" id="{CA4BBF4A-4E8D-1173-79EE-03756E6BD4D9}"/>
                </a:ext>
              </a:extLst>
            </p:cNvPr>
            <p:cNvSpPr/>
            <p:nvPr/>
          </p:nvSpPr>
          <p:spPr>
            <a:xfrm>
              <a:off x="465687" y="4114331"/>
              <a:ext cx="1101589" cy="210020"/>
            </a:xfrm>
            <a:prstGeom prst="roundRect">
              <a:avLst/>
            </a:pr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4" name="object 37">
              <a:extLst>
                <a:ext uri="{FF2B5EF4-FFF2-40B4-BE49-F238E27FC236}">
                  <a16:creationId xmlns:a16="http://schemas.microsoft.com/office/drawing/2014/main" id="{F15FD83D-8B94-C328-7F81-F5682A7E3DB5}"/>
                </a:ext>
              </a:extLst>
            </p:cNvPr>
            <p:cNvSpPr txBox="1"/>
            <p:nvPr/>
          </p:nvSpPr>
          <p:spPr>
            <a:xfrm>
              <a:off x="342444" y="4148834"/>
              <a:ext cx="1323447" cy="170934"/>
            </a:xfrm>
            <a:prstGeom prst="roundRect">
              <a:avLst/>
            </a:prstGeom>
          </p:spPr>
          <p:txBody>
            <a:bodyPr vert="horz" wrap="square" lIns="0" tIns="7144" rIns="0" bIns="0" rtlCol="0">
              <a:spAutoFit/>
            </a:bodyPr>
            <a:lstStyle/>
            <a:p>
              <a:pPr marL="9049" marR="3810" indent="-476" algn="ctr">
                <a:lnSpc>
                  <a:spcPct val="116399"/>
                </a:lnSpc>
                <a:spcBef>
                  <a:spcPts val="56"/>
                </a:spcBef>
              </a:pPr>
              <a:r>
                <a:rPr lang="en-US" sz="825" b="1" spc="-23">
                  <a:solidFill>
                    <a:schemeClr val="accent3"/>
                  </a:solidFill>
                  <a:latin typeface="FS PF BeauSans Pro" panose="02000500000000020004" pitchFamily="2" charset="0"/>
                  <a:cs typeface="Tahoma"/>
                </a:rPr>
                <a:t>Trình duyệt Web </a:t>
              </a:r>
              <a:endParaRPr sz="825" spc="-23" dirty="0">
                <a:solidFill>
                  <a:schemeClr val="accent3"/>
                </a:solidFill>
                <a:latin typeface="FS PF BeauSans Pro" panose="02000500000000020004" pitchFamily="2" charset="0"/>
                <a:cs typeface="Tahoma"/>
              </a:endParaRPr>
            </a:p>
          </p:txBody>
        </p:sp>
      </p:grpSp>
      <p:sp>
        <p:nvSpPr>
          <p:cNvPr id="90" name="object 53">
            <a:extLst>
              <a:ext uri="{FF2B5EF4-FFF2-40B4-BE49-F238E27FC236}">
                <a16:creationId xmlns:a16="http://schemas.microsoft.com/office/drawing/2014/main" id="{1E01AA1A-4C68-FBC1-8DFE-9F57E926F878}"/>
              </a:ext>
            </a:extLst>
          </p:cNvPr>
          <p:cNvSpPr/>
          <p:nvPr/>
        </p:nvSpPr>
        <p:spPr>
          <a:xfrm>
            <a:off x="7729543" y="2371166"/>
            <a:ext cx="957257" cy="537686"/>
          </a:xfrm>
          <a:prstGeom prst="wedgeRoundRectCallout">
            <a:avLst>
              <a:gd name="adj1" fmla="val -81697"/>
              <a:gd name="adj2" fmla="val -2225"/>
              <a:gd name="adj3" fmla="val 16667"/>
            </a:avLst>
          </a:prstGeom>
          <a:solidFill>
            <a:srgbClr val="CF1337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91" name="object 54">
            <a:extLst>
              <a:ext uri="{FF2B5EF4-FFF2-40B4-BE49-F238E27FC236}">
                <a16:creationId xmlns:a16="http://schemas.microsoft.com/office/drawing/2014/main" id="{E7E1C4F5-C83E-CC23-7B4B-0B4800B54F54}"/>
              </a:ext>
            </a:extLst>
          </p:cNvPr>
          <p:cNvSpPr txBox="1"/>
          <p:nvPr/>
        </p:nvSpPr>
        <p:spPr>
          <a:xfrm>
            <a:off x="7607887" y="2399311"/>
            <a:ext cx="1254570" cy="401874"/>
          </a:xfrm>
          <a:prstGeom prst="rect">
            <a:avLst/>
          </a:prstGeom>
        </p:spPr>
        <p:txBody>
          <a:bodyPr vert="horz" wrap="square" lIns="0" tIns="62389" rIns="0" bIns="0" rtlCol="0">
            <a:spAutoFit/>
          </a:bodyPr>
          <a:lstStyle/>
          <a:p>
            <a:pPr marL="45720" marR="3810" indent="-36671" algn="ctr">
              <a:lnSpc>
                <a:spcPct val="112700"/>
              </a:lnSpc>
              <a:spcBef>
                <a:spcPts val="75"/>
              </a:spcBef>
            </a:pPr>
            <a:r>
              <a:rPr lang="en-US" sz="1050" b="1" spc="-23">
                <a:solidFill>
                  <a:schemeClr val="bg1"/>
                </a:solidFill>
                <a:latin typeface="FS PF BeauSans Pro" panose="02000500000000020004" pitchFamily="2" charset="0"/>
                <a:cs typeface="Tahoma"/>
              </a:rPr>
              <a:t>LOCK!</a:t>
            </a:r>
            <a:endParaRPr sz="1050" b="1" spc="-23" dirty="0">
              <a:solidFill>
                <a:schemeClr val="bg1"/>
              </a:solidFill>
              <a:latin typeface="FS PF BeauSans Pro" panose="02000500000000020004" pitchFamily="2" charset="0"/>
              <a:cs typeface="Tahoma"/>
            </a:endParaRPr>
          </a:p>
          <a:p>
            <a:pPr marL="45720" marR="3810" indent="-36671" algn="ctr">
              <a:lnSpc>
                <a:spcPct val="112700"/>
              </a:lnSpc>
              <a:spcBef>
                <a:spcPts val="75"/>
              </a:spcBef>
            </a:pPr>
            <a:r>
              <a:rPr lang="en-US" sz="825" spc="-23">
                <a:solidFill>
                  <a:schemeClr val="bg1"/>
                </a:solidFill>
                <a:latin typeface="FS PF BeauSans Pro" panose="02000500000000020004" pitchFamily="2" charset="0"/>
                <a:cs typeface="Tahoma"/>
              </a:rPr>
              <a:t>Mã hóa dữ liệu</a:t>
            </a:r>
            <a:endParaRPr sz="825" spc="-23" dirty="0">
              <a:solidFill>
                <a:schemeClr val="bg1"/>
              </a:solidFill>
              <a:latin typeface="FS PF BeauSans Pro" panose="02000500000000020004" pitchFamily="2" charset="0"/>
              <a:cs typeface="Tahom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79694" y="2591030"/>
            <a:ext cx="1555763" cy="289670"/>
            <a:chOff x="3897192" y="4472576"/>
            <a:chExt cx="1555763" cy="289670"/>
          </a:xfrm>
        </p:grpSpPr>
        <p:grpSp>
          <p:nvGrpSpPr>
            <p:cNvPr id="105" name="object 68">
              <a:extLst>
                <a:ext uri="{FF2B5EF4-FFF2-40B4-BE49-F238E27FC236}">
                  <a16:creationId xmlns:a16="http://schemas.microsoft.com/office/drawing/2014/main" id="{F63CCDD9-5185-D813-DA14-DC82730C5FA5}"/>
                </a:ext>
              </a:extLst>
            </p:cNvPr>
            <p:cNvGrpSpPr/>
            <p:nvPr/>
          </p:nvGrpSpPr>
          <p:grpSpPr>
            <a:xfrm>
              <a:off x="3897192" y="4472576"/>
              <a:ext cx="1555763" cy="289670"/>
              <a:chOff x="5195841" y="5908253"/>
              <a:chExt cx="1946912" cy="812803"/>
            </a:xfrm>
          </p:grpSpPr>
          <p:sp>
            <p:nvSpPr>
              <p:cNvPr id="106" name="object 69">
                <a:extLst>
                  <a:ext uri="{FF2B5EF4-FFF2-40B4-BE49-F238E27FC236}">
                    <a16:creationId xmlns:a16="http://schemas.microsoft.com/office/drawing/2014/main" id="{D7E2811C-42C5-C47C-AE5F-DAD7B43985B8}"/>
                  </a:ext>
                </a:extLst>
              </p:cNvPr>
              <p:cNvSpPr/>
              <p:nvPr/>
            </p:nvSpPr>
            <p:spPr>
              <a:xfrm>
                <a:off x="5195842" y="5908253"/>
                <a:ext cx="1946911" cy="812800"/>
              </a:xfrm>
              <a:prstGeom prst="wedgeRoundRectCallout">
                <a:avLst>
                  <a:gd name="adj1" fmla="val 19424"/>
                  <a:gd name="adj2" fmla="val -45545"/>
                  <a:gd name="adj3" fmla="val 16667"/>
                </a:avLst>
              </a:pr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sp>
            <p:nvSpPr>
              <p:cNvPr id="107" name="object 70">
                <a:extLst>
                  <a:ext uri="{FF2B5EF4-FFF2-40B4-BE49-F238E27FC236}">
                    <a16:creationId xmlns:a16="http://schemas.microsoft.com/office/drawing/2014/main" id="{16847711-C914-E46D-F36C-77418B1688F6}"/>
                  </a:ext>
                </a:extLst>
              </p:cNvPr>
              <p:cNvSpPr/>
              <p:nvPr/>
            </p:nvSpPr>
            <p:spPr>
              <a:xfrm>
                <a:off x="5195841" y="5908256"/>
                <a:ext cx="1946909" cy="812800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sp>
          <p:nvSpPr>
            <p:cNvPr id="108" name="object 71">
              <a:extLst>
                <a:ext uri="{FF2B5EF4-FFF2-40B4-BE49-F238E27FC236}">
                  <a16:creationId xmlns:a16="http://schemas.microsoft.com/office/drawing/2014/main" id="{850E49C8-30E5-2E53-EB49-CF19DC91F264}"/>
                </a:ext>
              </a:extLst>
            </p:cNvPr>
            <p:cNvSpPr txBox="1"/>
            <p:nvPr/>
          </p:nvSpPr>
          <p:spPr>
            <a:xfrm>
              <a:off x="3919351" y="4540242"/>
              <a:ext cx="1533603" cy="154338"/>
            </a:xfrm>
            <a:prstGeom prst="rect">
              <a:avLst/>
            </a:prstGeom>
          </p:spPr>
          <p:txBody>
            <a:bodyPr vert="horz" wrap="square" lIns="0" tIns="5715" rIns="0" bIns="0" rtlCol="0">
              <a:spAutoFit/>
            </a:bodyPr>
            <a:lstStyle/>
            <a:p>
              <a:pPr marL="9049" marR="3810" indent="476" algn="ctr">
                <a:lnSpc>
                  <a:spcPct val="117300"/>
                </a:lnSpc>
                <a:spcBef>
                  <a:spcPts val="45"/>
                </a:spcBef>
              </a:pPr>
              <a:r>
                <a:rPr lang="en-US" sz="825" b="1" spc="-23">
                  <a:solidFill>
                    <a:schemeClr val="accent3"/>
                  </a:solidFill>
                  <a:latin typeface="FS PF BeauSans Pro" panose="02000500000000020004" pitchFamily="2" charset="0"/>
                  <a:cs typeface="Tahoma"/>
                </a:rPr>
                <a:t>Lỗ hổng bảo mật trong hệ thống</a:t>
              </a:r>
              <a:endParaRPr sz="825" spc="-23" dirty="0">
                <a:solidFill>
                  <a:schemeClr val="accent3"/>
                </a:solidFill>
                <a:latin typeface="FS PF BeauSans Pro" panose="02000500000000020004" pitchFamily="2" charset="0"/>
                <a:cs typeface="Tahoma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27762" y="1367732"/>
            <a:ext cx="1362993" cy="351562"/>
            <a:chOff x="316903" y="2050851"/>
            <a:chExt cx="1362993" cy="351562"/>
          </a:xfrm>
        </p:grpSpPr>
        <p:sp>
          <p:nvSpPr>
            <p:cNvPr id="37" name="object 17">
              <a:extLst>
                <a:ext uri="{FF2B5EF4-FFF2-40B4-BE49-F238E27FC236}">
                  <a16:creationId xmlns:a16="http://schemas.microsoft.com/office/drawing/2014/main" id="{17144C99-6253-0449-0FC7-42C14DFCD841}"/>
                </a:ext>
              </a:extLst>
            </p:cNvPr>
            <p:cNvSpPr/>
            <p:nvPr/>
          </p:nvSpPr>
          <p:spPr>
            <a:xfrm>
              <a:off x="316903" y="2050851"/>
              <a:ext cx="1362993" cy="351562"/>
            </a:xfrm>
            <a:prstGeom prst="roundRect">
              <a:avLst/>
            </a:pr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" name="object 71">
              <a:extLst>
                <a:ext uri="{FF2B5EF4-FFF2-40B4-BE49-F238E27FC236}">
                  <a16:creationId xmlns:a16="http://schemas.microsoft.com/office/drawing/2014/main" id="{0997F08C-E802-AA6F-4724-254568A448B8}"/>
                </a:ext>
              </a:extLst>
            </p:cNvPr>
            <p:cNvSpPr txBox="1"/>
            <p:nvPr/>
          </p:nvSpPr>
          <p:spPr>
            <a:xfrm>
              <a:off x="388395" y="2145587"/>
              <a:ext cx="1153341" cy="170757"/>
            </a:xfrm>
            <a:prstGeom prst="roundRect">
              <a:avLst/>
            </a:prstGeom>
          </p:spPr>
          <p:txBody>
            <a:bodyPr vert="horz" wrap="square" lIns="0" tIns="5715" rIns="0" bIns="0" rtlCol="0">
              <a:spAutoFit/>
            </a:bodyPr>
            <a:lstStyle/>
            <a:p>
              <a:pPr marL="9049" marR="3810" indent="476" algn="ctr">
                <a:lnSpc>
                  <a:spcPct val="117300"/>
                </a:lnSpc>
                <a:spcBef>
                  <a:spcPts val="45"/>
                </a:spcBef>
              </a:pPr>
              <a:r>
                <a:rPr lang="en-US" sz="825" b="1" spc="-23">
                  <a:solidFill>
                    <a:schemeClr val="accent3"/>
                  </a:solidFill>
                  <a:latin typeface="FS PF BeauSans Pro" panose="02000500000000020004" pitchFamily="2" charset="0"/>
                  <a:cs typeface="Tahoma"/>
                </a:rPr>
                <a:t>Spam &amp; Phishing Emails</a:t>
              </a:r>
              <a:endParaRPr sz="825" spc="-23" dirty="0">
                <a:solidFill>
                  <a:schemeClr val="accent3"/>
                </a:solidFill>
                <a:latin typeface="FS PF BeauSans Pro" panose="02000500000000020004" pitchFamily="2" charset="0"/>
                <a:cs typeface="Tahoma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70053" y="2382607"/>
            <a:ext cx="601002" cy="570143"/>
            <a:chOff x="2003138" y="2897341"/>
            <a:chExt cx="779145" cy="739139"/>
          </a:xfrm>
        </p:grpSpPr>
        <p:grpSp>
          <p:nvGrpSpPr>
            <p:cNvPr id="92" name="object 55">
              <a:extLst>
                <a:ext uri="{FF2B5EF4-FFF2-40B4-BE49-F238E27FC236}">
                  <a16:creationId xmlns:a16="http://schemas.microsoft.com/office/drawing/2014/main" id="{48F2E93E-46AC-FFEC-B19E-A035600EC521}"/>
                </a:ext>
              </a:extLst>
            </p:cNvPr>
            <p:cNvGrpSpPr/>
            <p:nvPr/>
          </p:nvGrpSpPr>
          <p:grpSpPr>
            <a:xfrm>
              <a:off x="2003138" y="2897341"/>
              <a:ext cx="779145" cy="739139"/>
              <a:chOff x="5571154" y="3568205"/>
              <a:chExt cx="1038860" cy="985519"/>
            </a:xfrm>
          </p:grpSpPr>
          <p:sp>
            <p:nvSpPr>
              <p:cNvPr id="93" name="object 56">
                <a:extLst>
                  <a:ext uri="{FF2B5EF4-FFF2-40B4-BE49-F238E27FC236}">
                    <a16:creationId xmlns:a16="http://schemas.microsoft.com/office/drawing/2014/main" id="{96CA9E0C-DC4D-5D18-39D8-3AF615576DAB}"/>
                  </a:ext>
                </a:extLst>
              </p:cNvPr>
              <p:cNvSpPr/>
              <p:nvPr/>
            </p:nvSpPr>
            <p:spPr>
              <a:xfrm>
                <a:off x="5585442" y="3582493"/>
                <a:ext cx="1010285" cy="956944"/>
              </a:xfrm>
              <a:custGeom>
                <a:avLst/>
                <a:gdLst/>
                <a:ahLst/>
                <a:cxnLst/>
                <a:rect l="l" t="t" r="r" b="b"/>
                <a:pathLst>
                  <a:path w="1010284" h="956945">
                    <a:moveTo>
                      <a:pt x="505010" y="0"/>
                    </a:moveTo>
                    <a:lnTo>
                      <a:pt x="456374" y="2188"/>
                    </a:lnTo>
                    <a:lnTo>
                      <a:pt x="409046" y="8622"/>
                    </a:lnTo>
                    <a:lnTo>
                      <a:pt x="363238" y="19099"/>
                    </a:lnTo>
                    <a:lnTo>
                      <a:pt x="319161" y="33419"/>
                    </a:lnTo>
                    <a:lnTo>
                      <a:pt x="277027" y="51383"/>
                    </a:lnTo>
                    <a:lnTo>
                      <a:pt x="237047" y="72790"/>
                    </a:lnTo>
                    <a:lnTo>
                      <a:pt x="199434" y="97439"/>
                    </a:lnTo>
                    <a:lnTo>
                      <a:pt x="164398" y="125129"/>
                    </a:lnTo>
                    <a:lnTo>
                      <a:pt x="132152" y="155662"/>
                    </a:lnTo>
                    <a:lnTo>
                      <a:pt x="102907" y="188836"/>
                    </a:lnTo>
                    <a:lnTo>
                      <a:pt x="76875" y="224450"/>
                    </a:lnTo>
                    <a:lnTo>
                      <a:pt x="54267" y="262305"/>
                    </a:lnTo>
                    <a:lnTo>
                      <a:pt x="35295" y="302200"/>
                    </a:lnTo>
                    <a:lnTo>
                      <a:pt x="20171" y="343934"/>
                    </a:lnTo>
                    <a:lnTo>
                      <a:pt x="9106" y="387308"/>
                    </a:lnTo>
                    <a:lnTo>
                      <a:pt x="2311" y="432121"/>
                    </a:lnTo>
                    <a:lnTo>
                      <a:pt x="0" y="478172"/>
                    </a:lnTo>
                    <a:lnTo>
                      <a:pt x="2311" y="524224"/>
                    </a:lnTo>
                    <a:lnTo>
                      <a:pt x="9106" y="569036"/>
                    </a:lnTo>
                    <a:lnTo>
                      <a:pt x="20171" y="612410"/>
                    </a:lnTo>
                    <a:lnTo>
                      <a:pt x="35295" y="654145"/>
                    </a:lnTo>
                    <a:lnTo>
                      <a:pt x="54267" y="694040"/>
                    </a:lnTo>
                    <a:lnTo>
                      <a:pt x="76875" y="731895"/>
                    </a:lnTo>
                    <a:lnTo>
                      <a:pt x="102907" y="767509"/>
                    </a:lnTo>
                    <a:lnTo>
                      <a:pt x="132152" y="800683"/>
                    </a:lnTo>
                    <a:lnTo>
                      <a:pt x="164398" y="831216"/>
                    </a:lnTo>
                    <a:lnTo>
                      <a:pt x="199434" y="858907"/>
                    </a:lnTo>
                    <a:lnTo>
                      <a:pt x="237047" y="883556"/>
                    </a:lnTo>
                    <a:lnTo>
                      <a:pt x="277027" y="904962"/>
                    </a:lnTo>
                    <a:lnTo>
                      <a:pt x="319161" y="922926"/>
                    </a:lnTo>
                    <a:lnTo>
                      <a:pt x="363238" y="937247"/>
                    </a:lnTo>
                    <a:lnTo>
                      <a:pt x="409046" y="947724"/>
                    </a:lnTo>
                    <a:lnTo>
                      <a:pt x="456374" y="954157"/>
                    </a:lnTo>
                    <a:lnTo>
                      <a:pt x="505010" y="956346"/>
                    </a:lnTo>
                    <a:lnTo>
                      <a:pt x="553646" y="954157"/>
                    </a:lnTo>
                    <a:lnTo>
                      <a:pt x="600974" y="947724"/>
                    </a:lnTo>
                    <a:lnTo>
                      <a:pt x="646782" y="937247"/>
                    </a:lnTo>
                    <a:lnTo>
                      <a:pt x="690859" y="922926"/>
                    </a:lnTo>
                    <a:lnTo>
                      <a:pt x="732993" y="904962"/>
                    </a:lnTo>
                    <a:lnTo>
                      <a:pt x="772972" y="883556"/>
                    </a:lnTo>
                    <a:lnTo>
                      <a:pt x="810586" y="858907"/>
                    </a:lnTo>
                    <a:lnTo>
                      <a:pt x="845621" y="831216"/>
                    </a:lnTo>
                    <a:lnTo>
                      <a:pt x="877867" y="800683"/>
                    </a:lnTo>
                    <a:lnTo>
                      <a:pt x="907112" y="767509"/>
                    </a:lnTo>
                    <a:lnTo>
                      <a:pt x="933145" y="731895"/>
                    </a:lnTo>
                    <a:lnTo>
                      <a:pt x="955753" y="694040"/>
                    </a:lnTo>
                    <a:lnTo>
                      <a:pt x="974725" y="654145"/>
                    </a:lnTo>
                    <a:lnTo>
                      <a:pt x="989849" y="612410"/>
                    </a:lnTo>
                    <a:lnTo>
                      <a:pt x="1000914" y="569036"/>
                    </a:lnTo>
                    <a:lnTo>
                      <a:pt x="1007709" y="524224"/>
                    </a:lnTo>
                    <a:lnTo>
                      <a:pt x="1010020" y="478172"/>
                    </a:lnTo>
                    <a:lnTo>
                      <a:pt x="1007709" y="432121"/>
                    </a:lnTo>
                    <a:lnTo>
                      <a:pt x="1000914" y="387308"/>
                    </a:lnTo>
                    <a:lnTo>
                      <a:pt x="989849" y="343934"/>
                    </a:lnTo>
                    <a:lnTo>
                      <a:pt x="974725" y="302200"/>
                    </a:lnTo>
                    <a:lnTo>
                      <a:pt x="955753" y="262305"/>
                    </a:lnTo>
                    <a:lnTo>
                      <a:pt x="933145" y="224450"/>
                    </a:lnTo>
                    <a:lnTo>
                      <a:pt x="907112" y="188836"/>
                    </a:lnTo>
                    <a:lnTo>
                      <a:pt x="877867" y="155662"/>
                    </a:lnTo>
                    <a:lnTo>
                      <a:pt x="845621" y="125129"/>
                    </a:lnTo>
                    <a:lnTo>
                      <a:pt x="810586" y="97439"/>
                    </a:lnTo>
                    <a:lnTo>
                      <a:pt x="772972" y="72790"/>
                    </a:lnTo>
                    <a:lnTo>
                      <a:pt x="732993" y="51383"/>
                    </a:lnTo>
                    <a:lnTo>
                      <a:pt x="690859" y="33419"/>
                    </a:lnTo>
                    <a:lnTo>
                      <a:pt x="646782" y="19099"/>
                    </a:lnTo>
                    <a:lnTo>
                      <a:pt x="600974" y="8622"/>
                    </a:lnTo>
                    <a:lnTo>
                      <a:pt x="553646" y="2188"/>
                    </a:lnTo>
                    <a:lnTo>
                      <a:pt x="505010" y="0"/>
                    </a:ln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sp>
            <p:nvSpPr>
              <p:cNvPr id="94" name="object 57">
                <a:extLst>
                  <a:ext uri="{FF2B5EF4-FFF2-40B4-BE49-F238E27FC236}">
                    <a16:creationId xmlns:a16="http://schemas.microsoft.com/office/drawing/2014/main" id="{289001BC-10E1-B39C-D059-595BAC6C4F6B}"/>
                  </a:ext>
                </a:extLst>
              </p:cNvPr>
              <p:cNvSpPr/>
              <p:nvPr/>
            </p:nvSpPr>
            <p:spPr>
              <a:xfrm>
                <a:off x="5585442" y="3582493"/>
                <a:ext cx="1010285" cy="956944"/>
              </a:xfrm>
              <a:custGeom>
                <a:avLst/>
                <a:gdLst/>
                <a:ahLst/>
                <a:cxnLst/>
                <a:rect l="l" t="t" r="r" b="b"/>
                <a:pathLst>
                  <a:path w="1010284" h="956945">
                    <a:moveTo>
                      <a:pt x="0" y="478173"/>
                    </a:moveTo>
                    <a:lnTo>
                      <a:pt x="2311" y="432122"/>
                    </a:lnTo>
                    <a:lnTo>
                      <a:pt x="9106" y="387309"/>
                    </a:lnTo>
                    <a:lnTo>
                      <a:pt x="20171" y="343935"/>
                    </a:lnTo>
                    <a:lnTo>
                      <a:pt x="35295" y="302200"/>
                    </a:lnTo>
                    <a:lnTo>
                      <a:pt x="54267" y="262305"/>
                    </a:lnTo>
                    <a:lnTo>
                      <a:pt x="76875" y="224450"/>
                    </a:lnTo>
                    <a:lnTo>
                      <a:pt x="102907" y="188836"/>
                    </a:lnTo>
                    <a:lnTo>
                      <a:pt x="132152" y="155662"/>
                    </a:lnTo>
                    <a:lnTo>
                      <a:pt x="164398" y="125130"/>
                    </a:lnTo>
                    <a:lnTo>
                      <a:pt x="199434" y="97439"/>
                    </a:lnTo>
                    <a:lnTo>
                      <a:pt x="237047" y="72790"/>
                    </a:lnTo>
                    <a:lnTo>
                      <a:pt x="277027" y="51383"/>
                    </a:lnTo>
                    <a:lnTo>
                      <a:pt x="319161" y="33420"/>
                    </a:lnTo>
                    <a:lnTo>
                      <a:pt x="363238" y="19099"/>
                    </a:lnTo>
                    <a:lnTo>
                      <a:pt x="409046" y="8622"/>
                    </a:lnTo>
                    <a:lnTo>
                      <a:pt x="456374" y="2188"/>
                    </a:lnTo>
                    <a:lnTo>
                      <a:pt x="505010" y="0"/>
                    </a:lnTo>
                    <a:lnTo>
                      <a:pt x="553645" y="2188"/>
                    </a:lnTo>
                    <a:lnTo>
                      <a:pt x="600973" y="8622"/>
                    </a:lnTo>
                    <a:lnTo>
                      <a:pt x="646781" y="19099"/>
                    </a:lnTo>
                    <a:lnTo>
                      <a:pt x="690858" y="33420"/>
                    </a:lnTo>
                    <a:lnTo>
                      <a:pt x="732992" y="51383"/>
                    </a:lnTo>
                    <a:lnTo>
                      <a:pt x="772972" y="72790"/>
                    </a:lnTo>
                    <a:lnTo>
                      <a:pt x="810585" y="97439"/>
                    </a:lnTo>
                    <a:lnTo>
                      <a:pt x="845621" y="125130"/>
                    </a:lnTo>
                    <a:lnTo>
                      <a:pt x="877867" y="155662"/>
                    </a:lnTo>
                    <a:lnTo>
                      <a:pt x="907112" y="188836"/>
                    </a:lnTo>
                    <a:lnTo>
                      <a:pt x="933144" y="224450"/>
                    </a:lnTo>
                    <a:lnTo>
                      <a:pt x="955752" y="262305"/>
                    </a:lnTo>
                    <a:lnTo>
                      <a:pt x="974724" y="302200"/>
                    </a:lnTo>
                    <a:lnTo>
                      <a:pt x="989848" y="343935"/>
                    </a:lnTo>
                    <a:lnTo>
                      <a:pt x="1000913" y="387309"/>
                    </a:lnTo>
                    <a:lnTo>
                      <a:pt x="1007708" y="432122"/>
                    </a:lnTo>
                    <a:lnTo>
                      <a:pt x="1010020" y="478173"/>
                    </a:lnTo>
                    <a:lnTo>
                      <a:pt x="1007708" y="524224"/>
                    </a:lnTo>
                    <a:lnTo>
                      <a:pt x="1000913" y="569037"/>
                    </a:lnTo>
                    <a:lnTo>
                      <a:pt x="989848" y="612411"/>
                    </a:lnTo>
                    <a:lnTo>
                      <a:pt x="974724" y="654146"/>
                    </a:lnTo>
                    <a:lnTo>
                      <a:pt x="955752" y="694041"/>
                    </a:lnTo>
                    <a:lnTo>
                      <a:pt x="933144" y="731896"/>
                    </a:lnTo>
                    <a:lnTo>
                      <a:pt x="907112" y="767510"/>
                    </a:lnTo>
                    <a:lnTo>
                      <a:pt x="877867" y="800684"/>
                    </a:lnTo>
                    <a:lnTo>
                      <a:pt x="845621" y="831216"/>
                    </a:lnTo>
                    <a:lnTo>
                      <a:pt x="810585" y="858907"/>
                    </a:lnTo>
                    <a:lnTo>
                      <a:pt x="772972" y="883556"/>
                    </a:lnTo>
                    <a:lnTo>
                      <a:pt x="732992" y="904963"/>
                    </a:lnTo>
                    <a:lnTo>
                      <a:pt x="690858" y="922927"/>
                    </a:lnTo>
                    <a:lnTo>
                      <a:pt x="646781" y="937247"/>
                    </a:lnTo>
                    <a:lnTo>
                      <a:pt x="600973" y="947724"/>
                    </a:lnTo>
                    <a:lnTo>
                      <a:pt x="553645" y="954158"/>
                    </a:lnTo>
                    <a:lnTo>
                      <a:pt x="505010" y="956347"/>
                    </a:lnTo>
                    <a:lnTo>
                      <a:pt x="456374" y="954158"/>
                    </a:lnTo>
                    <a:lnTo>
                      <a:pt x="409046" y="947724"/>
                    </a:lnTo>
                    <a:lnTo>
                      <a:pt x="363238" y="937247"/>
                    </a:lnTo>
                    <a:lnTo>
                      <a:pt x="319161" y="922927"/>
                    </a:lnTo>
                    <a:lnTo>
                      <a:pt x="277027" y="904963"/>
                    </a:lnTo>
                    <a:lnTo>
                      <a:pt x="237047" y="883556"/>
                    </a:lnTo>
                    <a:lnTo>
                      <a:pt x="199434" y="858907"/>
                    </a:lnTo>
                    <a:lnTo>
                      <a:pt x="164398" y="831216"/>
                    </a:lnTo>
                    <a:lnTo>
                      <a:pt x="132152" y="800684"/>
                    </a:lnTo>
                    <a:lnTo>
                      <a:pt x="102907" y="767510"/>
                    </a:lnTo>
                    <a:lnTo>
                      <a:pt x="76875" y="731896"/>
                    </a:lnTo>
                    <a:lnTo>
                      <a:pt x="54267" y="694041"/>
                    </a:lnTo>
                    <a:lnTo>
                      <a:pt x="35295" y="654146"/>
                    </a:lnTo>
                    <a:lnTo>
                      <a:pt x="20171" y="612411"/>
                    </a:lnTo>
                    <a:lnTo>
                      <a:pt x="9106" y="569037"/>
                    </a:lnTo>
                    <a:lnTo>
                      <a:pt x="2311" y="524224"/>
                    </a:lnTo>
                    <a:lnTo>
                      <a:pt x="0" y="478173"/>
                    </a:lnTo>
                    <a:close/>
                  </a:path>
                </a:pathLst>
              </a:custGeom>
              <a:ln w="28575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</p:grpSp>
        <p:pic>
          <p:nvPicPr>
            <p:cNvPr id="1026" name="Picture 2" descr="Network Scanner - APK Download for Android | Aptoide">
              <a:extLst>
                <a:ext uri="{FF2B5EF4-FFF2-40B4-BE49-F238E27FC236}">
                  <a16:creationId xmlns:a16="http://schemas.microsoft.com/office/drawing/2014/main" id="{D8199F0C-E666-4E3C-416D-3F5A4BA34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322" y="3024335"/>
              <a:ext cx="450496" cy="45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3528068" y="3543418"/>
            <a:ext cx="744015" cy="704732"/>
            <a:chOff x="5875408" y="4382675"/>
            <a:chExt cx="757714" cy="717708"/>
          </a:xfrm>
        </p:grpSpPr>
        <p:sp>
          <p:nvSpPr>
            <p:cNvPr id="87" name="object 50">
              <a:extLst>
                <a:ext uri="{FF2B5EF4-FFF2-40B4-BE49-F238E27FC236}">
                  <a16:creationId xmlns:a16="http://schemas.microsoft.com/office/drawing/2014/main" id="{ED53713B-E5B7-BFC4-FD7A-C8DCE156BC53}"/>
                </a:ext>
              </a:extLst>
            </p:cNvPr>
            <p:cNvSpPr/>
            <p:nvPr/>
          </p:nvSpPr>
          <p:spPr>
            <a:xfrm>
              <a:off x="5875408" y="4382675"/>
              <a:ext cx="757714" cy="717708"/>
            </a:xfrm>
            <a:custGeom>
              <a:avLst/>
              <a:gdLst/>
              <a:ahLst/>
              <a:cxnLst/>
              <a:rect l="l" t="t" r="r" b="b"/>
              <a:pathLst>
                <a:path w="1010284" h="956945">
                  <a:moveTo>
                    <a:pt x="0" y="478173"/>
                  </a:moveTo>
                  <a:lnTo>
                    <a:pt x="2311" y="432122"/>
                  </a:lnTo>
                  <a:lnTo>
                    <a:pt x="9106" y="387309"/>
                  </a:lnTo>
                  <a:lnTo>
                    <a:pt x="20171" y="343935"/>
                  </a:lnTo>
                  <a:lnTo>
                    <a:pt x="35295" y="302200"/>
                  </a:lnTo>
                  <a:lnTo>
                    <a:pt x="54267" y="262305"/>
                  </a:lnTo>
                  <a:lnTo>
                    <a:pt x="76875" y="224450"/>
                  </a:lnTo>
                  <a:lnTo>
                    <a:pt x="102907" y="188836"/>
                  </a:lnTo>
                  <a:lnTo>
                    <a:pt x="132152" y="155662"/>
                  </a:lnTo>
                  <a:lnTo>
                    <a:pt x="164398" y="125130"/>
                  </a:lnTo>
                  <a:lnTo>
                    <a:pt x="199434" y="97439"/>
                  </a:lnTo>
                  <a:lnTo>
                    <a:pt x="237047" y="72790"/>
                  </a:lnTo>
                  <a:lnTo>
                    <a:pt x="277027" y="51383"/>
                  </a:lnTo>
                  <a:lnTo>
                    <a:pt x="319161" y="33420"/>
                  </a:lnTo>
                  <a:lnTo>
                    <a:pt x="363238" y="19099"/>
                  </a:lnTo>
                  <a:lnTo>
                    <a:pt x="409046" y="8622"/>
                  </a:lnTo>
                  <a:lnTo>
                    <a:pt x="456374" y="2188"/>
                  </a:lnTo>
                  <a:lnTo>
                    <a:pt x="505010" y="0"/>
                  </a:lnTo>
                  <a:lnTo>
                    <a:pt x="553645" y="2188"/>
                  </a:lnTo>
                  <a:lnTo>
                    <a:pt x="600973" y="8622"/>
                  </a:lnTo>
                  <a:lnTo>
                    <a:pt x="646781" y="19099"/>
                  </a:lnTo>
                  <a:lnTo>
                    <a:pt x="690858" y="33420"/>
                  </a:lnTo>
                  <a:lnTo>
                    <a:pt x="732992" y="51383"/>
                  </a:lnTo>
                  <a:lnTo>
                    <a:pt x="772972" y="72790"/>
                  </a:lnTo>
                  <a:lnTo>
                    <a:pt x="810585" y="97439"/>
                  </a:lnTo>
                  <a:lnTo>
                    <a:pt x="845621" y="125130"/>
                  </a:lnTo>
                  <a:lnTo>
                    <a:pt x="877867" y="155662"/>
                  </a:lnTo>
                  <a:lnTo>
                    <a:pt x="907112" y="188836"/>
                  </a:lnTo>
                  <a:lnTo>
                    <a:pt x="933144" y="224450"/>
                  </a:lnTo>
                  <a:lnTo>
                    <a:pt x="955752" y="262305"/>
                  </a:lnTo>
                  <a:lnTo>
                    <a:pt x="974724" y="302200"/>
                  </a:lnTo>
                  <a:lnTo>
                    <a:pt x="989848" y="343935"/>
                  </a:lnTo>
                  <a:lnTo>
                    <a:pt x="1000913" y="387309"/>
                  </a:lnTo>
                  <a:lnTo>
                    <a:pt x="1007708" y="432122"/>
                  </a:lnTo>
                  <a:lnTo>
                    <a:pt x="1010020" y="478173"/>
                  </a:lnTo>
                  <a:lnTo>
                    <a:pt x="1007708" y="524224"/>
                  </a:lnTo>
                  <a:lnTo>
                    <a:pt x="1000913" y="569037"/>
                  </a:lnTo>
                  <a:lnTo>
                    <a:pt x="989848" y="612411"/>
                  </a:lnTo>
                  <a:lnTo>
                    <a:pt x="974724" y="654146"/>
                  </a:lnTo>
                  <a:lnTo>
                    <a:pt x="955752" y="694041"/>
                  </a:lnTo>
                  <a:lnTo>
                    <a:pt x="933144" y="731896"/>
                  </a:lnTo>
                  <a:lnTo>
                    <a:pt x="907112" y="767510"/>
                  </a:lnTo>
                  <a:lnTo>
                    <a:pt x="877867" y="800684"/>
                  </a:lnTo>
                  <a:lnTo>
                    <a:pt x="845621" y="831216"/>
                  </a:lnTo>
                  <a:lnTo>
                    <a:pt x="810585" y="858907"/>
                  </a:lnTo>
                  <a:lnTo>
                    <a:pt x="772972" y="883556"/>
                  </a:lnTo>
                  <a:lnTo>
                    <a:pt x="732992" y="904963"/>
                  </a:lnTo>
                  <a:lnTo>
                    <a:pt x="690858" y="922927"/>
                  </a:lnTo>
                  <a:lnTo>
                    <a:pt x="646781" y="937247"/>
                  </a:lnTo>
                  <a:lnTo>
                    <a:pt x="600973" y="947724"/>
                  </a:lnTo>
                  <a:lnTo>
                    <a:pt x="553645" y="954158"/>
                  </a:lnTo>
                  <a:lnTo>
                    <a:pt x="505010" y="956347"/>
                  </a:lnTo>
                  <a:lnTo>
                    <a:pt x="456374" y="954158"/>
                  </a:lnTo>
                  <a:lnTo>
                    <a:pt x="409046" y="947724"/>
                  </a:lnTo>
                  <a:lnTo>
                    <a:pt x="363238" y="937247"/>
                  </a:lnTo>
                  <a:lnTo>
                    <a:pt x="319161" y="922927"/>
                  </a:lnTo>
                  <a:lnTo>
                    <a:pt x="277027" y="904963"/>
                  </a:lnTo>
                  <a:lnTo>
                    <a:pt x="237047" y="883556"/>
                  </a:lnTo>
                  <a:lnTo>
                    <a:pt x="199434" y="858907"/>
                  </a:lnTo>
                  <a:lnTo>
                    <a:pt x="164398" y="831216"/>
                  </a:lnTo>
                  <a:lnTo>
                    <a:pt x="132152" y="800684"/>
                  </a:lnTo>
                  <a:lnTo>
                    <a:pt x="102907" y="767510"/>
                  </a:lnTo>
                  <a:lnTo>
                    <a:pt x="76875" y="731896"/>
                  </a:lnTo>
                  <a:lnTo>
                    <a:pt x="54267" y="694041"/>
                  </a:lnTo>
                  <a:lnTo>
                    <a:pt x="35295" y="654146"/>
                  </a:lnTo>
                  <a:lnTo>
                    <a:pt x="20171" y="612411"/>
                  </a:lnTo>
                  <a:lnTo>
                    <a:pt x="9106" y="569037"/>
                  </a:lnTo>
                  <a:lnTo>
                    <a:pt x="2311" y="524224"/>
                  </a:lnTo>
                  <a:lnTo>
                    <a:pt x="0" y="478173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875408" y="4382675"/>
              <a:ext cx="757714" cy="717708"/>
              <a:chOff x="5875408" y="4382675"/>
              <a:chExt cx="757714" cy="717708"/>
            </a:xfrm>
          </p:grpSpPr>
          <p:sp>
            <p:nvSpPr>
              <p:cNvPr id="86" name="object 49">
                <a:extLst>
                  <a:ext uri="{FF2B5EF4-FFF2-40B4-BE49-F238E27FC236}">
                    <a16:creationId xmlns:a16="http://schemas.microsoft.com/office/drawing/2014/main" id="{B45CFD0B-F967-76D5-7004-4F1267513EF4}"/>
                  </a:ext>
                </a:extLst>
              </p:cNvPr>
              <p:cNvSpPr/>
              <p:nvPr/>
            </p:nvSpPr>
            <p:spPr>
              <a:xfrm>
                <a:off x="5875408" y="4382675"/>
                <a:ext cx="757714" cy="717708"/>
              </a:xfrm>
              <a:custGeom>
                <a:avLst/>
                <a:gdLst/>
                <a:ahLst/>
                <a:cxnLst/>
                <a:rect l="l" t="t" r="r" b="b"/>
                <a:pathLst>
                  <a:path w="1010284" h="956945">
                    <a:moveTo>
                      <a:pt x="505010" y="0"/>
                    </a:moveTo>
                    <a:lnTo>
                      <a:pt x="456374" y="2188"/>
                    </a:lnTo>
                    <a:lnTo>
                      <a:pt x="409046" y="8622"/>
                    </a:lnTo>
                    <a:lnTo>
                      <a:pt x="363238" y="19099"/>
                    </a:lnTo>
                    <a:lnTo>
                      <a:pt x="319161" y="33419"/>
                    </a:lnTo>
                    <a:lnTo>
                      <a:pt x="277027" y="51383"/>
                    </a:lnTo>
                    <a:lnTo>
                      <a:pt x="237047" y="72790"/>
                    </a:lnTo>
                    <a:lnTo>
                      <a:pt x="199434" y="97439"/>
                    </a:lnTo>
                    <a:lnTo>
                      <a:pt x="164398" y="125129"/>
                    </a:lnTo>
                    <a:lnTo>
                      <a:pt x="132152" y="155662"/>
                    </a:lnTo>
                    <a:lnTo>
                      <a:pt x="102907" y="188836"/>
                    </a:lnTo>
                    <a:lnTo>
                      <a:pt x="76875" y="224450"/>
                    </a:lnTo>
                    <a:lnTo>
                      <a:pt x="54267" y="262305"/>
                    </a:lnTo>
                    <a:lnTo>
                      <a:pt x="35295" y="302200"/>
                    </a:lnTo>
                    <a:lnTo>
                      <a:pt x="20171" y="343934"/>
                    </a:lnTo>
                    <a:lnTo>
                      <a:pt x="9106" y="387308"/>
                    </a:lnTo>
                    <a:lnTo>
                      <a:pt x="2311" y="432121"/>
                    </a:lnTo>
                    <a:lnTo>
                      <a:pt x="0" y="478172"/>
                    </a:lnTo>
                    <a:lnTo>
                      <a:pt x="2311" y="524224"/>
                    </a:lnTo>
                    <a:lnTo>
                      <a:pt x="9106" y="569036"/>
                    </a:lnTo>
                    <a:lnTo>
                      <a:pt x="20171" y="612410"/>
                    </a:lnTo>
                    <a:lnTo>
                      <a:pt x="35295" y="654145"/>
                    </a:lnTo>
                    <a:lnTo>
                      <a:pt x="54267" y="694040"/>
                    </a:lnTo>
                    <a:lnTo>
                      <a:pt x="76875" y="731895"/>
                    </a:lnTo>
                    <a:lnTo>
                      <a:pt x="102907" y="767509"/>
                    </a:lnTo>
                    <a:lnTo>
                      <a:pt x="132152" y="800683"/>
                    </a:lnTo>
                    <a:lnTo>
                      <a:pt x="164398" y="831216"/>
                    </a:lnTo>
                    <a:lnTo>
                      <a:pt x="199434" y="858907"/>
                    </a:lnTo>
                    <a:lnTo>
                      <a:pt x="237047" y="883556"/>
                    </a:lnTo>
                    <a:lnTo>
                      <a:pt x="277027" y="904962"/>
                    </a:lnTo>
                    <a:lnTo>
                      <a:pt x="319161" y="922926"/>
                    </a:lnTo>
                    <a:lnTo>
                      <a:pt x="363238" y="937247"/>
                    </a:lnTo>
                    <a:lnTo>
                      <a:pt x="409046" y="947724"/>
                    </a:lnTo>
                    <a:lnTo>
                      <a:pt x="456374" y="954157"/>
                    </a:lnTo>
                    <a:lnTo>
                      <a:pt x="505010" y="956346"/>
                    </a:lnTo>
                    <a:lnTo>
                      <a:pt x="553646" y="954157"/>
                    </a:lnTo>
                    <a:lnTo>
                      <a:pt x="600974" y="947724"/>
                    </a:lnTo>
                    <a:lnTo>
                      <a:pt x="646782" y="937247"/>
                    </a:lnTo>
                    <a:lnTo>
                      <a:pt x="690859" y="922926"/>
                    </a:lnTo>
                    <a:lnTo>
                      <a:pt x="732993" y="904962"/>
                    </a:lnTo>
                    <a:lnTo>
                      <a:pt x="772972" y="883556"/>
                    </a:lnTo>
                    <a:lnTo>
                      <a:pt x="810586" y="858907"/>
                    </a:lnTo>
                    <a:lnTo>
                      <a:pt x="845621" y="831216"/>
                    </a:lnTo>
                    <a:lnTo>
                      <a:pt x="877867" y="800683"/>
                    </a:lnTo>
                    <a:lnTo>
                      <a:pt x="907112" y="767509"/>
                    </a:lnTo>
                    <a:lnTo>
                      <a:pt x="933145" y="731895"/>
                    </a:lnTo>
                    <a:lnTo>
                      <a:pt x="955753" y="694040"/>
                    </a:lnTo>
                    <a:lnTo>
                      <a:pt x="974725" y="654145"/>
                    </a:lnTo>
                    <a:lnTo>
                      <a:pt x="989849" y="612410"/>
                    </a:lnTo>
                    <a:lnTo>
                      <a:pt x="1000914" y="569036"/>
                    </a:lnTo>
                    <a:lnTo>
                      <a:pt x="1007709" y="524224"/>
                    </a:lnTo>
                    <a:lnTo>
                      <a:pt x="1010020" y="478172"/>
                    </a:lnTo>
                    <a:lnTo>
                      <a:pt x="1007709" y="432121"/>
                    </a:lnTo>
                    <a:lnTo>
                      <a:pt x="1000914" y="387308"/>
                    </a:lnTo>
                    <a:lnTo>
                      <a:pt x="989849" y="343934"/>
                    </a:lnTo>
                    <a:lnTo>
                      <a:pt x="974725" y="302200"/>
                    </a:lnTo>
                    <a:lnTo>
                      <a:pt x="955753" y="262305"/>
                    </a:lnTo>
                    <a:lnTo>
                      <a:pt x="933145" y="224450"/>
                    </a:lnTo>
                    <a:lnTo>
                      <a:pt x="907112" y="188836"/>
                    </a:lnTo>
                    <a:lnTo>
                      <a:pt x="877867" y="155662"/>
                    </a:lnTo>
                    <a:lnTo>
                      <a:pt x="845621" y="125129"/>
                    </a:lnTo>
                    <a:lnTo>
                      <a:pt x="810586" y="97439"/>
                    </a:lnTo>
                    <a:lnTo>
                      <a:pt x="772972" y="72790"/>
                    </a:lnTo>
                    <a:lnTo>
                      <a:pt x="732993" y="51383"/>
                    </a:lnTo>
                    <a:lnTo>
                      <a:pt x="690859" y="33419"/>
                    </a:lnTo>
                    <a:lnTo>
                      <a:pt x="646782" y="19099"/>
                    </a:lnTo>
                    <a:lnTo>
                      <a:pt x="600974" y="8622"/>
                    </a:lnTo>
                    <a:lnTo>
                      <a:pt x="553646" y="2188"/>
                    </a:lnTo>
                    <a:lnTo>
                      <a:pt x="505010" y="0"/>
                    </a:ln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 wrap="square" lIns="0" tIns="0" rIns="0" bIns="0" rtlCol="0"/>
              <a:lstStyle/>
              <a:p>
                <a:endParaRPr sz="1050"/>
              </a:p>
            </p:txBody>
          </p:sp>
          <p:sp>
            <p:nvSpPr>
              <p:cNvPr id="89" name="object 52">
                <a:extLst>
                  <a:ext uri="{FF2B5EF4-FFF2-40B4-BE49-F238E27FC236}">
                    <a16:creationId xmlns:a16="http://schemas.microsoft.com/office/drawing/2014/main" id="{374EDC60-B7C5-5A13-0D65-B39461CABFFE}"/>
                  </a:ext>
                </a:extLst>
              </p:cNvPr>
              <p:cNvSpPr txBox="1"/>
              <p:nvPr/>
            </p:nvSpPr>
            <p:spPr>
              <a:xfrm>
                <a:off x="5994810" y="4885325"/>
                <a:ext cx="462603" cy="113493"/>
              </a:xfrm>
              <a:prstGeom prst="rect">
                <a:avLst/>
              </a:prstGeom>
            </p:spPr>
            <p:txBody>
              <a:bodyPr vert="horz" wrap="square" lIns="0" tIns="9525" rIns="0" bIns="0" rtlCol="0">
                <a:spAutoFit/>
              </a:bodyPr>
              <a:lstStyle/>
              <a:p>
                <a:pPr marL="9525">
                  <a:spcBef>
                    <a:spcPts val="75"/>
                  </a:spcBef>
                </a:pPr>
                <a:r>
                  <a:rPr sz="675" i="1" spc="8" dirty="0">
                    <a:latin typeface="Calibri"/>
                    <a:cs typeface="Calibri"/>
                  </a:rPr>
                  <a:t>Server</a:t>
                </a:r>
                <a:r>
                  <a:rPr sz="675" i="1" spc="56" dirty="0">
                    <a:latin typeface="Calibri"/>
                    <a:cs typeface="Calibri"/>
                  </a:rPr>
                  <a:t> </a:t>
                </a:r>
                <a:r>
                  <a:rPr lang="en-US" sz="675" i="1" spc="-38" dirty="0">
                    <a:latin typeface="Calibri"/>
                    <a:cs typeface="Calibri"/>
                  </a:rPr>
                  <a:t>Public</a:t>
                </a:r>
                <a:endParaRPr sz="675" dirty="0">
                  <a:latin typeface="Calibri"/>
                  <a:cs typeface="Calibri"/>
                </a:endParaRPr>
              </a:p>
            </p:txBody>
          </p:sp>
          <p:pic>
            <p:nvPicPr>
              <p:cNvPr id="19" name="Picture 18" descr="Icon&#10;&#10;Description automatically generated">
                <a:extLst>
                  <a:ext uri="{FF2B5EF4-FFF2-40B4-BE49-F238E27FC236}">
                    <a16:creationId xmlns:a16="http://schemas.microsoft.com/office/drawing/2014/main" id="{108E04F6-A21D-0E95-6A89-CBE1B69E6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3225" y="4497804"/>
                <a:ext cx="347575" cy="369895"/>
              </a:xfrm>
              <a:prstGeom prst="rect">
                <a:avLst/>
              </a:prstGeom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02" y="2367037"/>
            <a:ext cx="434148" cy="43414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81400" y="1373505"/>
            <a:ext cx="541496" cy="512445"/>
            <a:chOff x="2118281" y="2334728"/>
            <a:chExt cx="541496" cy="512445"/>
          </a:xfrm>
        </p:grpSpPr>
        <p:sp>
          <p:nvSpPr>
            <p:cNvPr id="79" name="object 42">
              <a:extLst>
                <a:ext uri="{FF2B5EF4-FFF2-40B4-BE49-F238E27FC236}">
                  <a16:creationId xmlns:a16="http://schemas.microsoft.com/office/drawing/2014/main" id="{192E8791-4810-E604-47E4-140EC9950878}"/>
                </a:ext>
              </a:extLst>
            </p:cNvPr>
            <p:cNvSpPr/>
            <p:nvPr/>
          </p:nvSpPr>
          <p:spPr>
            <a:xfrm>
              <a:off x="2118281" y="2334728"/>
              <a:ext cx="541496" cy="512445"/>
            </a:xfrm>
            <a:custGeom>
              <a:avLst/>
              <a:gdLst/>
              <a:ahLst/>
              <a:cxnLst/>
              <a:rect l="l" t="t" r="r" b="b"/>
              <a:pathLst>
                <a:path w="721995" h="683260">
                  <a:moveTo>
                    <a:pt x="0" y="341569"/>
                  </a:moveTo>
                  <a:lnTo>
                    <a:pt x="3293" y="295220"/>
                  </a:lnTo>
                  <a:lnTo>
                    <a:pt x="12885" y="250766"/>
                  </a:lnTo>
                  <a:lnTo>
                    <a:pt x="28348" y="208615"/>
                  </a:lnTo>
                  <a:lnTo>
                    <a:pt x="49251" y="169172"/>
                  </a:lnTo>
                  <a:lnTo>
                    <a:pt x="75164" y="132846"/>
                  </a:lnTo>
                  <a:lnTo>
                    <a:pt x="105658" y="100043"/>
                  </a:lnTo>
                  <a:lnTo>
                    <a:pt x="140302" y="71170"/>
                  </a:lnTo>
                  <a:lnTo>
                    <a:pt x="178667" y="46634"/>
                  </a:lnTo>
                  <a:lnTo>
                    <a:pt x="220323" y="26842"/>
                  </a:lnTo>
                  <a:lnTo>
                    <a:pt x="264840" y="12201"/>
                  </a:lnTo>
                  <a:lnTo>
                    <a:pt x="311789" y="3118"/>
                  </a:lnTo>
                  <a:lnTo>
                    <a:pt x="360739" y="0"/>
                  </a:lnTo>
                  <a:lnTo>
                    <a:pt x="409689" y="3118"/>
                  </a:lnTo>
                  <a:lnTo>
                    <a:pt x="456638" y="12201"/>
                  </a:lnTo>
                  <a:lnTo>
                    <a:pt x="501155" y="26842"/>
                  </a:lnTo>
                  <a:lnTo>
                    <a:pt x="542811" y="46634"/>
                  </a:lnTo>
                  <a:lnTo>
                    <a:pt x="581176" y="71170"/>
                  </a:lnTo>
                  <a:lnTo>
                    <a:pt x="615820" y="100043"/>
                  </a:lnTo>
                  <a:lnTo>
                    <a:pt x="646314" y="132846"/>
                  </a:lnTo>
                  <a:lnTo>
                    <a:pt x="672227" y="169172"/>
                  </a:lnTo>
                  <a:lnTo>
                    <a:pt x="693130" y="208615"/>
                  </a:lnTo>
                  <a:lnTo>
                    <a:pt x="708593" y="250766"/>
                  </a:lnTo>
                  <a:lnTo>
                    <a:pt x="718185" y="295220"/>
                  </a:lnTo>
                  <a:lnTo>
                    <a:pt x="721479" y="341569"/>
                  </a:lnTo>
                  <a:lnTo>
                    <a:pt x="718185" y="387918"/>
                  </a:lnTo>
                  <a:lnTo>
                    <a:pt x="708593" y="432372"/>
                  </a:lnTo>
                  <a:lnTo>
                    <a:pt x="693130" y="474523"/>
                  </a:lnTo>
                  <a:lnTo>
                    <a:pt x="672227" y="513966"/>
                  </a:lnTo>
                  <a:lnTo>
                    <a:pt x="646314" y="550292"/>
                  </a:lnTo>
                  <a:lnTo>
                    <a:pt x="615820" y="583095"/>
                  </a:lnTo>
                  <a:lnTo>
                    <a:pt x="581176" y="611968"/>
                  </a:lnTo>
                  <a:lnTo>
                    <a:pt x="542811" y="636504"/>
                  </a:lnTo>
                  <a:lnTo>
                    <a:pt x="501155" y="656296"/>
                  </a:lnTo>
                  <a:lnTo>
                    <a:pt x="456638" y="670937"/>
                  </a:lnTo>
                  <a:lnTo>
                    <a:pt x="409689" y="680020"/>
                  </a:lnTo>
                  <a:lnTo>
                    <a:pt x="360739" y="683139"/>
                  </a:lnTo>
                  <a:lnTo>
                    <a:pt x="311789" y="680020"/>
                  </a:lnTo>
                  <a:lnTo>
                    <a:pt x="264840" y="670937"/>
                  </a:lnTo>
                  <a:lnTo>
                    <a:pt x="220323" y="656296"/>
                  </a:lnTo>
                  <a:lnTo>
                    <a:pt x="178667" y="636504"/>
                  </a:lnTo>
                  <a:lnTo>
                    <a:pt x="140302" y="611968"/>
                  </a:lnTo>
                  <a:lnTo>
                    <a:pt x="105658" y="583095"/>
                  </a:lnTo>
                  <a:lnTo>
                    <a:pt x="75164" y="550292"/>
                  </a:lnTo>
                  <a:lnTo>
                    <a:pt x="49251" y="513966"/>
                  </a:lnTo>
                  <a:lnTo>
                    <a:pt x="28348" y="474523"/>
                  </a:lnTo>
                  <a:lnTo>
                    <a:pt x="12885" y="432372"/>
                  </a:lnTo>
                  <a:lnTo>
                    <a:pt x="3293" y="387918"/>
                  </a:lnTo>
                  <a:lnTo>
                    <a:pt x="0" y="341569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672" y="2359442"/>
              <a:ext cx="400556" cy="400556"/>
            </a:xfrm>
            <a:prstGeom prst="rect">
              <a:avLst/>
            </a:prstGeom>
          </p:spPr>
        </p:pic>
      </p:grpSp>
      <p:sp>
        <p:nvSpPr>
          <p:cNvPr id="76" name="Google Shape;214;p24"/>
          <p:cNvSpPr txBox="1">
            <a:spLocks/>
          </p:cNvSpPr>
          <p:nvPr/>
        </p:nvSpPr>
        <p:spPr>
          <a:xfrm>
            <a:off x="449764" y="159446"/>
            <a:ext cx="377227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Con đường xâm nhập</a:t>
            </a:r>
            <a:endParaRPr lang="vi-VN">
              <a:solidFill>
                <a:sysClr val="windowText" lastClr="000000"/>
              </a:solidFill>
              <a:latin typeface="FS Magistral Bold" panose="020B0804030204080304" pitchFamily="34" charset="0"/>
            </a:endParaRPr>
          </a:p>
        </p:txBody>
      </p:sp>
      <p:pic>
        <p:nvPicPr>
          <p:cNvPr id="78" name="object 25">
            <a:extLst>
              <a:ext uri="{FF2B5EF4-FFF2-40B4-BE49-F238E27FC236}">
                <a16:creationId xmlns:a16="http://schemas.microsoft.com/office/drawing/2014/main" id="{C30358EB-9C88-B0D5-F136-92E8B99B45D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165" y="2500775"/>
            <a:ext cx="422692" cy="422692"/>
          </a:xfrm>
          <a:prstGeom prst="rect">
            <a:avLst/>
          </a:prstGeom>
        </p:spPr>
      </p:pic>
      <p:pic>
        <p:nvPicPr>
          <p:cNvPr id="80" name="object 25">
            <a:extLst>
              <a:ext uri="{FF2B5EF4-FFF2-40B4-BE49-F238E27FC236}">
                <a16:creationId xmlns:a16="http://schemas.microsoft.com/office/drawing/2014/main" id="{C30358EB-9C88-B0D5-F136-92E8B99B45D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165" y="3726142"/>
            <a:ext cx="422692" cy="422692"/>
          </a:xfrm>
          <a:prstGeom prst="rect">
            <a:avLst/>
          </a:prstGeom>
        </p:spPr>
      </p:pic>
      <p:pic>
        <p:nvPicPr>
          <p:cNvPr id="115" name="object 78">
            <a:extLst>
              <a:ext uri="{FF2B5EF4-FFF2-40B4-BE49-F238E27FC236}">
                <a16:creationId xmlns:a16="http://schemas.microsoft.com/office/drawing/2014/main" id="{4052A334-F8E2-2410-5BB4-4C9FE538791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15217" y="3811713"/>
            <a:ext cx="316428" cy="316428"/>
          </a:xfrm>
          <a:prstGeom prst="rect">
            <a:avLst/>
          </a:prstGeom>
        </p:spPr>
      </p:pic>
      <p:grpSp>
        <p:nvGrpSpPr>
          <p:cNvPr id="123" name="Google Shape;271;p26"/>
          <p:cNvGrpSpPr/>
          <p:nvPr/>
        </p:nvGrpSpPr>
        <p:grpSpPr>
          <a:xfrm rot="1397862">
            <a:off x="4410614" y="1835795"/>
            <a:ext cx="1268163" cy="216000"/>
            <a:chOff x="4320566" y="1515326"/>
            <a:chExt cx="2828113" cy="216000"/>
          </a:xfrm>
        </p:grpSpPr>
        <p:sp>
          <p:nvSpPr>
            <p:cNvPr id="124" name="Google Shape;272;p26"/>
            <p:cNvSpPr/>
            <p:nvPr/>
          </p:nvSpPr>
          <p:spPr>
            <a:xfrm rot="5400000">
              <a:off x="4303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3;p26"/>
            <p:cNvSpPr/>
            <p:nvPr/>
          </p:nvSpPr>
          <p:spPr>
            <a:xfrm rot="5400000">
              <a:off x="4597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4;p26"/>
            <p:cNvSpPr/>
            <p:nvPr/>
          </p:nvSpPr>
          <p:spPr>
            <a:xfrm rot="5400000">
              <a:off x="4891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5;p26"/>
            <p:cNvSpPr/>
            <p:nvPr/>
          </p:nvSpPr>
          <p:spPr>
            <a:xfrm rot="5400000">
              <a:off x="5185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76;p26"/>
            <p:cNvSpPr/>
            <p:nvPr/>
          </p:nvSpPr>
          <p:spPr>
            <a:xfrm rot="5400000">
              <a:off x="5479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77;p26"/>
            <p:cNvSpPr/>
            <p:nvPr/>
          </p:nvSpPr>
          <p:spPr>
            <a:xfrm rot="5400000">
              <a:off x="5773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78;p26"/>
            <p:cNvSpPr/>
            <p:nvPr/>
          </p:nvSpPr>
          <p:spPr>
            <a:xfrm rot="5400000">
              <a:off x="6067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79;p26"/>
            <p:cNvSpPr/>
            <p:nvPr/>
          </p:nvSpPr>
          <p:spPr>
            <a:xfrm rot="5400000">
              <a:off x="6361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0;p26"/>
            <p:cNvSpPr/>
            <p:nvPr/>
          </p:nvSpPr>
          <p:spPr>
            <a:xfrm rot="5400000">
              <a:off x="6655629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1;p26"/>
            <p:cNvSpPr/>
            <p:nvPr/>
          </p:nvSpPr>
          <p:spPr>
            <a:xfrm rot="5400000">
              <a:off x="6949629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271;p26"/>
          <p:cNvGrpSpPr/>
          <p:nvPr/>
        </p:nvGrpSpPr>
        <p:grpSpPr>
          <a:xfrm>
            <a:off x="4370637" y="2497215"/>
            <a:ext cx="1268163" cy="216000"/>
            <a:chOff x="4320566" y="1515326"/>
            <a:chExt cx="2828113" cy="216000"/>
          </a:xfrm>
        </p:grpSpPr>
        <p:sp>
          <p:nvSpPr>
            <p:cNvPr id="146" name="Google Shape;272;p26"/>
            <p:cNvSpPr/>
            <p:nvPr/>
          </p:nvSpPr>
          <p:spPr>
            <a:xfrm rot="5400000">
              <a:off x="4303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3;p26"/>
            <p:cNvSpPr/>
            <p:nvPr/>
          </p:nvSpPr>
          <p:spPr>
            <a:xfrm rot="5400000">
              <a:off x="4597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;p26"/>
            <p:cNvSpPr/>
            <p:nvPr/>
          </p:nvSpPr>
          <p:spPr>
            <a:xfrm rot="5400000">
              <a:off x="4891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5;p26"/>
            <p:cNvSpPr/>
            <p:nvPr/>
          </p:nvSpPr>
          <p:spPr>
            <a:xfrm rot="5400000">
              <a:off x="5185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6;p26"/>
            <p:cNvSpPr/>
            <p:nvPr/>
          </p:nvSpPr>
          <p:spPr>
            <a:xfrm rot="5400000">
              <a:off x="5479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7;p26"/>
            <p:cNvSpPr/>
            <p:nvPr/>
          </p:nvSpPr>
          <p:spPr>
            <a:xfrm rot="5400000">
              <a:off x="5773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8;p26"/>
            <p:cNvSpPr/>
            <p:nvPr/>
          </p:nvSpPr>
          <p:spPr>
            <a:xfrm rot="5400000">
              <a:off x="6067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9;p26"/>
            <p:cNvSpPr/>
            <p:nvPr/>
          </p:nvSpPr>
          <p:spPr>
            <a:xfrm rot="5400000">
              <a:off x="6361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0;p26"/>
            <p:cNvSpPr/>
            <p:nvPr/>
          </p:nvSpPr>
          <p:spPr>
            <a:xfrm rot="5400000">
              <a:off x="6655629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1;p26"/>
            <p:cNvSpPr/>
            <p:nvPr/>
          </p:nvSpPr>
          <p:spPr>
            <a:xfrm rot="5400000">
              <a:off x="6949629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271;p26"/>
          <p:cNvGrpSpPr/>
          <p:nvPr/>
        </p:nvGrpSpPr>
        <p:grpSpPr>
          <a:xfrm rot="19917409">
            <a:off x="4433416" y="3252825"/>
            <a:ext cx="1294610" cy="216000"/>
            <a:chOff x="4320566" y="1515326"/>
            <a:chExt cx="2828113" cy="216000"/>
          </a:xfrm>
        </p:grpSpPr>
        <p:sp>
          <p:nvSpPr>
            <p:cNvPr id="168" name="Google Shape;272;p26"/>
            <p:cNvSpPr/>
            <p:nvPr/>
          </p:nvSpPr>
          <p:spPr>
            <a:xfrm rot="5400000">
              <a:off x="4303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3;p26"/>
            <p:cNvSpPr/>
            <p:nvPr/>
          </p:nvSpPr>
          <p:spPr>
            <a:xfrm rot="5400000">
              <a:off x="4597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4;p26"/>
            <p:cNvSpPr/>
            <p:nvPr/>
          </p:nvSpPr>
          <p:spPr>
            <a:xfrm rot="5400000">
              <a:off x="4891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5;p26"/>
            <p:cNvSpPr/>
            <p:nvPr/>
          </p:nvSpPr>
          <p:spPr>
            <a:xfrm rot="5400000">
              <a:off x="5185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76;p26"/>
            <p:cNvSpPr/>
            <p:nvPr/>
          </p:nvSpPr>
          <p:spPr>
            <a:xfrm rot="5400000">
              <a:off x="5479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77;p26"/>
            <p:cNvSpPr/>
            <p:nvPr/>
          </p:nvSpPr>
          <p:spPr>
            <a:xfrm rot="5400000">
              <a:off x="5773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8;p26"/>
            <p:cNvSpPr/>
            <p:nvPr/>
          </p:nvSpPr>
          <p:spPr>
            <a:xfrm rot="5400000">
              <a:off x="6067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9;p26"/>
            <p:cNvSpPr/>
            <p:nvPr/>
          </p:nvSpPr>
          <p:spPr>
            <a:xfrm rot="5400000">
              <a:off x="6361616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80;p26"/>
            <p:cNvSpPr/>
            <p:nvPr/>
          </p:nvSpPr>
          <p:spPr>
            <a:xfrm rot="5400000">
              <a:off x="6655629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81;p26"/>
            <p:cNvSpPr/>
            <p:nvPr/>
          </p:nvSpPr>
          <p:spPr>
            <a:xfrm rot="5400000">
              <a:off x="6949629" y="1532276"/>
              <a:ext cx="216000" cy="182100"/>
            </a:xfrm>
            <a:prstGeom prst="triangle">
              <a:avLst>
                <a:gd name="adj" fmla="val 50000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271A2E4-668D-AFC7-24F3-8E05D31B81B2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A00D80CA-D5B2-654D-695E-B7A2014880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148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51077" y="1693557"/>
            <a:ext cx="6857695" cy="25908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oogle Shape;214;p24"/>
          <p:cNvSpPr txBox="1">
            <a:spLocks/>
          </p:cNvSpPr>
          <p:nvPr/>
        </p:nvSpPr>
        <p:spPr>
          <a:xfrm>
            <a:off x="449764" y="159446"/>
            <a:ext cx="377227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Cơ chế hoạt động</a:t>
            </a:r>
            <a:endParaRPr lang="vi-VN">
              <a:solidFill>
                <a:sysClr val="windowText" lastClr="000000"/>
              </a:solidFill>
              <a:latin typeface="FS Magistral Bold" panose="020B08040302040803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32916" y="1249550"/>
            <a:ext cx="845296" cy="845296"/>
            <a:chOff x="2393513" y="1662942"/>
            <a:chExt cx="845296" cy="845296"/>
          </a:xfrm>
        </p:grpSpPr>
        <p:sp>
          <p:nvSpPr>
            <p:cNvPr id="21" name="Oval 20"/>
            <p:cNvSpPr/>
            <p:nvPr/>
          </p:nvSpPr>
          <p:spPr>
            <a:xfrm>
              <a:off x="2393513" y="1662942"/>
              <a:ext cx="845296" cy="8452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613" y="1759920"/>
              <a:ext cx="533095" cy="53309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521230" y="1655641"/>
            <a:ext cx="845296" cy="845296"/>
            <a:chOff x="3705877" y="983312"/>
            <a:chExt cx="845296" cy="845296"/>
          </a:xfrm>
        </p:grpSpPr>
        <p:sp>
          <p:nvSpPr>
            <p:cNvPr id="26" name="Oval 25"/>
            <p:cNvSpPr/>
            <p:nvPr/>
          </p:nvSpPr>
          <p:spPr>
            <a:xfrm>
              <a:off x="3705877" y="983312"/>
              <a:ext cx="845296" cy="8452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204" y="1137672"/>
              <a:ext cx="536575" cy="53657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328859" y="3313826"/>
            <a:ext cx="977595" cy="1047711"/>
            <a:chOff x="6272288" y="1491142"/>
            <a:chExt cx="977595" cy="1047711"/>
          </a:xfrm>
        </p:grpSpPr>
        <p:sp>
          <p:nvSpPr>
            <p:cNvPr id="30" name="Oval 29"/>
            <p:cNvSpPr/>
            <p:nvPr/>
          </p:nvSpPr>
          <p:spPr>
            <a:xfrm>
              <a:off x="6351138" y="1693557"/>
              <a:ext cx="845296" cy="8452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201" y="2091683"/>
              <a:ext cx="447170" cy="44717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272288" y="1491142"/>
              <a:ext cx="977595" cy="304496"/>
              <a:chOff x="6272288" y="1491142"/>
              <a:chExt cx="977595" cy="30449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2288" y="1491143"/>
                <a:ext cx="304495" cy="30449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8838" y="1491142"/>
                <a:ext cx="304495" cy="30449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5388" y="1491142"/>
                <a:ext cx="304495" cy="304495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3966765" y="3692458"/>
            <a:ext cx="977595" cy="1047711"/>
            <a:chOff x="6354004" y="3303606"/>
            <a:chExt cx="977595" cy="1047711"/>
          </a:xfrm>
        </p:grpSpPr>
        <p:grpSp>
          <p:nvGrpSpPr>
            <p:cNvPr id="34" name="Group 33"/>
            <p:cNvGrpSpPr/>
            <p:nvPr/>
          </p:nvGrpSpPr>
          <p:grpSpPr>
            <a:xfrm>
              <a:off x="6354004" y="3303606"/>
              <a:ext cx="977595" cy="1047711"/>
              <a:chOff x="6272288" y="1491142"/>
              <a:chExt cx="977595" cy="1047711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351138" y="1693557"/>
                <a:ext cx="845296" cy="84529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6272288" y="1491142"/>
                <a:ext cx="977595" cy="304496"/>
                <a:chOff x="6272288" y="1491142"/>
                <a:chExt cx="977595" cy="304496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2288" y="1491143"/>
                  <a:ext cx="304495" cy="304495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8838" y="1491142"/>
                  <a:ext cx="304495" cy="304495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5388" y="1491142"/>
                  <a:ext cx="304495" cy="304495"/>
                </a:xfrm>
                <a:prstGeom prst="rect">
                  <a:avLst/>
                </a:prstGeom>
              </p:spPr>
            </p:pic>
          </p:grp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53" y="3860942"/>
              <a:ext cx="456895" cy="456895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300176" y="1464047"/>
            <a:ext cx="1118259" cy="1088340"/>
            <a:chOff x="530224" y="1576034"/>
            <a:chExt cx="1118259" cy="1088340"/>
          </a:xfrm>
        </p:grpSpPr>
        <p:grpSp>
          <p:nvGrpSpPr>
            <p:cNvPr id="8" name="Group 7"/>
            <p:cNvGrpSpPr/>
            <p:nvPr/>
          </p:nvGrpSpPr>
          <p:grpSpPr>
            <a:xfrm>
              <a:off x="530224" y="1784185"/>
              <a:ext cx="1118259" cy="880189"/>
              <a:chOff x="530224" y="1784185"/>
              <a:chExt cx="1118259" cy="88018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78704" y="1784185"/>
                <a:ext cx="845296" cy="84529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7927" y="2035047"/>
                <a:ext cx="400556" cy="40055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224" y="2206833"/>
                <a:ext cx="457541" cy="457541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04" y="1576034"/>
              <a:ext cx="457200" cy="4572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595299" y="3372495"/>
            <a:ext cx="845296" cy="1006943"/>
            <a:chOff x="3061466" y="3739733"/>
            <a:chExt cx="845296" cy="1006943"/>
          </a:xfrm>
        </p:grpSpPr>
        <p:sp>
          <p:nvSpPr>
            <p:cNvPr id="45" name="Oval 44"/>
            <p:cNvSpPr/>
            <p:nvPr/>
          </p:nvSpPr>
          <p:spPr>
            <a:xfrm>
              <a:off x="3061466" y="3901380"/>
              <a:ext cx="845296" cy="8452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244" y="4109578"/>
              <a:ext cx="533740" cy="533740"/>
            </a:xfrm>
            <a:prstGeom prst="rect">
              <a:avLst/>
            </a:prstGeom>
          </p:spPr>
        </p:pic>
        <p:pic>
          <p:nvPicPr>
            <p:cNvPr id="6146" name="Picture 2" descr="Mã độc tống tiền là gì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673" y="3739733"/>
              <a:ext cx="434881" cy="31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/>
          <p:cNvSpPr txBox="1"/>
          <p:nvPr/>
        </p:nvSpPr>
        <p:spPr>
          <a:xfrm>
            <a:off x="795616" y="1163776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FS PF BeauSans Pro" panose="02000500000000020004" pitchFamily="2" charset="0"/>
              </a:rPr>
              <a:t>1. Phát tán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6245" y="86459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FS PF BeauSans Pro" panose="02000500000000020004" pitchFamily="2" charset="0"/>
              </a:rPr>
              <a:t>2. Lây nhiễm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75825" y="1360255"/>
            <a:ext cx="126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S PF BeauSans Pro" panose="02000500000000020004" pitchFamily="2" charset="0"/>
              </a:rPr>
              <a:t>3. Giao tiếp với máy tính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69904" y="4363496"/>
            <a:ext cx="174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S PF BeauSans Pro" panose="02000500000000020004" pitchFamily="2" charset="0"/>
              </a:rPr>
              <a:t>4. Tìm kiếm tập tin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45615" y="4764982"/>
            <a:ext cx="101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S PF BeauSans Pro" panose="02000500000000020004" pitchFamily="2" charset="0"/>
              </a:rPr>
              <a:t>5. Mã hóa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55363" y="4341634"/>
            <a:ext cx="101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S PF BeauSans Pro" panose="02000500000000020004" pitchFamily="2" charset="0"/>
              </a:rPr>
              <a:t>6. Yêu cầu tiền chuộc</a:t>
            </a:r>
          </a:p>
        </p:txBody>
      </p:sp>
      <p:sp>
        <p:nvSpPr>
          <p:cNvPr id="60" name="Google Shape;214;p24"/>
          <p:cNvSpPr txBox="1">
            <a:spLocks/>
          </p:cNvSpPr>
          <p:nvPr/>
        </p:nvSpPr>
        <p:spPr>
          <a:xfrm>
            <a:off x="2413018" y="2043897"/>
            <a:ext cx="4735931" cy="158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>
                <a:solidFill>
                  <a:srgbClr val="C00000"/>
                </a:solidFill>
                <a:latin typeface="FS Magistral Bold" panose="020B0804030204080304" pitchFamily="34" charset="0"/>
              </a:rPr>
              <a:t>RANSOMWARE</a:t>
            </a:r>
            <a:endParaRPr lang="vi-VN" sz="4000">
              <a:solidFill>
                <a:srgbClr val="C00000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E1CCB9-0908-004C-F68E-D4E46F75F205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2E9E4713-658E-3297-3529-5D3758CDF6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403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214;p24"/>
          <p:cNvSpPr txBox="1">
            <a:spLocks/>
          </p:cNvSpPr>
          <p:nvPr/>
        </p:nvSpPr>
        <p:spPr>
          <a:xfrm>
            <a:off x="449764" y="159446"/>
            <a:ext cx="377227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Kịch bản tấn công</a:t>
            </a:r>
            <a:endParaRPr lang="vi-VN">
              <a:solidFill>
                <a:sysClr val="windowText" lastClr="000000"/>
              </a:solidFill>
              <a:latin typeface="FS Magistral Bold" panose="020B08040302040803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52550"/>
            <a:ext cx="8877473" cy="33343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637AB6-DD32-1530-3832-B74FECDFCA32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95223F48-90E8-EF93-44F7-C6F350D9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7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17</a:t>
            </a:fld>
            <a:endParaRPr/>
          </a:p>
        </p:txBody>
      </p:sp>
      <p:sp>
        <p:nvSpPr>
          <p:cNvPr id="353" name="Google Shape;353;p29"/>
          <p:cNvSpPr/>
          <p:nvPr/>
        </p:nvSpPr>
        <p:spPr>
          <a:xfrm>
            <a:off x="11378" y="39209"/>
            <a:ext cx="3200400" cy="708458"/>
          </a:xfrm>
          <a:prstGeom prst="roundRect">
            <a:avLst>
              <a:gd name="adj" fmla="val 13679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2000">
                <a:solidFill>
                  <a:srgbClr val="FF0000"/>
                </a:solidFill>
                <a:latin typeface="FS Magistral Bold" panose="020B0804030204080304" pitchFamily="34" charset="0"/>
              </a:rPr>
              <a:t>Ransomware Attack</a:t>
            </a:r>
            <a:endParaRPr sz="2000">
              <a:solidFill>
                <a:srgbClr val="FF0000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1600" y="2499998"/>
            <a:ext cx="2743201" cy="144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>
                <a:latin typeface="FS PF BeauSans Pro" panose="02000500000000020004" pitchFamily="2" charset="0"/>
              </a:rPr>
              <a:t>Bị mã hóa dữ liệu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>
                <a:latin typeface="FS PF BeauSans Pro" panose="02000500000000020004" pitchFamily="2" charset="0"/>
              </a:rPr>
              <a:t>Gián đoạn dịch vụ, hoạt động kinh doanh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>
                <a:latin typeface="FS PF BeauSans Pro" panose="02000500000000020004" pitchFamily="2" charset="0"/>
              </a:rPr>
              <a:t>Thất thoát tài chính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>
                <a:latin typeface="FS PF BeauSans Pro" panose="02000500000000020004" pitchFamily="2" charset="0"/>
              </a:rPr>
              <a:t>Ảnh hưởng đến uy tín của tổ chức </a:t>
            </a:r>
            <a:endParaRPr lang="en-US" sz="1200">
              <a:latin typeface="FS PF BeauSans Pro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4" y="666497"/>
            <a:ext cx="1238946" cy="1238946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3157933" y="251522"/>
            <a:ext cx="3254829" cy="1981200"/>
          </a:xfrm>
          <a:prstGeom prst="irregularSeal1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FS Magistral Bold" panose="020B0804030204080304" pitchFamily="34" charset="0"/>
              </a:rPr>
              <a:t>Hậu quả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4705" y="2474423"/>
            <a:ext cx="4191000" cy="2274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>
                <a:latin typeface="FS PF BeauSans Pro" panose="02000500000000020004" pitchFamily="2" charset="0"/>
              </a:rPr>
              <a:t>Mã độc vẫn còn tồn tại trong hệ thống, có thể tấn công tiếp bất cứ lúc nào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>
                <a:latin typeface="FS PF BeauSans Pro" panose="02000500000000020004" pitchFamily="2" charset="0"/>
              </a:rPr>
              <a:t>Điểm yếu để các nhóm tấn công khác nhắm vào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>
                <a:latin typeface="FS PF BeauSans Pro" panose="02000500000000020004" pitchFamily="2" charset="0"/>
              </a:rPr>
              <a:t>Mất mát tài chính kéo dài:</a:t>
            </a:r>
          </a:p>
          <a:p>
            <a:pPr marL="539750" lvl="2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>
                <a:latin typeface="FS PF BeauSans Pro" panose="02000500000000020004" pitchFamily="2" charset="0"/>
              </a:rPr>
              <a:t>Tiền chuộc</a:t>
            </a:r>
          </a:p>
          <a:p>
            <a:pPr marL="539750" lvl="2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>
                <a:latin typeface="FS PF BeauSans Pro" panose="02000500000000020004" pitchFamily="2" charset="0"/>
              </a:rPr>
              <a:t>Chi phí khôi phục hệ thông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>
                <a:latin typeface="FS PF BeauSans Pro" panose="02000500000000020004" pitchFamily="2" charset="0"/>
              </a:rPr>
              <a:t>Bị lộ lọt thông tin, dữ liệu cá nhân của khách hàng =&gt; hậu quả về pháp lý</a:t>
            </a:r>
            <a:r>
              <a:rPr lang="vi-VN" sz="1200">
                <a:latin typeface="FS PF BeauSans Pro" panose="02000500000000020004" pitchFamily="2" charset="0"/>
              </a:rPr>
              <a:t> </a:t>
            </a:r>
            <a:endParaRPr lang="en-US" sz="1200">
              <a:latin typeface="FS PF BeauSans Pro" panose="02000500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48" y="1869549"/>
            <a:ext cx="525828" cy="525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66" y="1896183"/>
            <a:ext cx="560151" cy="5601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8069" y="2050855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FS Magistral Bold" panose="020B0804030204080304" pitchFamily="34" charset="0"/>
              </a:rPr>
              <a:t>Trước mắt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7197" y="1963186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FS Magistral Bold" panose="020B0804030204080304" pitchFamily="34" charset="0"/>
              </a:rPr>
              <a:t>Lâu dài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83F961-7A9F-F82C-E8C5-C23B6E37AAF5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61E43E19-7F3A-2AB3-8CA5-30AB5ECEB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2401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5499" y="-326463"/>
            <a:ext cx="2982729" cy="596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9583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7"/>
          <p:cNvGrpSpPr/>
          <p:nvPr/>
        </p:nvGrpSpPr>
        <p:grpSpPr>
          <a:xfrm>
            <a:off x="700881" y="2722005"/>
            <a:ext cx="4829099" cy="438300"/>
            <a:chOff x="599168" y="1331749"/>
            <a:chExt cx="4829099" cy="438300"/>
          </a:xfrm>
        </p:grpSpPr>
        <p:sp>
          <p:nvSpPr>
            <p:cNvPr id="88" name="Google Shape;88;p17"/>
            <p:cNvSpPr/>
            <p:nvPr/>
          </p:nvSpPr>
          <p:spPr>
            <a:xfrm>
              <a:off x="599168" y="1331749"/>
              <a:ext cx="438300" cy="4383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vi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0</a:t>
              </a:r>
              <a:r>
                <a:rPr lang="en-US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2</a:t>
              </a:r>
              <a:endParaRPr sz="1600" b="1" i="0" u="none" strike="noStrike" cap="none">
                <a:solidFill>
                  <a:srgbClr val="FFFFFF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  <p:sp>
          <p:nvSpPr>
            <p:cNvPr id="89" name="Google Shape;89;p17"/>
            <p:cNvSpPr txBox="1"/>
            <p:nvPr/>
          </p:nvSpPr>
          <p:spPr>
            <a:xfrm>
              <a:off x="1183374" y="1393075"/>
              <a:ext cx="4244893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600" b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Ransomware là gì? </a:t>
              </a:r>
              <a:endParaRPr sz="1600" b="1" i="0" u="none" strike="noStrike" cap="none">
                <a:solidFill>
                  <a:schemeClr val="bg1">
                    <a:lumMod val="85000"/>
                  </a:schemeClr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</p:grpSp>
      <p:sp>
        <p:nvSpPr>
          <p:cNvPr id="91" name="Google Shape;91;p17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vi"/>
              <a:t>18</a:t>
            </a:fld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1614699" y="438150"/>
            <a:ext cx="43908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FFFFFF"/>
              </a:buClr>
              <a:buSzPts val="2100"/>
            </a:pPr>
            <a:r>
              <a:rPr lang="vi" sz="5400" dirty="0">
                <a:solidFill>
                  <a:sysClr val="windowText" lastClr="000000"/>
                </a:solidFill>
                <a:latin typeface="FS Magistral Bold" panose="020B0804030204080304" pitchFamily="34" charset="0"/>
                <a:sym typeface="Montserrat Light"/>
              </a:rPr>
              <a:t>NỘI DUNG</a:t>
            </a:r>
            <a:endParaRPr sz="5400" dirty="0">
              <a:solidFill>
                <a:sysClr val="windowText" lastClr="000000"/>
              </a:solidFill>
              <a:latin typeface="FS Magistral Bold" panose="020B0804030204080304" pitchFamily="34" charset="0"/>
              <a:sym typeface="Montserrat Light"/>
            </a:endParaRPr>
          </a:p>
        </p:txBody>
      </p:sp>
      <p:grpSp>
        <p:nvGrpSpPr>
          <p:cNvPr id="19" name="Google Shape;87;p17"/>
          <p:cNvGrpSpPr/>
          <p:nvPr/>
        </p:nvGrpSpPr>
        <p:grpSpPr>
          <a:xfrm>
            <a:off x="700881" y="1926747"/>
            <a:ext cx="4673705" cy="438300"/>
            <a:chOff x="599168" y="1331749"/>
            <a:chExt cx="4673705" cy="438300"/>
          </a:xfrm>
        </p:grpSpPr>
        <p:sp>
          <p:nvSpPr>
            <p:cNvPr id="20" name="Google Shape;88;p17"/>
            <p:cNvSpPr/>
            <p:nvPr/>
          </p:nvSpPr>
          <p:spPr>
            <a:xfrm>
              <a:off x="599168" y="1331749"/>
              <a:ext cx="438300" cy="4383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vi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0</a:t>
              </a:r>
              <a:r>
                <a:rPr lang="en-US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1</a:t>
              </a:r>
              <a:endParaRPr sz="1600" b="1" i="0" u="none" strike="noStrike" cap="none">
                <a:solidFill>
                  <a:srgbClr val="FFFFFF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  <p:sp>
          <p:nvSpPr>
            <p:cNvPr id="21" name="Google Shape;89;p17"/>
            <p:cNvSpPr txBox="1"/>
            <p:nvPr/>
          </p:nvSpPr>
          <p:spPr>
            <a:xfrm>
              <a:off x="1183374" y="1393075"/>
              <a:ext cx="4089499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600" b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Bối cảnh tấn công Ransomware</a:t>
              </a:r>
              <a:endParaRPr sz="1600" b="1" i="0" u="none" strike="noStrike" cap="none">
                <a:solidFill>
                  <a:schemeClr val="bg1">
                    <a:lumMod val="85000"/>
                  </a:schemeClr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</p:grpSp>
      <p:grpSp>
        <p:nvGrpSpPr>
          <p:cNvPr id="22" name="Google Shape;87;p17"/>
          <p:cNvGrpSpPr/>
          <p:nvPr/>
        </p:nvGrpSpPr>
        <p:grpSpPr>
          <a:xfrm>
            <a:off x="700881" y="3517263"/>
            <a:ext cx="4673705" cy="622988"/>
            <a:chOff x="599168" y="1331749"/>
            <a:chExt cx="4673705" cy="622988"/>
          </a:xfrm>
        </p:grpSpPr>
        <p:sp>
          <p:nvSpPr>
            <p:cNvPr id="23" name="Google Shape;88;p17"/>
            <p:cNvSpPr/>
            <p:nvPr/>
          </p:nvSpPr>
          <p:spPr>
            <a:xfrm>
              <a:off x="599168" y="1331749"/>
              <a:ext cx="438300" cy="4383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vi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0</a:t>
              </a:r>
              <a:r>
                <a:rPr lang="en-US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3</a:t>
              </a:r>
              <a:endParaRPr sz="1600" b="1" i="0" u="none" strike="noStrike" cap="none">
                <a:solidFill>
                  <a:srgbClr val="FFFFFF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  <p:sp>
          <p:nvSpPr>
            <p:cNvPr id="24" name="Google Shape;89;p17"/>
            <p:cNvSpPr txBox="1"/>
            <p:nvPr/>
          </p:nvSpPr>
          <p:spPr>
            <a:xfrm>
              <a:off x="1183374" y="1393075"/>
              <a:ext cx="4089499" cy="5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600" b="1" dirty="0" err="1">
                  <a:solidFill>
                    <a:schemeClr val="tx1"/>
                  </a:solidFill>
                  <a:latin typeface="FS PF BeauSans Pro" panose="02000500000000020004" pitchFamily="2" charset="0"/>
                </a:rPr>
                <a:t>Đề</a:t>
              </a:r>
              <a:r>
                <a:rPr lang="en-US" sz="1600" b="1" dirty="0">
                  <a:solidFill>
                    <a:schemeClr val="tx1"/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FS PF BeauSans Pro" panose="02000500000000020004" pitchFamily="2" charset="0"/>
                </a:rPr>
                <a:t>xuất</a:t>
              </a:r>
              <a:r>
                <a:rPr lang="en-US" sz="1600" b="1" dirty="0">
                  <a:solidFill>
                    <a:schemeClr val="tx1"/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FS PF BeauSans Pro" panose="02000500000000020004" pitchFamily="2" charset="0"/>
                </a:rPr>
                <a:t>giải</a:t>
              </a:r>
              <a:r>
                <a:rPr lang="en-US" sz="1600" b="1" dirty="0">
                  <a:solidFill>
                    <a:schemeClr val="tx1"/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FS PF BeauSans Pro" panose="02000500000000020004" pitchFamily="2" charset="0"/>
                </a:rPr>
                <a:t>pháp</a:t>
              </a:r>
              <a:r>
                <a:rPr lang="en-US" sz="1600" b="1" dirty="0">
                  <a:solidFill>
                    <a:schemeClr val="tx1"/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FS PF BeauSans Pro" panose="02000500000000020004" pitchFamily="2" charset="0"/>
                </a:rPr>
                <a:t>phòng</a:t>
              </a:r>
              <a:r>
                <a:rPr lang="en-US" sz="1600" b="1" dirty="0">
                  <a:solidFill>
                    <a:schemeClr val="tx1"/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FS PF BeauSans Pro" panose="02000500000000020004" pitchFamily="2" charset="0"/>
                </a:rPr>
                <a:t>chống</a:t>
              </a:r>
              <a:r>
                <a:rPr lang="en-US" sz="1600" b="1" dirty="0">
                  <a:solidFill>
                    <a:schemeClr val="tx1"/>
                  </a:solidFill>
                  <a:latin typeface="FS PF BeauSans Pro" panose="02000500000000020004" pitchFamily="2" charset="0"/>
                </a:rPr>
                <a:t> Ransomware</a:t>
              </a:r>
              <a:endParaRPr sz="1600" b="1" i="0" u="none" strike="noStrike" cap="none" dirty="0">
                <a:solidFill>
                  <a:schemeClr val="tx1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14757B7-B075-8E55-3C66-3D8087909250}"/>
              </a:ext>
            </a:extLst>
          </p:cNvPr>
          <p:cNvSpPr/>
          <p:nvPr/>
        </p:nvSpPr>
        <p:spPr>
          <a:xfrm>
            <a:off x="237460" y="194382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DD971F05-FAA6-1348-153B-8B6C8D023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140" y="257760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585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752" y="82585"/>
            <a:ext cx="7872413" cy="69650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dirty="0" err="1"/>
              <a:t>Hành</a:t>
            </a:r>
            <a:r>
              <a:rPr lang="en-US" sz="2100" dirty="0"/>
              <a:t> </a:t>
            </a:r>
            <a:r>
              <a:rPr lang="en-US" sz="2100" dirty="0" err="1"/>
              <a:t>lang</a:t>
            </a:r>
            <a:r>
              <a:rPr lang="en-US" sz="2100" dirty="0"/>
              <a:t> </a:t>
            </a:r>
            <a:r>
              <a:rPr lang="en-US" sz="2100" dirty="0" err="1"/>
              <a:t>pháp</a:t>
            </a:r>
            <a:r>
              <a:rPr lang="en-US" sz="2100" dirty="0"/>
              <a:t> </a:t>
            </a:r>
            <a:r>
              <a:rPr lang="en-US" sz="2100" dirty="0" err="1"/>
              <a:t>lý</a:t>
            </a:r>
            <a:endParaRPr lang="en-US" sz="21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1828" y="779093"/>
            <a:ext cx="8475600" cy="4158275"/>
            <a:chOff x="455771" y="1038790"/>
            <a:chExt cx="11300800" cy="5544367"/>
          </a:xfrm>
        </p:grpSpPr>
        <p:sp>
          <p:nvSpPr>
            <p:cNvPr id="7" name="Rounded Rectangle 6"/>
            <p:cNvSpPr/>
            <p:nvPr/>
          </p:nvSpPr>
          <p:spPr>
            <a:xfrm>
              <a:off x="2305847" y="1038790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Luật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An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toàn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thông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tin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mạng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86/2015/QH13</a:t>
              </a:r>
              <a:endParaRPr lang="en-US" sz="900" kern="1200" dirty="0">
                <a:solidFill>
                  <a:prstClr val="white"/>
                </a:solidFill>
                <a:latin typeface="FS Magistral Book" panose="020B0504030204080304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55771" y="1047548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Luật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An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ninh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mạng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24/2018/QH14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305847" y="2517012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Nghị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định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85/2016/NĐ-CP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55771" y="2517012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Nghị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định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53/2022/NĐ-CP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860200" y="4213027"/>
              <a:ext cx="1420512" cy="73911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Thông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tư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03/2017/TT-BTTTT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602403" y="4213027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Thông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tư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12/2022/TT-BTTTT</a:t>
              </a:r>
            </a:p>
          </p:txBody>
        </p:sp>
        <p:cxnSp>
          <p:nvCxnSpPr>
            <p:cNvPr id="13" name="Straight Arrow Connector 12"/>
            <p:cNvCxnSpPr>
              <a:stCxn id="7" idx="2"/>
              <a:endCxn id="68" idx="0"/>
            </p:cNvCxnSpPr>
            <p:nvPr/>
          </p:nvCxnSpPr>
          <p:spPr>
            <a:xfrm>
              <a:off x="3016104" y="1777901"/>
              <a:ext cx="0" cy="73911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8" idx="2"/>
              <a:endCxn id="71" idx="0"/>
            </p:cNvCxnSpPr>
            <p:nvPr/>
          </p:nvCxnSpPr>
          <p:spPr>
            <a:xfrm flipH="1">
              <a:off x="1570456" y="3256123"/>
              <a:ext cx="1445647" cy="95690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8" idx="2"/>
              <a:endCxn id="72" idx="0"/>
            </p:cNvCxnSpPr>
            <p:nvPr/>
          </p:nvCxnSpPr>
          <p:spPr>
            <a:xfrm>
              <a:off x="3016103" y="3256123"/>
              <a:ext cx="1296556" cy="95690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>
              <a:off x="10336059" y="3230941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Chỉ thị số 14/CT-TTg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ngày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25/05/2018</a:t>
              </a: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endParaRPr lang="en-US" sz="900" b="1" kern="1200" dirty="0">
                <a:solidFill>
                  <a:prstClr val="white"/>
                </a:solidFill>
                <a:latin typeface="FS Magistral Book" panose="020B0504030204080304" pitchFamily="34" charset="0"/>
                <a:ea typeface="Arial Regular" charset="0"/>
                <a:cs typeface="Segoe UI" panose="020B0502040204020203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533652" y="3234944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Chỉ thị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số</a:t>
              </a:r>
              <a:endParaRPr lang="en-US" sz="900" b="1" kern="1200" dirty="0">
                <a:solidFill>
                  <a:prstClr val="white"/>
                </a:solidFill>
                <a:latin typeface="FS Magistral Book" panose="020B0504030204080304" pitchFamily="34" charset="0"/>
                <a:ea typeface="Arial Regular" charset="0"/>
                <a:cs typeface="Segoe UI" panose="020B0502040204020203" pitchFamily="34" charset="0"/>
              </a:endParaRPr>
            </a:p>
            <a:p>
              <a:pPr algn="ctr" defTabSz="685800">
                <a:buClrTx/>
              </a:pP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14/CT-TTg ngày 07/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0</a:t>
              </a: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6/2019</a:t>
              </a:r>
              <a:endParaRPr lang="en-US" sz="900" b="1" kern="1200" dirty="0">
                <a:solidFill>
                  <a:prstClr val="white"/>
                </a:solidFill>
                <a:latin typeface="FS Magistral Book" panose="020B0504030204080304" pitchFamily="34" charset="0"/>
                <a:ea typeface="Arial Regular" charset="0"/>
                <a:cs typeface="Segoe UI" panose="020B0502040204020203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8434855" y="3224521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Chỉ thị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số</a:t>
              </a:r>
              <a:endParaRPr lang="en-US" sz="900" b="1" kern="1200" dirty="0">
                <a:solidFill>
                  <a:prstClr val="white"/>
                </a:solidFill>
                <a:latin typeface="FS Magistral Book" panose="020B0504030204080304" pitchFamily="34" charset="0"/>
                <a:ea typeface="Arial Regular" charset="0"/>
                <a:cs typeface="Segoe UI" panose="020B0502040204020203" pitchFamily="34" charset="0"/>
              </a:endParaRPr>
            </a:p>
            <a:p>
              <a:pPr algn="ctr" defTabSz="685800">
                <a:buClrTx/>
              </a:pP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1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8</a:t>
              </a: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/CT-TTg ngày 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13</a:t>
              </a: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/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10</a:t>
              </a:r>
              <a:r>
                <a:rPr lang="vi-VN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/2019</a:t>
              </a:r>
              <a:endParaRPr lang="en-US" sz="900" b="1" kern="1200" dirty="0">
                <a:solidFill>
                  <a:prstClr val="white"/>
                </a:solidFill>
                <a:latin typeface="FS Magistral Book" panose="020B0504030204080304" pitchFamily="34" charset="0"/>
                <a:ea typeface="Arial Regular" charset="0"/>
                <a:cs typeface="Segoe UI" panose="020B0502040204020203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632448" y="3234944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Chỉ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thị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số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09/CT-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TTg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ngày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23/02/2024</a:t>
              </a:r>
            </a:p>
          </p:txBody>
        </p:sp>
        <p:cxnSp>
          <p:nvCxnSpPr>
            <p:cNvPr id="6" name="Straight Arrow Connector 5"/>
            <p:cNvCxnSpPr>
              <a:stCxn id="66" idx="2"/>
              <a:endCxn id="69" idx="0"/>
            </p:cNvCxnSpPr>
            <p:nvPr/>
          </p:nvCxnSpPr>
          <p:spPr>
            <a:xfrm>
              <a:off x="1166028" y="1786659"/>
              <a:ext cx="0" cy="73035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8434855" y="5394499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Công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văn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2973/BTTTT-CATTT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năm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2019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780658" y="5394499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Công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văn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1552/BTTTT-CATTT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năm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2020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517037" y="5394499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Công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văn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số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235/BTTTT-CATTT </a:t>
              </a:r>
              <a:r>
                <a:rPr lang="en-US" sz="900" b="1" kern="1200" dirty="0" err="1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năm</a:t>
              </a: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 2020</a:t>
              </a:r>
            </a:p>
          </p:txBody>
        </p:sp>
        <p:cxnSp>
          <p:nvCxnSpPr>
            <p:cNvPr id="12" name="Straight Arrow Connector 11"/>
            <p:cNvCxnSpPr>
              <a:stCxn id="68" idx="3"/>
              <a:endCxn id="76" idx="1"/>
            </p:cNvCxnSpPr>
            <p:nvPr/>
          </p:nvCxnSpPr>
          <p:spPr>
            <a:xfrm>
              <a:off x="3726360" y="2886568"/>
              <a:ext cx="906088" cy="717932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2" idx="0"/>
              <a:endCxn id="76" idx="1"/>
            </p:cNvCxnSpPr>
            <p:nvPr/>
          </p:nvCxnSpPr>
          <p:spPr>
            <a:xfrm flipV="1">
              <a:off x="4312659" y="3604500"/>
              <a:ext cx="319789" cy="608527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2305847" y="5844046"/>
              <a:ext cx="1420512" cy="7391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900" b="1" kern="1200" dirty="0">
                  <a:solidFill>
                    <a:prstClr val="white"/>
                  </a:solidFill>
                  <a:latin typeface="FS Magistral Book" panose="020B0504030204080304" pitchFamily="34" charset="0"/>
                  <a:ea typeface="Arial Regular" charset="0"/>
                  <a:cs typeface="Segoe UI" panose="020B0502040204020203" pitchFamily="34" charset="0"/>
                </a:rPr>
                <a:t>TCVN 11930:2017</a:t>
              </a:r>
            </a:p>
          </p:txBody>
        </p:sp>
        <p:cxnSp>
          <p:nvCxnSpPr>
            <p:cNvPr id="22" name="Straight Arrow Connector 21"/>
            <p:cNvCxnSpPr>
              <a:stCxn id="34" idx="0"/>
              <a:endCxn id="71" idx="2"/>
            </p:cNvCxnSpPr>
            <p:nvPr/>
          </p:nvCxnSpPr>
          <p:spPr>
            <a:xfrm flipH="1" flipV="1">
              <a:off x="1570456" y="4952138"/>
              <a:ext cx="1445647" cy="89190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4" idx="0"/>
              <a:endCxn id="72" idx="2"/>
            </p:cNvCxnSpPr>
            <p:nvPr/>
          </p:nvCxnSpPr>
          <p:spPr>
            <a:xfrm flipV="1">
              <a:off x="3016103" y="4952138"/>
              <a:ext cx="1296556" cy="89190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74" idx="2"/>
              <a:endCxn id="25" idx="0"/>
            </p:cNvCxnSpPr>
            <p:nvPr/>
          </p:nvCxnSpPr>
          <p:spPr>
            <a:xfrm flipH="1">
              <a:off x="5490915" y="3974055"/>
              <a:ext cx="1752993" cy="142044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74" idx="2"/>
              <a:endCxn id="26" idx="0"/>
            </p:cNvCxnSpPr>
            <p:nvPr/>
          </p:nvCxnSpPr>
          <p:spPr>
            <a:xfrm flipH="1">
              <a:off x="7227293" y="3974055"/>
              <a:ext cx="16615" cy="142044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74" idx="0"/>
              <a:endCxn id="68" idx="3"/>
            </p:cNvCxnSpPr>
            <p:nvPr/>
          </p:nvCxnSpPr>
          <p:spPr>
            <a:xfrm flipH="1" flipV="1">
              <a:off x="3726360" y="2886568"/>
              <a:ext cx="3517548" cy="348377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74" idx="2"/>
              <a:endCxn id="24" idx="0"/>
            </p:cNvCxnSpPr>
            <p:nvPr/>
          </p:nvCxnSpPr>
          <p:spPr>
            <a:xfrm>
              <a:off x="7243908" y="3974055"/>
              <a:ext cx="1901203" cy="142044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1" idx="3"/>
              <a:endCxn id="72" idx="1"/>
            </p:cNvCxnSpPr>
            <p:nvPr/>
          </p:nvCxnSpPr>
          <p:spPr>
            <a:xfrm>
              <a:off x="2280712" y="4582583"/>
              <a:ext cx="132169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90607" y="4169890"/>
              <a:ext cx="123367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1350" kern="1200" dirty="0" err="1">
                  <a:solidFill>
                    <a:prstClr val="black"/>
                  </a:solidFill>
                  <a:latin typeface="FS Magistral Bold" panose="020B0804030204080304" pitchFamily="34" charset="0"/>
                  <a:ea typeface="+mn-ea"/>
                  <a:cs typeface="+mn-cs"/>
                </a:rPr>
                <a:t>Cập</a:t>
              </a:r>
              <a:r>
                <a:rPr lang="en-US" sz="1350" kern="1200" dirty="0">
                  <a:solidFill>
                    <a:prstClr val="black"/>
                  </a:solidFill>
                  <a:latin typeface="FS Magistral Bold" panose="020B0804030204080304" pitchFamily="34" charset="0"/>
                  <a:ea typeface="+mn-ea"/>
                  <a:cs typeface="+mn-cs"/>
                </a:rPr>
                <a:t> </a:t>
              </a:r>
              <a:r>
                <a:rPr lang="en-US" sz="1350" kern="1200" dirty="0" err="1">
                  <a:solidFill>
                    <a:prstClr val="black"/>
                  </a:solidFill>
                  <a:latin typeface="FS Magistral Bold" panose="020B0804030204080304" pitchFamily="34" charset="0"/>
                  <a:ea typeface="+mn-ea"/>
                  <a:cs typeface="+mn-cs"/>
                </a:rPr>
                <a:t>nhật</a:t>
              </a:r>
              <a:endParaRPr lang="en-US" sz="1350" kern="1200" dirty="0">
                <a:solidFill>
                  <a:prstClr val="black"/>
                </a:solidFill>
                <a:latin typeface="FS Magistral Bold" panose="020B08040302040803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8754035" y="4838518"/>
            <a:ext cx="32334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buClrTx/>
              <a:defRPr/>
            </a:pPr>
            <a:r>
              <a:rPr lang="en-US" sz="825" b="1" kern="1200" dirty="0">
                <a:solidFill>
                  <a:srgbClr val="E7E6E6">
                    <a:lumMod val="75000"/>
                  </a:srgbClr>
                </a:solidFill>
                <a:latin typeface="FS Magistral Book" panose="020B05040302040803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10D482-1228-4D9A-6755-5AC8ACDAA962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F3999478-A0C5-C72A-37F1-0AF87B77E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576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5499" y="-326463"/>
            <a:ext cx="2982729" cy="596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9583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7"/>
          <p:cNvGrpSpPr/>
          <p:nvPr/>
        </p:nvGrpSpPr>
        <p:grpSpPr>
          <a:xfrm>
            <a:off x="685800" y="2729516"/>
            <a:ext cx="4829099" cy="438300"/>
            <a:chOff x="599168" y="1331749"/>
            <a:chExt cx="4829099" cy="438300"/>
          </a:xfrm>
        </p:grpSpPr>
        <p:sp>
          <p:nvSpPr>
            <p:cNvPr id="88" name="Google Shape;88;p17"/>
            <p:cNvSpPr/>
            <p:nvPr/>
          </p:nvSpPr>
          <p:spPr>
            <a:xfrm>
              <a:off x="599168" y="1331749"/>
              <a:ext cx="438300" cy="4383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vi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0</a:t>
              </a:r>
              <a:r>
                <a:rPr lang="en-US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2</a:t>
              </a:r>
              <a:endParaRPr sz="1600" b="1" i="0" u="none" strike="noStrike" cap="none">
                <a:solidFill>
                  <a:srgbClr val="FFFFFF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  <p:sp>
          <p:nvSpPr>
            <p:cNvPr id="89" name="Google Shape;89;p17"/>
            <p:cNvSpPr txBox="1"/>
            <p:nvPr/>
          </p:nvSpPr>
          <p:spPr>
            <a:xfrm>
              <a:off x="1183374" y="1393075"/>
              <a:ext cx="4244893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600" b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Ransomware là gì? </a:t>
              </a:r>
              <a:endParaRPr sz="1600" b="1" i="0" u="none" strike="noStrike" cap="none">
                <a:solidFill>
                  <a:schemeClr val="bg1">
                    <a:lumMod val="85000"/>
                  </a:schemeClr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</p:grpSp>
      <p:sp>
        <p:nvSpPr>
          <p:cNvPr id="91" name="Google Shape;91;p17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vi"/>
              <a:t>2</a:t>
            </a:fld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1614699" y="438150"/>
            <a:ext cx="43908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FFFFFF"/>
              </a:buClr>
              <a:buSzPts val="2100"/>
            </a:pPr>
            <a:r>
              <a:rPr lang="vi" sz="5400">
                <a:solidFill>
                  <a:sysClr val="windowText" lastClr="000000"/>
                </a:solidFill>
                <a:latin typeface="FS Magistral Bold" panose="020B0804030204080304" pitchFamily="34" charset="0"/>
                <a:sym typeface="Montserrat Light"/>
              </a:rPr>
              <a:t>NỘI DUNG</a:t>
            </a:r>
            <a:endParaRPr sz="5400">
              <a:solidFill>
                <a:sysClr val="windowText" lastClr="000000"/>
              </a:solidFill>
              <a:latin typeface="FS Magistral Bold" panose="020B0804030204080304" pitchFamily="34" charset="0"/>
              <a:sym typeface="Montserrat Light"/>
            </a:endParaRPr>
          </a:p>
        </p:txBody>
      </p:sp>
      <p:grpSp>
        <p:nvGrpSpPr>
          <p:cNvPr id="19" name="Google Shape;87;p17"/>
          <p:cNvGrpSpPr/>
          <p:nvPr/>
        </p:nvGrpSpPr>
        <p:grpSpPr>
          <a:xfrm>
            <a:off x="685800" y="1941770"/>
            <a:ext cx="4673705" cy="438300"/>
            <a:chOff x="599168" y="1331749"/>
            <a:chExt cx="4673705" cy="438300"/>
          </a:xfrm>
        </p:grpSpPr>
        <p:sp>
          <p:nvSpPr>
            <p:cNvPr id="20" name="Google Shape;88;p17"/>
            <p:cNvSpPr/>
            <p:nvPr/>
          </p:nvSpPr>
          <p:spPr>
            <a:xfrm>
              <a:off x="599168" y="1331749"/>
              <a:ext cx="438300" cy="4383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vi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0</a:t>
              </a:r>
              <a:r>
                <a:rPr lang="en-US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1</a:t>
              </a:r>
              <a:endParaRPr sz="1600" b="1" i="0" u="none" strike="noStrike" cap="none">
                <a:solidFill>
                  <a:srgbClr val="FFFFFF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  <p:sp>
          <p:nvSpPr>
            <p:cNvPr id="21" name="Google Shape;89;p17"/>
            <p:cNvSpPr txBox="1"/>
            <p:nvPr/>
          </p:nvSpPr>
          <p:spPr>
            <a:xfrm>
              <a:off x="1183374" y="1393075"/>
              <a:ext cx="4089499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600" b="1">
                  <a:solidFill>
                    <a:schemeClr val="tx1"/>
                  </a:solidFill>
                  <a:latin typeface="FS PF BeauSans Pro" panose="02000500000000020004" pitchFamily="2" charset="0"/>
                </a:rPr>
                <a:t>Bối cảnh tấn công Ransomware</a:t>
              </a:r>
              <a:endParaRPr sz="1600" b="1" i="0" u="none" strike="noStrike" cap="none">
                <a:solidFill>
                  <a:schemeClr val="tx1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</p:grpSp>
      <p:grpSp>
        <p:nvGrpSpPr>
          <p:cNvPr id="22" name="Google Shape;87;p17"/>
          <p:cNvGrpSpPr/>
          <p:nvPr/>
        </p:nvGrpSpPr>
        <p:grpSpPr>
          <a:xfrm>
            <a:off x="685800" y="3517263"/>
            <a:ext cx="4673705" cy="622988"/>
            <a:chOff x="599168" y="1331749"/>
            <a:chExt cx="4673705" cy="622988"/>
          </a:xfrm>
        </p:grpSpPr>
        <p:sp>
          <p:nvSpPr>
            <p:cNvPr id="23" name="Google Shape;88;p17"/>
            <p:cNvSpPr/>
            <p:nvPr/>
          </p:nvSpPr>
          <p:spPr>
            <a:xfrm>
              <a:off x="599168" y="1331749"/>
              <a:ext cx="438300" cy="4383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vi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0</a:t>
              </a:r>
              <a:r>
                <a:rPr lang="en-US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3</a:t>
              </a:r>
              <a:endParaRPr sz="1600" b="1" i="0" u="none" strike="noStrike" cap="none">
                <a:solidFill>
                  <a:srgbClr val="FFFFFF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  <p:sp>
          <p:nvSpPr>
            <p:cNvPr id="24" name="Google Shape;89;p17"/>
            <p:cNvSpPr txBox="1"/>
            <p:nvPr/>
          </p:nvSpPr>
          <p:spPr>
            <a:xfrm>
              <a:off x="1183374" y="1393075"/>
              <a:ext cx="4089499" cy="5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Đề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xuất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giải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pháp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phòng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chống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Ransomware</a:t>
              </a:r>
              <a:endParaRPr sz="1600" b="1" i="0" u="none" strike="noStrike" cap="none" dirty="0">
                <a:solidFill>
                  <a:schemeClr val="bg1">
                    <a:lumMod val="85000"/>
                  </a:schemeClr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</p:grp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FF69162A-05E1-9DB8-5262-D44279748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107" y="133350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9296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752" y="82585"/>
            <a:ext cx="7872413" cy="69650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dirty="0" err="1"/>
              <a:t>Chỉ</a:t>
            </a:r>
            <a:r>
              <a:rPr lang="en-US" sz="2100" dirty="0"/>
              <a:t> </a:t>
            </a:r>
            <a:r>
              <a:rPr lang="en-US" sz="2100" dirty="0" err="1"/>
              <a:t>thị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09/CT-</a:t>
            </a:r>
            <a:r>
              <a:rPr lang="en-US" sz="2100" dirty="0" err="1"/>
              <a:t>TTg</a:t>
            </a:r>
            <a:r>
              <a:rPr lang="en-US" sz="2100" dirty="0"/>
              <a:t> </a:t>
            </a:r>
            <a:r>
              <a:rPr lang="en-US" sz="2100" dirty="0" err="1"/>
              <a:t>ngày</a:t>
            </a:r>
            <a:r>
              <a:rPr lang="en-US" sz="2100" dirty="0"/>
              <a:t> 23/02/2024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0" y="209550"/>
            <a:ext cx="8763000" cy="51724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7A01E1-96F2-1838-F53D-C3EF7713F4BC}"/>
              </a:ext>
            </a:extLst>
          </p:cNvPr>
          <p:cNvSpPr/>
          <p:nvPr/>
        </p:nvSpPr>
        <p:spPr>
          <a:xfrm>
            <a:off x="7836655" y="19206"/>
            <a:ext cx="1282983" cy="43103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7976F71E-2495-8218-7123-B5B3B27B6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4311" y="82585"/>
            <a:ext cx="1101491" cy="4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554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752" y="82585"/>
            <a:ext cx="7872413" cy="69650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dirty="0" err="1"/>
              <a:t>Công</a:t>
            </a:r>
            <a:r>
              <a:rPr lang="en-US" sz="2100" dirty="0"/>
              <a:t> </a:t>
            </a:r>
            <a:r>
              <a:rPr lang="en-US" sz="2100" dirty="0" err="1"/>
              <a:t>điện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33/CĐ-</a:t>
            </a:r>
            <a:r>
              <a:rPr lang="en-US" sz="2100" dirty="0" err="1"/>
              <a:t>TTg</a:t>
            </a:r>
            <a:r>
              <a:rPr lang="en-US" sz="2100" dirty="0"/>
              <a:t> </a:t>
            </a:r>
            <a:r>
              <a:rPr lang="en-US" sz="2100" dirty="0" err="1"/>
              <a:t>ngày</a:t>
            </a:r>
            <a:r>
              <a:rPr lang="en-US" sz="2100" dirty="0"/>
              <a:t> 07/04/2024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9" y="849481"/>
            <a:ext cx="8805293" cy="25604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976D0A-D3F9-09CB-A9C9-02EB9AE4D0A2}"/>
              </a:ext>
            </a:extLst>
          </p:cNvPr>
          <p:cNvSpPr/>
          <p:nvPr/>
        </p:nvSpPr>
        <p:spPr>
          <a:xfrm>
            <a:off x="7904068" y="98113"/>
            <a:ext cx="1187016" cy="35408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4C6626A-DDF5-C4D2-984E-2F9F03995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4726" y="161491"/>
            <a:ext cx="942522" cy="3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919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752" y="82585"/>
            <a:ext cx="7872413" cy="69650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dirty="0" err="1"/>
              <a:t>Cẩm</a:t>
            </a:r>
            <a:r>
              <a:rPr lang="en-US" sz="2100" dirty="0"/>
              <a:t> </a:t>
            </a:r>
            <a:r>
              <a:rPr lang="en-US" sz="2100" dirty="0" err="1"/>
              <a:t>nang</a:t>
            </a:r>
            <a:r>
              <a:rPr lang="en-US" sz="2100" dirty="0"/>
              <a:t> </a:t>
            </a:r>
            <a:r>
              <a:rPr lang="en-US" sz="2100" dirty="0" err="1"/>
              <a:t>Phòng</a:t>
            </a:r>
            <a:r>
              <a:rPr lang="en-US" sz="2100" dirty="0"/>
              <a:t> </a:t>
            </a:r>
            <a:r>
              <a:rPr lang="en-US" sz="2100" dirty="0" err="1"/>
              <a:t>chống</a:t>
            </a:r>
            <a:r>
              <a:rPr lang="en-US" sz="2100" dirty="0"/>
              <a:t>, </a:t>
            </a:r>
            <a:r>
              <a:rPr lang="en-US" sz="2100" dirty="0" err="1"/>
              <a:t>giảm</a:t>
            </a:r>
            <a:r>
              <a:rPr lang="en-US" sz="2100" dirty="0"/>
              <a:t> </a:t>
            </a:r>
            <a:r>
              <a:rPr lang="en-US" sz="2100" dirty="0" err="1"/>
              <a:t>thiểu</a:t>
            </a:r>
            <a:r>
              <a:rPr lang="en-US" sz="2100" dirty="0"/>
              <a:t> </a:t>
            </a:r>
            <a:r>
              <a:rPr lang="en-US" sz="2100" dirty="0" err="1"/>
              <a:t>rủi</a:t>
            </a:r>
            <a:r>
              <a:rPr lang="en-US" sz="2100" dirty="0"/>
              <a:t> </a:t>
            </a:r>
            <a:r>
              <a:rPr lang="en-US" sz="2100" dirty="0" err="1"/>
              <a:t>ro</a:t>
            </a:r>
            <a:r>
              <a:rPr lang="en-US" sz="2100" dirty="0"/>
              <a:t> </a:t>
            </a:r>
            <a:r>
              <a:rPr lang="en-US" sz="2100" dirty="0" err="1"/>
              <a:t>từ</a:t>
            </a:r>
            <a:r>
              <a:rPr lang="en-US" sz="2100" dirty="0"/>
              <a:t> </a:t>
            </a:r>
            <a:r>
              <a:rPr lang="en-US" sz="2100" dirty="0" err="1"/>
              <a:t>tấn</a:t>
            </a:r>
            <a:r>
              <a:rPr lang="en-US" sz="2100" dirty="0"/>
              <a:t> </a:t>
            </a:r>
            <a:r>
              <a:rPr lang="en-US" sz="2100" dirty="0" err="1"/>
              <a:t>công</a:t>
            </a:r>
            <a:r>
              <a:rPr lang="en-US" sz="2100" dirty="0"/>
              <a:t> RANSOMWARE – </a:t>
            </a:r>
            <a:r>
              <a:rPr lang="en-US" sz="2100" dirty="0" err="1"/>
              <a:t>Cục</a:t>
            </a:r>
            <a:r>
              <a:rPr lang="en-US" sz="2100" dirty="0"/>
              <a:t> ATTT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3215754"/>
              </p:ext>
            </p:extLst>
          </p:nvPr>
        </p:nvGraphicFramePr>
        <p:xfrm>
          <a:off x="304800" y="776860"/>
          <a:ext cx="8458200" cy="436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BD254D0-4724-0BCB-3053-7A0FBFA6FF96}"/>
              </a:ext>
            </a:extLst>
          </p:cNvPr>
          <p:cNvSpPr/>
          <p:nvPr/>
        </p:nvSpPr>
        <p:spPr>
          <a:xfrm>
            <a:off x="7960556" y="82585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B039689A-69FE-BCED-AC0D-D6687CD4BC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1870" y="86697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1670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8698" y="121330"/>
            <a:ext cx="274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FS Magistral Bold" panose="020B0804030204080304" pitchFamily="34" charset="0"/>
              </a:rPr>
              <a:t>Biện pháp bảo vệ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81" y="892402"/>
            <a:ext cx="525828" cy="525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8" y="856396"/>
            <a:ext cx="560151" cy="560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801" y="1011068"/>
            <a:ext cx="2459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FS Magistral Bold" panose="020B0804030204080304" pitchFamily="34" charset="0"/>
              </a:rPr>
              <a:t>Ngắn hạn, ngay lập tức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0209" y="1011068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FS Magistral Bold" panose="020B0804030204080304" pitchFamily="34" charset="0"/>
              </a:rPr>
              <a:t>Kế hoạch dài hạn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109632"/>
            <a:ext cx="0" cy="3748118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5950"/>
            <a:ext cx="381000" cy="381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28249" y="1582003"/>
            <a:ext cx="1295400" cy="381000"/>
          </a:xfrm>
          <a:prstGeom prst="wedgeEllipseCallout">
            <a:avLst>
              <a:gd name="adj1" fmla="val -72984"/>
              <a:gd name="adj2" fmla="val 696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FS PF BeauSans Pro" panose="02000500000000020004" pitchFamily="2" charset="0"/>
              </a:rPr>
              <a:t>Người dùng cuối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57" y="1819701"/>
            <a:ext cx="447249" cy="447249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2263325" y="1582003"/>
            <a:ext cx="1295400" cy="381000"/>
          </a:xfrm>
          <a:prstGeom prst="wedgeEllipseCallout">
            <a:avLst>
              <a:gd name="adj1" fmla="val 85576"/>
              <a:gd name="adj2" fmla="val 1036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FS PF BeauSans Pro" panose="02000500000000020004" pitchFamily="2" charset="0"/>
              </a:rPr>
              <a:t>Doanh nghiệp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2489531"/>
            <a:ext cx="20141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Cập nhật phần mềm Windows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Cài đặt phần mềm AV bản quyền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Không truy cập link lạ qua email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Không truy cập trang web độc hại, quảng cáo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Không cắm usb từ các nguồn không xác định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18923" y="2496639"/>
            <a:ext cx="215307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Cô lập hệ thống/máy tính bị nhiễm để tránh lây lan và xử lý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Phục hồi dữ liệu từ bản sao lưu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Rà quét, loại bỏ ransoware và hardening cho toàn bộ hệ thống/máy chủ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100">
              <a:latin typeface="FS PF BeauSans Pro" panose="02000500000000020004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53829" y="2490099"/>
            <a:ext cx="197124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Đào tạo thường xuyên về kiến thức an ninh thông tin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Cập nhật phần mềm trên máy tính định kỳ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85286" y="2497207"/>
            <a:ext cx="235871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Tách biệt các vùng mạng riêng biệt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Triển khai hệ thống giám sát ATTT liên tục 24/7 (SOC)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Backup thường xuyên (theo mô hình 3-2-1)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Rà soát ATTT định kỳ cho máy tính, máy chủ, hệ thống CNTT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>
                <a:latin typeface="FS PF BeauSans Pro" panose="02000500000000020004" pitchFamily="2" charset="0"/>
              </a:rPr>
              <a:t>Cập nhật các thông tin tình báo an ninh mạng để nhận biết sớm nguy cơ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100">
              <a:latin typeface="FS PF BeauSans Pro" panose="02000500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100">
              <a:latin typeface="FS PF BeauSans Pro" panose="02000500000000020004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60" y="1887892"/>
            <a:ext cx="381000" cy="381000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5350209" y="1583945"/>
            <a:ext cx="1295400" cy="381000"/>
          </a:xfrm>
          <a:prstGeom prst="wedgeEllipseCallout">
            <a:avLst>
              <a:gd name="adj1" fmla="val -72984"/>
              <a:gd name="adj2" fmla="val 696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FS PF BeauSans Pro" panose="02000500000000020004" pitchFamily="2" charset="0"/>
              </a:rPr>
              <a:t>Người dùng cuối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17" y="1821643"/>
            <a:ext cx="447249" cy="447249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6785285" y="1583945"/>
            <a:ext cx="1295400" cy="381000"/>
          </a:xfrm>
          <a:prstGeom prst="wedgeEllipseCallout">
            <a:avLst>
              <a:gd name="adj1" fmla="val 85576"/>
              <a:gd name="adj2" fmla="val 1036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FS PF BeauSans Pro" panose="02000500000000020004" pitchFamily="2" charset="0"/>
              </a:rPr>
              <a:t>Doanh nghiệp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F9FD6-8F50-71C6-A580-C694FB57124A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C2CCB6F8-8C42-179D-0230-61FCA79F9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9098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752" y="82585"/>
            <a:ext cx="7872413" cy="69650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dirty="0" err="1"/>
              <a:t>Những</a:t>
            </a:r>
            <a:r>
              <a:rPr lang="en-US" sz="2100" dirty="0"/>
              <a:t> </a:t>
            </a:r>
            <a:r>
              <a:rPr lang="en-US" sz="2100" dirty="0" err="1"/>
              <a:t>sản</a:t>
            </a:r>
            <a:r>
              <a:rPr lang="en-US" sz="2100" dirty="0"/>
              <a:t> </a:t>
            </a:r>
            <a:r>
              <a:rPr lang="en-US" sz="2100" dirty="0" err="1"/>
              <a:t>phẩm</a:t>
            </a:r>
            <a:r>
              <a:rPr lang="en-US" sz="2100" dirty="0"/>
              <a:t>/</a:t>
            </a:r>
            <a:r>
              <a:rPr lang="en-US" sz="2100" dirty="0" err="1"/>
              <a:t>dịch</a:t>
            </a:r>
            <a:r>
              <a:rPr lang="en-US" sz="2100" dirty="0"/>
              <a:t> </a:t>
            </a:r>
            <a:r>
              <a:rPr lang="en-US" sz="2100" dirty="0" err="1"/>
              <a:t>vụ</a:t>
            </a:r>
            <a:r>
              <a:rPr lang="en-US" sz="2100" dirty="0"/>
              <a:t> </a:t>
            </a:r>
            <a:r>
              <a:rPr lang="en-US" sz="2100" dirty="0" err="1"/>
              <a:t>có</a:t>
            </a:r>
            <a:r>
              <a:rPr lang="en-US" sz="2100" dirty="0"/>
              <a:t> </a:t>
            </a:r>
            <a:r>
              <a:rPr lang="en-US" sz="2100" dirty="0" err="1"/>
              <a:t>thể</a:t>
            </a:r>
            <a:r>
              <a:rPr lang="en-US" sz="2100" dirty="0"/>
              <a:t> </a:t>
            </a:r>
            <a:r>
              <a:rPr lang="en-US" sz="2100" dirty="0" err="1"/>
              <a:t>đề</a:t>
            </a:r>
            <a:r>
              <a:rPr lang="en-US" sz="2100" dirty="0"/>
              <a:t> </a:t>
            </a:r>
            <a:r>
              <a:rPr lang="en-US" sz="2100" dirty="0" err="1"/>
              <a:t>xuất</a:t>
            </a:r>
            <a:endParaRPr lang="en-US" sz="21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4267226"/>
              </p:ext>
            </p:extLst>
          </p:nvPr>
        </p:nvGraphicFramePr>
        <p:xfrm>
          <a:off x="1524000" y="7790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BA99A42-AE46-94F8-706B-6718E7910648}"/>
              </a:ext>
            </a:extLst>
          </p:cNvPr>
          <p:cNvSpPr/>
          <p:nvPr/>
        </p:nvSpPr>
        <p:spPr>
          <a:xfrm>
            <a:off x="7886965" y="83385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F717A06-074C-EB2C-0B7F-F1772AE61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7732" y="133350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7632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8698" y="121330"/>
            <a:ext cx="528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FS Magistral Bold" panose="020B0804030204080304" pitchFamily="34" charset="0"/>
              </a:rPr>
              <a:t>Xử lý khi bị tấn công Ransomware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21892" y="3015184"/>
            <a:ext cx="4461643" cy="520029"/>
            <a:chOff x="5029200" y="2488963"/>
            <a:chExt cx="4461644" cy="698500"/>
          </a:xfrm>
        </p:grpSpPr>
        <p:grpSp>
          <p:nvGrpSpPr>
            <p:cNvPr id="24" name="Group 23"/>
            <p:cNvGrpSpPr/>
            <p:nvPr/>
          </p:nvGrpSpPr>
          <p:grpSpPr>
            <a:xfrm>
              <a:off x="5029200" y="2488963"/>
              <a:ext cx="4461644" cy="698500"/>
              <a:chOff x="6019800" y="1035050"/>
              <a:chExt cx="4461644" cy="69850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534150" y="1035050"/>
                <a:ext cx="1066800" cy="23812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FS PF BeauSans Pro" panose="02000500000000020004" pitchFamily="2" charset="0"/>
                  </a:rPr>
                  <a:t>Bước 3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400800" y="1276350"/>
                <a:ext cx="4080644" cy="457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>
                    <a:solidFill>
                      <a:schemeClr val="accent5"/>
                    </a:solidFill>
                    <a:latin typeface="FS PF BeauSans Pro" panose="02000500000000020004" pitchFamily="2" charset="0"/>
                  </a:rPr>
                  <a:t>     Đánh giá thiệt hại và xác định nguyên nhân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019800" y="1047750"/>
                <a:ext cx="685800" cy="685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94" y="2599942"/>
              <a:ext cx="484449" cy="48444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216690" y="1071349"/>
            <a:ext cx="3708946" cy="550329"/>
            <a:chOff x="5029200" y="4159250"/>
            <a:chExt cx="3654074" cy="698500"/>
          </a:xfrm>
        </p:grpSpPr>
        <p:grpSp>
          <p:nvGrpSpPr>
            <p:cNvPr id="34" name="Group 33"/>
            <p:cNvGrpSpPr/>
            <p:nvPr/>
          </p:nvGrpSpPr>
          <p:grpSpPr>
            <a:xfrm>
              <a:off x="5029200" y="4159250"/>
              <a:ext cx="3654074" cy="698500"/>
              <a:chOff x="6019800" y="1035050"/>
              <a:chExt cx="3654074" cy="6985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6540500" y="1035050"/>
                <a:ext cx="1066800" cy="238125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FS PF BeauSans Pro" panose="02000500000000020004" pitchFamily="2" charset="0"/>
                  </a:rPr>
                  <a:t>Bước 5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6400800" y="1276350"/>
                <a:ext cx="3273074" cy="457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>
                    <a:solidFill>
                      <a:srgbClr val="00B050"/>
                    </a:solidFill>
                    <a:latin typeface="FS PF BeauSans Pro" panose="02000500000000020004" pitchFamily="2" charset="0"/>
                  </a:rPr>
                  <a:t>      Phục hồi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6019800" y="1047750"/>
                <a:ext cx="685800" cy="685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652" y="4251206"/>
              <a:ext cx="533095" cy="5330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015231" y="1630616"/>
            <a:ext cx="2560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>
                <a:solidFill>
                  <a:schemeClr val="accent2">
                    <a:lumMod val="50000"/>
                    <a:lumOff val="50000"/>
                  </a:schemeClr>
                </a:solidFill>
                <a:latin typeface="FS PF BeauSans Pro" panose="02000500000000020004" pitchFamily="2" charset="0"/>
              </a:rPr>
              <a:t>Ngăn chặn sự lây lan của mã độc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8523" y="2598063"/>
            <a:ext cx="392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>
                <a:solidFill>
                  <a:schemeClr val="accent2">
                    <a:lumMod val="50000"/>
                    <a:lumOff val="50000"/>
                  </a:schemeClr>
                </a:solidFill>
                <a:latin typeface="FS PF BeauSans Pro" panose="02000500000000020004" pitchFamily="2" charset="0"/>
              </a:rPr>
              <a:t>Báo cáo cho đội ngũ an ninh thông tin để thực hiện các biện pháp phản ứng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6200" y="3566705"/>
            <a:ext cx="4115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>
                <a:solidFill>
                  <a:schemeClr val="accent2">
                    <a:lumMod val="50000"/>
                    <a:lumOff val="50000"/>
                  </a:schemeClr>
                </a:solidFill>
                <a:latin typeface="FS PF BeauSans Pro" panose="02000500000000020004" pitchFamily="2" charset="0"/>
              </a:rPr>
              <a:t>Đánh giá để hiểu rõ phạm vi và ảnh hưởng của cuộc tấn công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07691" y="4476750"/>
            <a:ext cx="4074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>
                <a:solidFill>
                  <a:schemeClr val="accent2">
                    <a:lumMod val="50000"/>
                    <a:lumOff val="50000"/>
                  </a:schemeClr>
                </a:solidFill>
                <a:latin typeface="FS PF BeauSans Pro" panose="02000500000000020004" pitchFamily="2" charset="0"/>
              </a:rPr>
              <a:t>Rà soát và gỡ bỏ mã độc, nguy cơ còn tồn tại trong hệ thống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70810" y="1610173"/>
            <a:ext cx="3425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>
                <a:solidFill>
                  <a:schemeClr val="accent2">
                    <a:lumMod val="50000"/>
                    <a:lumOff val="50000"/>
                  </a:schemeClr>
                </a:solidFill>
                <a:latin typeface="FS PF BeauSans Pro" panose="02000500000000020004" pitchFamily="2" charset="0"/>
              </a:rPr>
              <a:t>Sử dụng bản sao lưu dữ liệu để khôi phục hệ thống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41939" y="2596188"/>
            <a:ext cx="3277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>
                <a:solidFill>
                  <a:schemeClr val="accent2">
                    <a:lumMod val="50000"/>
                    <a:lumOff val="50000"/>
                  </a:schemeClr>
                </a:solidFill>
                <a:latin typeface="FS PF BeauSans Pro" panose="02000500000000020004" pitchFamily="2" charset="0"/>
              </a:rPr>
              <a:t>Trang bị giải pháp, thiết bị đảm bảo ATTT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83218" y="3581922"/>
            <a:ext cx="3277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>
                <a:solidFill>
                  <a:schemeClr val="accent2">
                    <a:lumMod val="50000"/>
                    <a:lumOff val="50000"/>
                  </a:schemeClr>
                </a:solidFill>
                <a:latin typeface="FS PF BeauSans Pro" panose="02000500000000020004" pitchFamily="2" charset="0"/>
              </a:rPr>
              <a:t>Đào tạo nv, người dùng về các biện pháp phòng tránh ransomware trong tương lai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34564" y="4550641"/>
            <a:ext cx="3277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>
                <a:solidFill>
                  <a:schemeClr val="accent2">
                    <a:lumMod val="50000"/>
                    <a:lumOff val="50000"/>
                  </a:schemeClr>
                </a:solidFill>
                <a:latin typeface="FS PF BeauSans Pro" panose="02000500000000020004" pitchFamily="2" charset="0"/>
              </a:rPr>
              <a:t>Giám sát để phát hiện các dấu hiệu tấn công trong tương lai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1892" y="1074737"/>
            <a:ext cx="4427525" cy="550432"/>
            <a:chOff x="449275" y="1074737"/>
            <a:chExt cx="4427525" cy="550432"/>
          </a:xfrm>
        </p:grpSpPr>
        <p:sp>
          <p:nvSpPr>
            <p:cNvPr id="11" name="Rounded Rectangle 10"/>
            <p:cNvSpPr/>
            <p:nvPr/>
          </p:nvSpPr>
          <p:spPr>
            <a:xfrm>
              <a:off x="959237" y="1074737"/>
              <a:ext cx="1057699" cy="18764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FS PF BeauSans Pro" panose="02000500000000020004" pitchFamily="2" charset="0"/>
                </a:rPr>
                <a:t>Bước 1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32418" y="1261395"/>
              <a:ext cx="3944382" cy="3602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accent1"/>
                  </a:solidFill>
                  <a:latin typeface="FS PF BeauSans Pro" panose="02000500000000020004" pitchFamily="2" charset="0"/>
                </a:rPr>
                <a:t>    Ngắt kết nối mạng, cô lập hệ thống bị nhiễm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49275" y="1084745"/>
              <a:ext cx="679949" cy="5404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63" y="1152905"/>
              <a:ext cx="427141" cy="42714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21892" y="2038350"/>
            <a:ext cx="4401571" cy="562271"/>
            <a:chOff x="468703" y="1973835"/>
            <a:chExt cx="4401571" cy="562271"/>
          </a:xfrm>
        </p:grpSpPr>
        <p:grpSp>
          <p:nvGrpSpPr>
            <p:cNvPr id="17" name="Group 16"/>
            <p:cNvGrpSpPr/>
            <p:nvPr/>
          </p:nvGrpSpPr>
          <p:grpSpPr>
            <a:xfrm>
              <a:off x="468703" y="1973835"/>
              <a:ext cx="4401571" cy="562271"/>
              <a:chOff x="6019800" y="1035405"/>
              <a:chExt cx="4465623" cy="69814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537325" y="1035405"/>
                <a:ext cx="1066800" cy="23812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FS PF BeauSans Pro" panose="02000500000000020004" pitchFamily="2" charset="0"/>
                  </a:rPr>
                  <a:t>Bước 2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599224" y="1262502"/>
                <a:ext cx="3886199" cy="457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>
                    <a:solidFill>
                      <a:schemeClr val="accent4">
                        <a:lumMod val="75000"/>
                      </a:schemeClr>
                    </a:solidFill>
                    <a:latin typeface="FS PF BeauSans Pro" panose="02000500000000020004" pitchFamily="2" charset="0"/>
                  </a:rPr>
                  <a:t>  Báo cáo sự cố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019800" y="1047750"/>
                <a:ext cx="685800" cy="685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89" y="2084030"/>
              <a:ext cx="464640" cy="36929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21892" y="3949084"/>
            <a:ext cx="4465622" cy="523691"/>
            <a:chOff x="449275" y="3949084"/>
            <a:chExt cx="4465622" cy="523691"/>
          </a:xfrm>
        </p:grpSpPr>
        <p:grpSp>
          <p:nvGrpSpPr>
            <p:cNvPr id="29" name="Group 28"/>
            <p:cNvGrpSpPr/>
            <p:nvPr/>
          </p:nvGrpSpPr>
          <p:grpSpPr>
            <a:xfrm>
              <a:off x="449275" y="3949084"/>
              <a:ext cx="4465622" cy="523691"/>
              <a:chOff x="6019800" y="1035050"/>
              <a:chExt cx="4594956" cy="69850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6534150" y="1035050"/>
                <a:ext cx="1066800" cy="2381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FS PF BeauSans Pro" panose="02000500000000020004" pitchFamily="2" charset="0"/>
                  </a:rPr>
                  <a:t>Bước 4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400800" y="1276349"/>
                <a:ext cx="4213956" cy="45720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>
                    <a:solidFill>
                      <a:srgbClr val="C00000"/>
                    </a:solidFill>
                    <a:latin typeface="FS PF BeauSans Pro" panose="02000500000000020004" pitchFamily="2" charset="0"/>
                  </a:rPr>
                  <a:t>      Thực hiện rà soát hunting toàn bộ hệ thống 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019800" y="1047750"/>
                <a:ext cx="685800" cy="685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54" y="3995029"/>
              <a:ext cx="546911" cy="44688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16690" y="2048541"/>
            <a:ext cx="3708946" cy="574853"/>
            <a:chOff x="5216690" y="2038350"/>
            <a:chExt cx="3708946" cy="574853"/>
          </a:xfrm>
        </p:grpSpPr>
        <p:grpSp>
          <p:nvGrpSpPr>
            <p:cNvPr id="47" name="Group 46"/>
            <p:cNvGrpSpPr/>
            <p:nvPr/>
          </p:nvGrpSpPr>
          <p:grpSpPr>
            <a:xfrm>
              <a:off x="5216690" y="2038350"/>
              <a:ext cx="3708946" cy="574853"/>
              <a:chOff x="6019800" y="1035050"/>
              <a:chExt cx="3654074" cy="698500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540500" y="1035050"/>
                <a:ext cx="1066800" cy="23812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FS PF BeauSans Pro" panose="02000500000000020004" pitchFamily="2" charset="0"/>
                  </a:rPr>
                  <a:t>Bước 6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6400800" y="1276350"/>
                <a:ext cx="3273074" cy="457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>
                    <a:solidFill>
                      <a:schemeClr val="accent5"/>
                    </a:solidFill>
                    <a:latin typeface="FS PF BeauSans Pro" panose="02000500000000020004" pitchFamily="2" charset="0"/>
                  </a:rPr>
                  <a:t>     Cải thiện hệ thống an ninh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6019800" y="1047750"/>
                <a:ext cx="685800" cy="685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179" y="2132457"/>
              <a:ext cx="381340" cy="38134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16690" y="3050257"/>
            <a:ext cx="3661101" cy="531925"/>
            <a:chOff x="5264534" y="3040326"/>
            <a:chExt cx="3661101" cy="531925"/>
          </a:xfrm>
        </p:grpSpPr>
        <p:grpSp>
          <p:nvGrpSpPr>
            <p:cNvPr id="54" name="Group 53"/>
            <p:cNvGrpSpPr/>
            <p:nvPr/>
          </p:nvGrpSpPr>
          <p:grpSpPr>
            <a:xfrm>
              <a:off x="5264534" y="3040326"/>
              <a:ext cx="3661101" cy="531925"/>
              <a:chOff x="6019800" y="1035050"/>
              <a:chExt cx="3654074" cy="698500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6540500" y="1035050"/>
                <a:ext cx="1066800" cy="238125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FS PF BeauSans Pro" panose="02000500000000020004" pitchFamily="2" charset="0"/>
                  </a:rPr>
                  <a:t>Bước 7</a:t>
                </a: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6400800" y="1276350"/>
                <a:ext cx="3273074" cy="457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>
                    <a:solidFill>
                      <a:srgbClr val="00B050"/>
                    </a:solidFill>
                    <a:latin typeface="FS PF BeauSans Pro" panose="02000500000000020004" pitchFamily="2" charset="0"/>
                  </a:rPr>
                  <a:t>     Đào tạo</a:t>
                </a: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6019800" y="1047750"/>
                <a:ext cx="685800" cy="685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121" y="3087097"/>
              <a:ext cx="414990" cy="414990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216690" y="4009045"/>
            <a:ext cx="3661101" cy="531925"/>
            <a:chOff x="5315880" y="4009045"/>
            <a:chExt cx="3661101" cy="531925"/>
          </a:xfrm>
        </p:grpSpPr>
        <p:grpSp>
          <p:nvGrpSpPr>
            <p:cNvPr id="61" name="Group 60"/>
            <p:cNvGrpSpPr/>
            <p:nvPr/>
          </p:nvGrpSpPr>
          <p:grpSpPr>
            <a:xfrm>
              <a:off x="5315880" y="4009045"/>
              <a:ext cx="3661101" cy="531925"/>
              <a:chOff x="6019800" y="1035050"/>
              <a:chExt cx="3654074" cy="698500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6540500" y="1035050"/>
                <a:ext cx="1066800" cy="238125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FS PF BeauSans Pro" panose="02000500000000020004" pitchFamily="2" charset="0"/>
                  </a:rPr>
                  <a:t>Bước 8</a:t>
                </a: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400800" y="1276350"/>
                <a:ext cx="3273074" cy="457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S PF BeauSans Pro" panose="02000500000000020004" pitchFamily="2" charset="0"/>
                  </a:rPr>
                  <a:t>     Giám sát ATTT liên tục</a:t>
                </a: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6019800" y="1047750"/>
                <a:ext cx="685800" cy="685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098" y="4068912"/>
              <a:ext cx="403863" cy="403863"/>
            </a:xfrm>
            <a:prstGeom prst="rect">
              <a:avLst/>
            </a:prstGeom>
          </p:spPr>
        </p:pic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84" y="89116"/>
            <a:ext cx="516851" cy="5168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062CA0B-CAF3-B219-A5A2-687EA8926978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51FDED14-4DD3-0C52-1F71-570CEB2F35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86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Logo Viettel Post Red">
            <a:extLst>
              <a:ext uri="{FF2B5EF4-FFF2-40B4-BE49-F238E27FC236}">
                <a16:creationId xmlns:a16="http://schemas.microsoft.com/office/drawing/2014/main" id="{9B1025AA-D66A-1E0F-9B59-6891DBF48E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37E930D4-F00E-8DB2-581D-79FFCF4057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19621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68CE3D-9869-B99E-AF22-05D7D1C4B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Google Shape;63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00002">
            <a:off x="278182" y="1055821"/>
            <a:ext cx="3927285" cy="3336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578" y="877939"/>
            <a:ext cx="936211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0069" y="877939"/>
            <a:ext cx="936211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343675" y="1950644"/>
            <a:ext cx="2664000" cy="307800"/>
          </a:xfrm>
          <a:prstGeom prst="roundRect">
            <a:avLst>
              <a:gd name="adj" fmla="val 10649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766">
              <a:defRPr/>
            </a:pPr>
            <a:r>
              <a:rPr lang="vi" sz="1800" dirty="0">
                <a:solidFill>
                  <a:prstClr val="black"/>
                </a:solidFill>
                <a:latin typeface="FS Magistral Bold" panose="020B0804030204080304" pitchFamily="34" charset="0"/>
              </a:rPr>
              <a:t>Lộ lọt dữ liệu</a:t>
            </a:r>
            <a:endParaRPr sz="1800" dirty="0">
              <a:solidFill>
                <a:prstClr val="black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3240000" y="1950644"/>
            <a:ext cx="2664000" cy="307800"/>
          </a:xfrm>
          <a:prstGeom prst="roundRect">
            <a:avLst>
              <a:gd name="adj" fmla="val 10649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766">
              <a:defRPr/>
            </a:pPr>
            <a:r>
              <a:rPr lang="vi" sz="1800" dirty="0">
                <a:solidFill>
                  <a:prstClr val="black"/>
                </a:solidFill>
                <a:latin typeface="FS Magistral Bold" panose="020B0804030204080304" pitchFamily="34" charset="0"/>
              </a:rPr>
              <a:t>Gian lận tài chính</a:t>
            </a:r>
            <a:endParaRPr sz="1800" dirty="0">
              <a:solidFill>
                <a:prstClr val="black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6136325" y="1950644"/>
            <a:ext cx="2664000" cy="307800"/>
          </a:xfrm>
          <a:prstGeom prst="roundRect">
            <a:avLst>
              <a:gd name="adj" fmla="val 10649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783">
              <a:defRPr/>
            </a:pPr>
            <a:r>
              <a:rPr lang="en-US" sz="1800">
                <a:solidFill>
                  <a:prstClr val="black"/>
                </a:solidFill>
                <a:latin typeface="FS Magistral Bold" panose="020B0804030204080304" pitchFamily="34" charset="0"/>
              </a:rPr>
              <a:t>Tấn công có chủ đích</a:t>
            </a:r>
            <a:endParaRPr sz="1800" dirty="0">
              <a:solidFill>
                <a:prstClr val="black"/>
              </a:solidFill>
              <a:latin typeface="FS Magistral Bold" panose="020B0804030204080304" pitchFamily="34" charset="0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3913" y="808270"/>
            <a:ext cx="936000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3240000" y="2395136"/>
            <a:ext cx="2664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83">
              <a:defRPr/>
            </a:pP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2364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tên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miền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lừa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đảo</a:t>
            </a:r>
            <a:endParaRPr lang="en-US" sz="1200" dirty="0">
              <a:solidFill>
                <a:prstClr val="black"/>
              </a:solidFill>
              <a:latin typeface="FS Magistral Book" panose="020B0504030204080304" pitchFamily="34" charset="0"/>
              <a:cs typeface="Arial" panose="020B0604020202020204" pitchFamily="34" charset="0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136325" y="2395136"/>
            <a:ext cx="26637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83">
              <a:defRPr/>
            </a:pP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56 </a:t>
            </a:r>
            <a:r>
              <a:rPr lang="en-US" sz="210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vụ</a:t>
            </a: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tấn</a:t>
            </a: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công</a:t>
            </a: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 Ransomware</a:t>
            </a:r>
          </a:p>
          <a:p>
            <a:pPr algn="ctr" defTabSz="685783">
              <a:defRPr/>
            </a:pP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Vào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cơ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quan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tổ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chức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lớn</a:t>
            </a:r>
            <a:endParaRPr lang="en-US" sz="1200" dirty="0">
              <a:solidFill>
                <a:prstClr val="black"/>
              </a:solidFill>
              <a:latin typeface="FS PF BeauSans Pro"/>
            </a:endParaRPr>
          </a:p>
          <a:p>
            <a:pPr algn="ctr" defTabSz="685783">
              <a:defRPr/>
            </a:pP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Mã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hóa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hàng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trăm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GB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dữ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liệu</a:t>
            </a:r>
            <a:endParaRPr lang="en-US" sz="1200" dirty="0">
              <a:solidFill>
                <a:prstClr val="black"/>
              </a:solidFill>
              <a:latin typeface="FS PF BeauSans Pro"/>
            </a:endParaRPr>
          </a:p>
          <a:p>
            <a:pPr algn="ctr" defTabSz="685783">
              <a:defRPr/>
            </a:pP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Tổng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tiền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ít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nhất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10 </a:t>
            </a:r>
            <a:r>
              <a:rPr lang="en-US" sz="1200" dirty="0" err="1">
                <a:solidFill>
                  <a:prstClr val="black"/>
                </a:solidFill>
                <a:latin typeface="FS PF BeauSans Pro"/>
              </a:rPr>
              <a:t>triệu</a:t>
            </a:r>
            <a:r>
              <a:rPr lang="en-US" sz="1200" dirty="0">
                <a:solidFill>
                  <a:prstClr val="black"/>
                </a:solidFill>
                <a:latin typeface="FS PF BeauSans Pro"/>
              </a:rPr>
              <a:t> USD</a:t>
            </a:r>
            <a:endParaRPr sz="2100" dirty="0">
              <a:solidFill>
                <a:prstClr val="black"/>
              </a:solidFill>
              <a:latin typeface="FS PF BeauSans Pro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43675" y="2395136"/>
            <a:ext cx="2664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66">
              <a:defRPr/>
            </a:pP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TĂNG 50%</a:t>
            </a:r>
            <a:endParaRPr sz="2100" dirty="0">
              <a:solidFill>
                <a:srgbClr val="FF0000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43675" y="2702933"/>
            <a:ext cx="266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66">
              <a:defRPr/>
            </a:pP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Số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lượng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thông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tin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cá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nhân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bị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đánh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cắp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so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với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cùng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kỳ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Tại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Việt Nam)</a:t>
            </a:r>
            <a:endParaRPr sz="1200" dirty="0">
              <a:solidFill>
                <a:prstClr val="black"/>
              </a:solidFill>
              <a:latin typeface="FS Magistral Book" panose="020B0504030204080304" pitchFamily="34" charset="0"/>
              <a:cs typeface="Arial" panose="020B0604020202020204" pitchFamily="34" charset="0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43675" y="3227135"/>
            <a:ext cx="2664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83">
              <a:defRPr/>
            </a:pP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13</a:t>
            </a:r>
            <a:r>
              <a:rPr lang="vi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 TRIỆU</a:t>
            </a:r>
            <a:endParaRPr sz="2100" dirty="0">
              <a:solidFill>
                <a:srgbClr val="FF0000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43675" y="3542066"/>
            <a:ext cx="266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66">
              <a:defRPr/>
            </a:pPr>
            <a:r>
              <a:rPr lang="vi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bản ghi dữ liệu cá nhân, tổ chức</a:t>
            </a:r>
            <a:endParaRPr sz="1200" dirty="0">
              <a:solidFill>
                <a:prstClr val="black"/>
              </a:solidFill>
              <a:latin typeface="FS Magistral Book" panose="020B0504030204080304" pitchFamily="34" charset="0"/>
              <a:cs typeface="Arial" panose="020B0604020202020204" pitchFamily="34" charset="0"/>
            </a:endParaRPr>
          </a:p>
          <a:p>
            <a:pPr algn="ctr" defTabSz="685766">
              <a:defRPr/>
            </a:pPr>
            <a:r>
              <a:rPr lang="vi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bị rò rỉ được rao bán trên KGM</a:t>
            </a:r>
            <a:endParaRPr sz="1200" dirty="0">
              <a:solidFill>
                <a:prstClr val="black"/>
              </a:solidFill>
              <a:latin typeface="FS Magistral Book" panose="020B0504030204080304" pitchFamily="34" charset="0"/>
              <a:cs typeface="Arial" panose="020B0604020202020204" pitchFamily="34" charset="0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3123857" y="2903970"/>
            <a:ext cx="289611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83">
              <a:defRPr/>
            </a:pP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Tăng</a:t>
            </a:r>
            <a:r>
              <a:rPr lang="en-US" sz="1200" dirty="0">
                <a:solidFill>
                  <a:srgbClr val="FF0000"/>
                </a:solidFill>
                <a:latin typeface="FS Magistral Bold" panose="020B0804030204080304" pitchFamily="34" charset="0"/>
              </a:rPr>
              <a:t> 1,2 </a:t>
            </a:r>
            <a:r>
              <a:rPr lang="en-US" sz="120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lần</a:t>
            </a:r>
            <a:r>
              <a:rPr lang="vi" sz="1200" dirty="0">
                <a:solidFill>
                  <a:srgbClr val="FF0000"/>
                </a:solidFill>
                <a:latin typeface="FS Magistral Bold" panose="020B0804030204080304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so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với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2023</a:t>
            </a:r>
            <a:endParaRPr sz="1200" dirty="0">
              <a:solidFill>
                <a:prstClr val="black"/>
              </a:solidFill>
              <a:latin typeface="FS Magistral Book" panose="020B05040302040803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8694" y="146306"/>
            <a:ext cx="8015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000" b="1" dirty="0" err="1">
                <a:solidFill>
                  <a:prstClr val="black"/>
                </a:solidFill>
                <a:latin typeface="FS Magistral Bold"/>
              </a:rPr>
              <a:t>Thống</a:t>
            </a:r>
            <a:r>
              <a:rPr lang="en-US" sz="2000" b="1" dirty="0">
                <a:solidFill>
                  <a:prstClr val="black"/>
                </a:solidFill>
                <a:latin typeface="FS Magistral Bold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FS Magistral Bold"/>
              </a:rPr>
              <a:t>kê</a:t>
            </a:r>
            <a:r>
              <a:rPr lang="en-US" sz="2000" b="1" dirty="0">
                <a:solidFill>
                  <a:prstClr val="black"/>
                </a:solidFill>
                <a:latin typeface="FS Magistral Bold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FS Magistral Bold"/>
              </a:rPr>
              <a:t>từ</a:t>
            </a:r>
            <a:r>
              <a:rPr lang="en-US" sz="2000" b="1" dirty="0">
                <a:solidFill>
                  <a:prstClr val="black"/>
                </a:solidFill>
                <a:latin typeface="FS Magistral Bold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FS Magistral Bold"/>
              </a:rPr>
              <a:t>Viettel Threat Intelligence </a:t>
            </a:r>
            <a:r>
              <a:rPr lang="en-US" sz="1500" b="1" dirty="0">
                <a:solidFill>
                  <a:prstClr val="black"/>
                </a:solidFill>
                <a:latin typeface="FS Magistral Bold"/>
              </a:rPr>
              <a:t>(9 </a:t>
            </a:r>
            <a:r>
              <a:rPr lang="en-US" sz="1500" b="1" dirty="0" err="1">
                <a:solidFill>
                  <a:prstClr val="black"/>
                </a:solidFill>
                <a:latin typeface="FS Magistral Bold"/>
              </a:rPr>
              <a:t>tháng</a:t>
            </a:r>
            <a:r>
              <a:rPr lang="en-US" sz="1500" b="1" dirty="0">
                <a:solidFill>
                  <a:prstClr val="black"/>
                </a:solidFill>
                <a:latin typeface="FS Magistral Bold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FS Magistral Bold"/>
              </a:rPr>
              <a:t>đầu</a:t>
            </a:r>
            <a:r>
              <a:rPr lang="en-US" sz="1500" b="1" dirty="0">
                <a:solidFill>
                  <a:prstClr val="black"/>
                </a:solidFill>
                <a:latin typeface="FS Magistral Bold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FS Magistral Bold"/>
              </a:rPr>
              <a:t>năm</a:t>
            </a:r>
            <a:r>
              <a:rPr lang="en-US" sz="1500" b="1" dirty="0">
                <a:solidFill>
                  <a:prstClr val="black"/>
                </a:solidFill>
                <a:latin typeface="FS Magistral Bold"/>
              </a:rPr>
              <a:t> 2024)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-54321" y="176544"/>
            <a:ext cx="122222" cy="29564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0">
              <a:solidFill>
                <a:prstClr val="white"/>
              </a:solidFill>
              <a:latin typeface="FS PF BeauSans Pro"/>
            </a:endParaRPr>
          </a:p>
        </p:txBody>
      </p:sp>
      <p:sp>
        <p:nvSpPr>
          <p:cNvPr id="26" name="Google Shape;124;p19"/>
          <p:cNvSpPr txBox="1"/>
          <p:nvPr/>
        </p:nvSpPr>
        <p:spPr>
          <a:xfrm>
            <a:off x="6136024" y="3668212"/>
            <a:ext cx="26640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83">
              <a:defRPr/>
            </a:pP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24 </a:t>
            </a:r>
            <a:r>
              <a:rPr lang="en-US" sz="210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chiến</a:t>
            </a: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dịch</a:t>
            </a: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 APT</a:t>
            </a:r>
          </a:p>
          <a:p>
            <a:pPr algn="ctr" defTabSz="685783">
              <a:defRPr/>
            </a:pP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Cơ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quan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tổ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chức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endParaRPr sz="1200" dirty="0">
              <a:solidFill>
                <a:prstClr val="black"/>
              </a:solidFill>
              <a:latin typeface="FS Magistral Book" panose="020B05040302040803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pPr defTabSz="914378">
              <a:defRPr/>
            </a:pPr>
            <a:r>
              <a:rPr lang="en-US" sz="1200" dirty="0">
                <a:solidFill>
                  <a:srgbClr val="595959"/>
                </a:solidFill>
                <a:latin typeface="FS Magistral Book" panose="020B0504030204080304" pitchFamily="34" charset="0"/>
              </a:rPr>
              <a:t>4</a:t>
            </a:r>
            <a:endParaRPr sz="1200" dirty="0">
              <a:solidFill>
                <a:srgbClr val="595959"/>
              </a:solidFill>
              <a:latin typeface="FS Magistral Book" panose="020B0504030204080304" pitchFamily="34" charset="0"/>
            </a:endParaRPr>
          </a:p>
        </p:txBody>
      </p:sp>
      <p:sp>
        <p:nvSpPr>
          <p:cNvPr id="19" name="Google Shape;122;p19"/>
          <p:cNvSpPr txBox="1"/>
          <p:nvPr/>
        </p:nvSpPr>
        <p:spPr>
          <a:xfrm>
            <a:off x="298694" y="3949073"/>
            <a:ext cx="266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83">
              <a:defRPr/>
            </a:pPr>
            <a:r>
              <a:rPr lang="en-US" sz="1200" dirty="0">
                <a:latin typeface="FS Magistral Bold" panose="020B0804030204080304" pitchFamily="34" charset="0"/>
              </a:rPr>
              <a:t>12.5 GB </a:t>
            </a:r>
            <a:r>
              <a:rPr lang="en-US" sz="1200" dirty="0" err="1">
                <a:latin typeface="FS Magistral Bold" panose="020B0804030204080304" pitchFamily="34" charset="0"/>
              </a:rPr>
              <a:t>mã</a:t>
            </a:r>
            <a:r>
              <a:rPr lang="en-US" sz="1200" dirty="0">
                <a:latin typeface="FS Magistral Bold" panose="020B0804030204080304" pitchFamily="34" charset="0"/>
              </a:rPr>
              <a:t> </a:t>
            </a:r>
            <a:r>
              <a:rPr lang="en-US" sz="1200" dirty="0" err="1">
                <a:latin typeface="FS Magistral Bold" panose="020B0804030204080304" pitchFamily="34" charset="0"/>
              </a:rPr>
              <a:t>nguồn</a:t>
            </a:r>
            <a:endParaRPr lang="en-US" sz="1200" dirty="0">
              <a:latin typeface="FS Magistral Bold" panose="020B0804030204080304" pitchFamily="34" charset="0"/>
            </a:endParaRPr>
          </a:p>
          <a:p>
            <a:pPr algn="ctr" defTabSz="685783">
              <a:defRPr/>
            </a:pPr>
            <a:r>
              <a:rPr lang="en-US" sz="1200" dirty="0">
                <a:latin typeface="FS Magistral Bold" panose="020B0804030204080304" pitchFamily="34" charset="0"/>
              </a:rPr>
              <a:t>16 GB </a:t>
            </a:r>
            <a:r>
              <a:rPr lang="en-US" sz="1200" dirty="0" err="1">
                <a:latin typeface="FS Magistral Bold" panose="020B0804030204080304" pitchFamily="34" charset="0"/>
              </a:rPr>
              <a:t>dữ</a:t>
            </a:r>
            <a:r>
              <a:rPr lang="en-US" sz="1200" dirty="0">
                <a:latin typeface="FS Magistral Bold" panose="020B0804030204080304" pitchFamily="34" charset="0"/>
              </a:rPr>
              <a:t> </a:t>
            </a:r>
            <a:r>
              <a:rPr lang="en-US" sz="1200" dirty="0" err="1">
                <a:latin typeface="FS Magistral Bold" panose="020B0804030204080304" pitchFamily="34" charset="0"/>
              </a:rPr>
              <a:t>liệu</a:t>
            </a:r>
            <a:endParaRPr sz="1200" dirty="0">
              <a:latin typeface="FS Magistral Bold" panose="020B0804030204080304" pitchFamily="34" charset="0"/>
            </a:endParaRPr>
          </a:p>
        </p:txBody>
      </p:sp>
      <p:sp>
        <p:nvSpPr>
          <p:cNvPr id="20" name="Google Shape;125;p19"/>
          <p:cNvSpPr txBox="1"/>
          <p:nvPr/>
        </p:nvSpPr>
        <p:spPr>
          <a:xfrm>
            <a:off x="3123794" y="3764407"/>
            <a:ext cx="289611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83">
              <a:defRPr/>
            </a:pP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Tăng</a:t>
            </a:r>
            <a:r>
              <a:rPr lang="en-US" sz="1050" dirty="0">
                <a:solidFill>
                  <a:srgbClr val="FF0000"/>
                </a:solidFill>
                <a:latin typeface="FS Magistral Bold" panose="020B0804030204080304" pitchFamily="34" charset="0"/>
              </a:rPr>
              <a:t> 4 </a:t>
            </a:r>
            <a:r>
              <a:rPr lang="en-US" sz="105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lần</a:t>
            </a:r>
            <a:r>
              <a:rPr lang="vi" sz="1050" dirty="0">
                <a:solidFill>
                  <a:srgbClr val="FF0000"/>
                </a:solidFill>
                <a:latin typeface="FS Magistral Bold" panose="020B0804030204080304" pitchFamily="34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so </a:t>
            </a:r>
            <a:r>
              <a:rPr lang="en-US" sz="105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với</a:t>
            </a:r>
            <a:r>
              <a:rPr lang="en-US" sz="105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2023</a:t>
            </a:r>
            <a:endParaRPr sz="1050" dirty="0">
              <a:solidFill>
                <a:prstClr val="black"/>
              </a:solidFill>
              <a:latin typeface="FS Magistral Book" panose="020B05040302040803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116;p19"/>
          <p:cNvSpPr txBox="1"/>
          <p:nvPr/>
        </p:nvSpPr>
        <p:spPr>
          <a:xfrm>
            <a:off x="3239849" y="3363159"/>
            <a:ext cx="2664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83">
              <a:defRPr/>
            </a:pPr>
            <a:r>
              <a:rPr lang="en-US" sz="2100" dirty="0">
                <a:solidFill>
                  <a:srgbClr val="FF0000"/>
                </a:solidFill>
                <a:latin typeface="FS Magistral Bold" panose="020B0804030204080304" pitchFamily="34" charset="0"/>
              </a:rPr>
              <a:t>496 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Trang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web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giả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mạo</a:t>
            </a:r>
            <a:endParaRPr lang="en-US" sz="1200" dirty="0">
              <a:solidFill>
                <a:prstClr val="black"/>
              </a:solidFill>
              <a:latin typeface="FS Magistral Book" panose="020B05040302040803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124;p19"/>
          <p:cNvSpPr txBox="1"/>
          <p:nvPr/>
        </p:nvSpPr>
        <p:spPr>
          <a:xfrm>
            <a:off x="6198074" y="4174235"/>
            <a:ext cx="266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85783">
              <a:defRPr/>
            </a:pPr>
            <a:r>
              <a:rPr lang="en-US" sz="1200" dirty="0">
                <a:latin typeface="FS Magistral Bold" panose="020B0804030204080304" pitchFamily="34" charset="0"/>
              </a:rPr>
              <a:t>~500 </a:t>
            </a:r>
            <a:r>
              <a:rPr lang="en-US" sz="1200" dirty="0" err="1">
                <a:latin typeface="FS Magistral Bold" panose="020B0804030204080304" pitchFamily="34" charset="0"/>
              </a:rPr>
              <a:t>nghìn</a:t>
            </a:r>
            <a:r>
              <a:rPr lang="en-US" sz="1200" dirty="0">
                <a:latin typeface="FS Magistral Bold" panose="020B0804030204080304" pitchFamily="34" charset="0"/>
              </a:rPr>
              <a:t>  </a:t>
            </a:r>
            <a:r>
              <a:rPr lang="en-US" sz="1200" dirty="0" err="1">
                <a:latin typeface="FS Magistral Bold" panose="020B0804030204080304" pitchFamily="34" charset="0"/>
              </a:rPr>
              <a:t>cuộc</a:t>
            </a:r>
            <a:r>
              <a:rPr lang="en-US" sz="1200" dirty="0">
                <a:latin typeface="FS Magistral Bold" panose="020B0804030204080304" pitchFamily="34" charset="0"/>
              </a:rPr>
              <a:t> </a:t>
            </a:r>
            <a:r>
              <a:rPr lang="en-US" sz="1200" dirty="0" err="1">
                <a:latin typeface="FS Magistral Bold" panose="020B0804030204080304" pitchFamily="34" charset="0"/>
              </a:rPr>
              <a:t>tấn</a:t>
            </a:r>
            <a:r>
              <a:rPr lang="en-US" sz="1200" dirty="0">
                <a:latin typeface="FS Magistral Bold" panose="020B0804030204080304" pitchFamily="34" charset="0"/>
              </a:rPr>
              <a:t> </a:t>
            </a:r>
            <a:r>
              <a:rPr lang="en-US" sz="1200" dirty="0" err="1">
                <a:latin typeface="FS Magistral Bold" panose="020B0804030204080304" pitchFamily="34" charset="0"/>
              </a:rPr>
              <a:t>công</a:t>
            </a:r>
            <a:r>
              <a:rPr lang="en-US" sz="1200" dirty="0">
                <a:latin typeface="FS Magistral Bold" panose="020B0804030204080304" pitchFamily="34" charset="0"/>
              </a:rPr>
              <a:t> </a:t>
            </a:r>
            <a:r>
              <a:rPr lang="en-US" sz="1200" dirty="0" err="1">
                <a:latin typeface="FS Magistral Bold" panose="020B0804030204080304" pitchFamily="34" charset="0"/>
              </a:rPr>
              <a:t>DDoS</a:t>
            </a:r>
            <a:endParaRPr lang="en-US" sz="1200" dirty="0">
              <a:latin typeface="FS Magistral Bold" panose="020B0804030204080304" pitchFamily="34" charset="0"/>
            </a:endParaRPr>
          </a:p>
          <a:p>
            <a:pPr algn="ctr" defTabSz="685783">
              <a:defRPr/>
            </a:pP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Tăng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gần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20% so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với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cùng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kỳ</a:t>
            </a:r>
            <a:r>
              <a:rPr lang="en-US" sz="1200" dirty="0">
                <a:solidFill>
                  <a:prstClr val="black"/>
                </a:solidFill>
                <a:latin typeface="FS Magistral Book" panose="020B0504030204080304" pitchFamily="34" charset="0"/>
                <a:cs typeface="Arial" panose="020B0604020202020204" pitchFamily="34" charset="0"/>
              </a:rPr>
              <a:t> </a:t>
            </a:r>
            <a:endParaRPr sz="1200" dirty="0">
              <a:solidFill>
                <a:prstClr val="black"/>
              </a:solidFill>
              <a:latin typeface="FS Magistral Book" panose="020B05040302040803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A2BEBE-7071-DE21-4AB6-B795B5EF7A58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54FAC2FA-729D-F8D1-CA1F-71DFE3BE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83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8;p19"/>
          <p:cNvSpPr txBox="1"/>
          <p:nvPr/>
        </p:nvSpPr>
        <p:spPr>
          <a:xfrm>
            <a:off x="1295400" y="14141"/>
            <a:ext cx="643824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685783">
              <a:defRPr/>
            </a:pPr>
            <a:r>
              <a:rPr lang="en-US" sz="2000" dirty="0" err="1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Báo</a:t>
            </a:r>
            <a:r>
              <a:rPr lang="en-US" sz="2000" dirty="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cáo</a:t>
            </a:r>
            <a:r>
              <a:rPr lang="en-US" sz="2000" dirty="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 t</a:t>
            </a:r>
            <a:r>
              <a:rPr lang="vi" sz="2000" dirty="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hống kê từ </a:t>
            </a:r>
            <a:r>
              <a:rPr lang="en-US" sz="200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Cục</a:t>
            </a:r>
            <a:r>
              <a:rPr lang="en-US" sz="2000" dirty="0">
                <a:solidFill>
                  <a:srgbClr val="FF0000"/>
                </a:solidFill>
                <a:latin typeface="FS Magistral Bold" panose="020B08040302040803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toàn</a:t>
            </a:r>
            <a:r>
              <a:rPr lang="en-US" sz="2000" dirty="0">
                <a:solidFill>
                  <a:srgbClr val="FF0000"/>
                </a:solidFill>
                <a:latin typeface="FS Magistral Bold" panose="020B08040302040803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FS Magistral Bold" panose="020B0804030204080304" pitchFamily="34" charset="0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FS Magistral Bold" panose="020B0804030204080304" pitchFamily="34" charset="0"/>
              </a:rPr>
              <a:t> tin</a:t>
            </a:r>
            <a:endParaRPr sz="2000" dirty="0">
              <a:solidFill>
                <a:srgbClr val="FF0000"/>
              </a:solidFill>
              <a:latin typeface="FS Magistral Bold" panose="020B08040302040803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742951"/>
            <a:ext cx="4616126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746592"/>
            <a:ext cx="495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4800" dirty="0">
                <a:solidFill>
                  <a:srgbClr val="FF0000"/>
                </a:solidFill>
                <a:latin typeface="FS Magistral Bold" panose="020B0804030204080304" pitchFamily="34" charset="0"/>
              </a:rPr>
              <a:t>~2.300</a:t>
            </a:r>
            <a:r>
              <a:rPr lang="en-US" sz="1800" dirty="0">
                <a:solidFill>
                  <a:prstClr val="black"/>
                </a:solidFill>
                <a:latin typeface="FS PF BeauSans Pro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Cuộc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tấn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công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trong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3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tháng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đầu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năm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2024</a:t>
            </a:r>
          </a:p>
          <a:p>
            <a:pPr defTabSz="685783">
              <a:defRPr/>
            </a:pPr>
            <a:r>
              <a:rPr lang="en-US" sz="4800" dirty="0">
                <a:solidFill>
                  <a:srgbClr val="FF0000"/>
                </a:solidFill>
                <a:latin typeface="FS Magistral Bold" panose="020B0804030204080304" pitchFamily="34" charset="0"/>
              </a:rPr>
              <a:t>~30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Cuộc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tấn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công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Ransomware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vào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các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Tập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đoàn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lớn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ngân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hàng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&amp;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Tổ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chức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tài</a:t>
            </a:r>
            <a:r>
              <a:rPr lang="en-US" sz="1600" dirty="0">
                <a:solidFill>
                  <a:prstClr val="black"/>
                </a:solidFill>
                <a:latin typeface="FS PF BeauSans Pro" panose="02000500000000020004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FS PF BeauSans Pro" panose="02000500000000020004" pitchFamily="2" charset="0"/>
              </a:rPr>
              <a:t>chính</a:t>
            </a:r>
            <a:endParaRPr lang="en-US" sz="1600" dirty="0">
              <a:solidFill>
                <a:prstClr val="black"/>
              </a:solidFill>
              <a:latin typeface="FS PF BeauSans Pro" panose="02000500000000020004" pitchFamily="2" charset="0"/>
            </a:endParaRPr>
          </a:p>
          <a:p>
            <a:pPr defTabSz="685783">
              <a:defRPr/>
            </a:pPr>
            <a:endParaRPr lang="en-US" sz="1600" dirty="0">
              <a:solidFill>
                <a:prstClr val="black"/>
              </a:solidFill>
              <a:latin typeface="FS PF BeauSans Pro" panose="02000500000000020004" pitchFamily="2" charset="0"/>
            </a:endParaRPr>
          </a:p>
          <a:p>
            <a:pPr defTabSz="685783">
              <a:defRPr/>
            </a:pPr>
            <a:endParaRPr lang="en-US" sz="1800" dirty="0">
              <a:solidFill>
                <a:prstClr val="black"/>
              </a:solidFill>
              <a:latin typeface="FS PF BeauSans Pro" panose="02000500000000020004" pitchFamily="2" charset="0"/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381000" y="623852"/>
            <a:ext cx="4191000" cy="2066997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sz="2800">
                <a:solidFill>
                  <a:prstClr val="white"/>
                </a:solidFill>
                <a:latin typeface="FS Magistral Bold" panose="020B0804030204080304" pitchFamily="34" charset="0"/>
              </a:rPr>
              <a:t>BÁO ĐỘNG</a:t>
            </a:r>
          </a:p>
        </p:txBody>
      </p:sp>
      <p:sp>
        <p:nvSpPr>
          <p:cNvPr id="6" name="Google Shape;101;p18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pPr defTabSz="914378">
              <a:defRPr/>
            </a:pPr>
            <a:r>
              <a:rPr lang="en-US" sz="1200" dirty="0">
                <a:solidFill>
                  <a:srgbClr val="595959"/>
                </a:solidFill>
                <a:latin typeface="FS Magistral Book" panose="020B0504030204080304" pitchFamily="34" charset="0"/>
              </a:rPr>
              <a:t>5</a:t>
            </a:r>
            <a:endParaRPr sz="1200" dirty="0">
              <a:solidFill>
                <a:srgbClr val="595959"/>
              </a:solidFill>
              <a:latin typeface="FS Magistral Book" panose="020B05040302040803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A5213E-A769-F0B5-569B-25C54925C4E1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F7CE0A78-AEF3-76DB-158A-5C3263965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205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hainalysis.com/wp-content/uploads/2024/02/chart-1-ransomware-totals-800x4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66750"/>
            <a:ext cx="76200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95C16E-51AF-7C81-1628-8868FA4342E1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72B50C97-6651-6FFD-EAB9-373A364F9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180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6</a:t>
            </a:fld>
            <a:endParaRPr/>
          </a:p>
        </p:txBody>
      </p:sp>
      <p:grpSp>
        <p:nvGrpSpPr>
          <p:cNvPr id="333" name="Google Shape;333;p29"/>
          <p:cNvGrpSpPr/>
          <p:nvPr/>
        </p:nvGrpSpPr>
        <p:grpSpPr>
          <a:xfrm>
            <a:off x="1109050" y="775699"/>
            <a:ext cx="7240861" cy="2544696"/>
            <a:chOff x="752565" y="672073"/>
            <a:chExt cx="7325100" cy="2574300"/>
          </a:xfrm>
        </p:grpSpPr>
        <p:pic>
          <p:nvPicPr>
            <p:cNvPr id="334" name="Google Shape;334;p29"/>
            <p:cNvPicPr preferRelativeResize="0"/>
            <p:nvPr/>
          </p:nvPicPr>
          <p:blipFill rotWithShape="1">
            <a:blip r:embed="rId3">
              <a:alphaModFix/>
            </a:blip>
            <a:srcRect t="13910" b="15800"/>
            <a:stretch/>
          </p:blipFill>
          <p:spPr>
            <a:xfrm>
              <a:off x="752565" y="672073"/>
              <a:ext cx="7325100" cy="2574300"/>
            </a:xfrm>
            <a:prstGeom prst="roundRect">
              <a:avLst>
                <a:gd name="adj" fmla="val 6996"/>
              </a:avLst>
            </a:prstGeom>
            <a:noFill/>
            <a:ln>
              <a:noFill/>
            </a:ln>
          </p:spPr>
        </p:pic>
        <p:grpSp>
          <p:nvGrpSpPr>
            <p:cNvPr id="335" name="Google Shape;335;p29"/>
            <p:cNvGrpSpPr/>
            <p:nvPr/>
          </p:nvGrpSpPr>
          <p:grpSpPr>
            <a:xfrm>
              <a:off x="2417073" y="768819"/>
              <a:ext cx="795100" cy="795100"/>
              <a:chOff x="2942698" y="957219"/>
              <a:chExt cx="795100" cy="795100"/>
            </a:xfrm>
          </p:grpSpPr>
          <p:pic>
            <p:nvPicPr>
              <p:cNvPr id="336" name="Google Shape;336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942698" y="957219"/>
                <a:ext cx="795100" cy="795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7" name="Google Shape;337;p29"/>
              <p:cNvSpPr/>
              <p:nvPr/>
            </p:nvSpPr>
            <p:spPr>
              <a:xfrm>
                <a:off x="3133323" y="1147844"/>
                <a:ext cx="414000" cy="414000"/>
              </a:xfrm>
              <a:prstGeom prst="ellipse">
                <a:avLst/>
              </a:prstGeom>
              <a:solidFill>
                <a:srgbClr val="EE003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" sz="2400" b="1">
                    <a:solidFill>
                      <a:srgbClr val="FFFFFF"/>
                    </a:solidFill>
                  </a:rPr>
                  <a:t>?</a:t>
                </a:r>
                <a:endParaRPr sz="24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8" name="Google Shape;338;p29"/>
            <p:cNvGrpSpPr/>
            <p:nvPr/>
          </p:nvGrpSpPr>
          <p:grpSpPr>
            <a:xfrm>
              <a:off x="6483441" y="1033120"/>
              <a:ext cx="1019850" cy="1019850"/>
              <a:chOff x="5269016" y="1237595"/>
              <a:chExt cx="1019850" cy="1019850"/>
            </a:xfrm>
          </p:grpSpPr>
          <p:pic>
            <p:nvPicPr>
              <p:cNvPr id="339" name="Google Shape;339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269016" y="1237595"/>
                <a:ext cx="1019850" cy="1019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" name="Google Shape;340;p29"/>
              <p:cNvSpPr/>
              <p:nvPr/>
            </p:nvSpPr>
            <p:spPr>
              <a:xfrm>
                <a:off x="5531316" y="1499895"/>
                <a:ext cx="495300" cy="495300"/>
              </a:xfrm>
              <a:prstGeom prst="ellipse">
                <a:avLst/>
              </a:prstGeom>
              <a:solidFill>
                <a:srgbClr val="EE003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" sz="2400" b="1">
                    <a:solidFill>
                      <a:srgbClr val="FFFFFF"/>
                    </a:solidFill>
                  </a:rPr>
                  <a:t>?</a:t>
                </a:r>
                <a:endParaRPr sz="24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1" name="Google Shape;341;p29"/>
            <p:cNvGrpSpPr/>
            <p:nvPr/>
          </p:nvGrpSpPr>
          <p:grpSpPr>
            <a:xfrm>
              <a:off x="3021703" y="2063634"/>
              <a:ext cx="1019850" cy="1019850"/>
              <a:chOff x="2706690" y="1822684"/>
              <a:chExt cx="1019850" cy="1019850"/>
            </a:xfrm>
          </p:grpSpPr>
          <p:pic>
            <p:nvPicPr>
              <p:cNvPr id="342" name="Google Shape;342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706690" y="1822684"/>
                <a:ext cx="1019850" cy="1019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3" name="Google Shape;343;p29"/>
              <p:cNvSpPr/>
              <p:nvPr/>
            </p:nvSpPr>
            <p:spPr>
              <a:xfrm>
                <a:off x="2946637" y="2062634"/>
                <a:ext cx="540000" cy="540000"/>
              </a:xfrm>
              <a:prstGeom prst="ellipse">
                <a:avLst/>
              </a:prstGeom>
              <a:solidFill>
                <a:srgbClr val="EE003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" sz="2400" b="1">
                    <a:solidFill>
                      <a:srgbClr val="FFFFFF"/>
                    </a:solidFill>
                  </a:rPr>
                  <a:t>?</a:t>
                </a:r>
                <a:endParaRPr sz="24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4" name="Google Shape;344;p29"/>
            <p:cNvGrpSpPr/>
            <p:nvPr/>
          </p:nvGrpSpPr>
          <p:grpSpPr>
            <a:xfrm>
              <a:off x="1537511" y="2237183"/>
              <a:ext cx="454075" cy="454075"/>
              <a:chOff x="1361211" y="2956358"/>
              <a:chExt cx="454075" cy="454075"/>
            </a:xfrm>
          </p:grpSpPr>
          <p:pic>
            <p:nvPicPr>
              <p:cNvPr id="345" name="Google Shape;345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361211" y="2956358"/>
                <a:ext cx="454075" cy="4540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" name="Google Shape;346;p29"/>
              <p:cNvSpPr/>
              <p:nvPr/>
            </p:nvSpPr>
            <p:spPr>
              <a:xfrm>
                <a:off x="1471649" y="3066795"/>
                <a:ext cx="233100" cy="233100"/>
              </a:xfrm>
              <a:prstGeom prst="ellipse">
                <a:avLst/>
              </a:prstGeom>
              <a:solidFill>
                <a:srgbClr val="EE003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" b="1">
                    <a:solidFill>
                      <a:srgbClr val="FFFFFF"/>
                    </a:solidFill>
                  </a:rPr>
                  <a:t>?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7" name="Google Shape;347;p29"/>
            <p:cNvGrpSpPr/>
            <p:nvPr/>
          </p:nvGrpSpPr>
          <p:grpSpPr>
            <a:xfrm>
              <a:off x="5647631" y="2243897"/>
              <a:ext cx="795100" cy="795100"/>
              <a:chOff x="5711606" y="2385397"/>
              <a:chExt cx="795100" cy="795100"/>
            </a:xfrm>
          </p:grpSpPr>
          <p:pic>
            <p:nvPicPr>
              <p:cNvPr id="348" name="Google Shape;348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711606" y="2385397"/>
                <a:ext cx="795100" cy="795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9" name="Google Shape;349;p29"/>
              <p:cNvSpPr/>
              <p:nvPr/>
            </p:nvSpPr>
            <p:spPr>
              <a:xfrm>
                <a:off x="5902156" y="2575947"/>
                <a:ext cx="414000" cy="414000"/>
              </a:xfrm>
              <a:prstGeom prst="ellipse">
                <a:avLst/>
              </a:prstGeom>
              <a:solidFill>
                <a:srgbClr val="EE003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" sz="2400" b="1">
                    <a:solidFill>
                      <a:srgbClr val="FFFFFF"/>
                    </a:solidFill>
                  </a:rPr>
                  <a:t>?</a:t>
                </a:r>
                <a:endParaRPr sz="24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0" name="Google Shape;350;p29"/>
            <p:cNvGrpSpPr/>
            <p:nvPr/>
          </p:nvGrpSpPr>
          <p:grpSpPr>
            <a:xfrm>
              <a:off x="5053896" y="841365"/>
              <a:ext cx="454075" cy="454051"/>
              <a:chOff x="3704496" y="1985490"/>
              <a:chExt cx="454075" cy="454051"/>
            </a:xfrm>
          </p:grpSpPr>
          <p:pic>
            <p:nvPicPr>
              <p:cNvPr id="351" name="Google Shape;351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704496" y="1985490"/>
                <a:ext cx="454075" cy="4540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2" name="Google Shape;352;p29"/>
              <p:cNvSpPr/>
              <p:nvPr/>
            </p:nvSpPr>
            <p:spPr>
              <a:xfrm>
                <a:off x="3814971" y="2095965"/>
                <a:ext cx="233100" cy="233100"/>
              </a:xfrm>
              <a:prstGeom prst="ellipse">
                <a:avLst/>
              </a:prstGeom>
              <a:solidFill>
                <a:srgbClr val="EE003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" b="1">
                    <a:solidFill>
                      <a:srgbClr val="FFFFFF"/>
                    </a:solidFill>
                  </a:rPr>
                  <a:t>?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3" name="Google Shape;353;p29"/>
            <p:cNvSpPr/>
            <p:nvPr/>
          </p:nvSpPr>
          <p:spPr>
            <a:xfrm>
              <a:off x="1833015" y="1630799"/>
              <a:ext cx="5164200" cy="716700"/>
            </a:xfrm>
            <a:prstGeom prst="roundRect">
              <a:avLst>
                <a:gd name="adj" fmla="val 13679"/>
              </a:avLst>
            </a:prstGeom>
            <a:solidFill>
              <a:srgbClr val="000000">
                <a:alpha val="7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" sz="2400">
                  <a:solidFill>
                    <a:schemeClr val="bg1"/>
                  </a:solidFill>
                  <a:latin typeface="FS Magistral Bold" panose="020B0804030204080304" pitchFamily="34" charset="0"/>
                </a:rPr>
                <a:t>Chúng ta đã là mục tiêu tấn công?</a:t>
              </a:r>
              <a:endParaRPr sz="2400">
                <a:solidFill>
                  <a:schemeClr val="bg1"/>
                </a:solidFill>
                <a:latin typeface="FS Magistral Bold" panose="020B0804030204080304" pitchFamily="34" charset="0"/>
              </a:endParaRPr>
            </a:p>
          </p:txBody>
        </p:sp>
      </p:grpSp>
      <p:pic>
        <p:nvPicPr>
          <p:cNvPr id="354" name="Google Shape;35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9050" y="37121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5825" y="371217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9"/>
          <p:cNvSpPr txBox="1"/>
          <p:nvPr/>
        </p:nvSpPr>
        <p:spPr>
          <a:xfrm>
            <a:off x="1920750" y="3887525"/>
            <a:ext cx="21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120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Động cơ tấn công lớn</a:t>
            </a:r>
            <a:endParaRPr sz="1200">
              <a:solidFill>
                <a:sysClr val="windowText" lastClr="000000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357" name="Google Shape;357;p29"/>
          <p:cNvSpPr txBox="1"/>
          <p:nvPr/>
        </p:nvSpPr>
        <p:spPr>
          <a:xfrm>
            <a:off x="5724050" y="3675125"/>
            <a:ext cx="26259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1999" lvl="0" indent="-14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vi" sz="120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Tội phạm có tổ chức toàn cầu</a:t>
            </a:r>
            <a:endParaRPr sz="1200">
              <a:solidFill>
                <a:sysClr val="windowText" lastClr="000000"/>
              </a:solidFill>
              <a:latin typeface="FS Magistral Bold" panose="020B0804030204080304" pitchFamily="34" charset="0"/>
            </a:endParaRPr>
          </a:p>
          <a:p>
            <a:pPr marL="251999" lvl="0" indent="-14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vi" sz="120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Nguồn lực lớn</a:t>
            </a:r>
            <a:endParaRPr sz="1200">
              <a:solidFill>
                <a:sysClr val="windowText" lastClr="000000"/>
              </a:solidFill>
              <a:latin typeface="FS Magistral Bold" panose="020B0804030204080304" pitchFamily="34" charset="0"/>
            </a:endParaRPr>
          </a:p>
          <a:p>
            <a:pPr marL="251999" lvl="0" indent="-14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vi" sz="120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Trình độ ATTT chuyên sâu</a:t>
            </a:r>
            <a:endParaRPr sz="1200">
              <a:solidFill>
                <a:sysClr val="windowText" lastClr="000000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FC64E5-59D7-7BE6-A063-7709A421F8AE}"/>
              </a:ext>
            </a:extLst>
          </p:cNvPr>
          <p:cNvSpPr/>
          <p:nvPr/>
        </p:nvSpPr>
        <p:spPr>
          <a:xfrm>
            <a:off x="7848600" y="176544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031DE883-B265-B98C-BFE7-8D1DF7BD0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280" y="239922"/>
            <a:ext cx="931042" cy="3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040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5499" y="-326463"/>
            <a:ext cx="2982729" cy="596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9583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7"/>
          <p:cNvGrpSpPr/>
          <p:nvPr/>
        </p:nvGrpSpPr>
        <p:grpSpPr>
          <a:xfrm>
            <a:off x="700881" y="2722005"/>
            <a:ext cx="4829099" cy="438300"/>
            <a:chOff x="599168" y="1331749"/>
            <a:chExt cx="4829099" cy="438300"/>
          </a:xfrm>
        </p:grpSpPr>
        <p:sp>
          <p:nvSpPr>
            <p:cNvPr id="88" name="Google Shape;88;p17"/>
            <p:cNvSpPr/>
            <p:nvPr/>
          </p:nvSpPr>
          <p:spPr>
            <a:xfrm>
              <a:off x="599168" y="1331749"/>
              <a:ext cx="438300" cy="438300"/>
            </a:xfrm>
            <a:prstGeom prst="roundRect">
              <a:avLst>
                <a:gd name="adj" fmla="val 16667"/>
              </a:avLst>
            </a:prstGeom>
            <a:solidFill>
              <a:srgbClr val="EE003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vi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0</a:t>
              </a:r>
              <a:r>
                <a:rPr lang="en-US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2</a:t>
              </a:r>
              <a:endParaRPr sz="1600" b="1" i="0" u="none" strike="noStrike" cap="none">
                <a:solidFill>
                  <a:srgbClr val="FFFFFF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  <p:sp>
          <p:nvSpPr>
            <p:cNvPr id="89" name="Google Shape;89;p17"/>
            <p:cNvSpPr txBox="1"/>
            <p:nvPr/>
          </p:nvSpPr>
          <p:spPr>
            <a:xfrm>
              <a:off x="1183374" y="1393075"/>
              <a:ext cx="4244893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600" b="1">
                  <a:solidFill>
                    <a:srgbClr val="3F3F3F"/>
                  </a:solidFill>
                  <a:latin typeface="FS PF BeauSans Pro" panose="02000500000000020004" pitchFamily="2" charset="0"/>
                </a:rPr>
                <a:t>Ransomware là gì? </a:t>
              </a:r>
              <a:endParaRPr sz="1600" b="1" i="0" u="none" strike="noStrike" cap="none">
                <a:solidFill>
                  <a:srgbClr val="3F3F3F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</p:grp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693082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vi"/>
              <a:t>7</a:t>
            </a:fld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1614699" y="438150"/>
            <a:ext cx="43908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FFFFFF"/>
              </a:buClr>
              <a:buSzPts val="2100"/>
            </a:pPr>
            <a:r>
              <a:rPr lang="vi" sz="5400">
                <a:solidFill>
                  <a:sysClr val="windowText" lastClr="000000"/>
                </a:solidFill>
                <a:latin typeface="FS Magistral Bold" panose="020B0804030204080304" pitchFamily="34" charset="0"/>
                <a:sym typeface="Montserrat Light"/>
              </a:rPr>
              <a:t>NỘI DUNG</a:t>
            </a:r>
            <a:endParaRPr sz="5400">
              <a:solidFill>
                <a:sysClr val="windowText" lastClr="000000"/>
              </a:solidFill>
              <a:latin typeface="FS Magistral Bold" panose="020B0804030204080304" pitchFamily="34" charset="0"/>
              <a:sym typeface="Montserrat Light"/>
            </a:endParaRPr>
          </a:p>
        </p:txBody>
      </p:sp>
      <p:grpSp>
        <p:nvGrpSpPr>
          <p:cNvPr id="19" name="Google Shape;87;p17"/>
          <p:cNvGrpSpPr/>
          <p:nvPr/>
        </p:nvGrpSpPr>
        <p:grpSpPr>
          <a:xfrm>
            <a:off x="700881" y="1926747"/>
            <a:ext cx="4673705" cy="438300"/>
            <a:chOff x="599168" y="1331749"/>
            <a:chExt cx="4673705" cy="438300"/>
          </a:xfrm>
        </p:grpSpPr>
        <p:sp>
          <p:nvSpPr>
            <p:cNvPr id="20" name="Google Shape;88;p17"/>
            <p:cNvSpPr/>
            <p:nvPr/>
          </p:nvSpPr>
          <p:spPr>
            <a:xfrm>
              <a:off x="599168" y="1331749"/>
              <a:ext cx="438300" cy="4383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vi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0</a:t>
              </a:r>
              <a:r>
                <a:rPr lang="en-US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1</a:t>
              </a:r>
              <a:endParaRPr sz="1600" b="1" i="0" u="none" strike="noStrike" cap="none">
                <a:solidFill>
                  <a:srgbClr val="FFFFFF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  <p:sp>
          <p:nvSpPr>
            <p:cNvPr id="21" name="Google Shape;89;p17"/>
            <p:cNvSpPr txBox="1"/>
            <p:nvPr/>
          </p:nvSpPr>
          <p:spPr>
            <a:xfrm>
              <a:off x="1183374" y="1393075"/>
              <a:ext cx="4089499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600" b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Bối cảnh tấn công Ransomware</a:t>
              </a:r>
              <a:endParaRPr sz="1600" b="1" i="0" u="none" strike="noStrike" cap="none">
                <a:solidFill>
                  <a:schemeClr val="bg1">
                    <a:lumMod val="85000"/>
                  </a:schemeClr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</p:grpSp>
      <p:grpSp>
        <p:nvGrpSpPr>
          <p:cNvPr id="22" name="Google Shape;87;p17"/>
          <p:cNvGrpSpPr/>
          <p:nvPr/>
        </p:nvGrpSpPr>
        <p:grpSpPr>
          <a:xfrm>
            <a:off x="700881" y="3517263"/>
            <a:ext cx="4673705" cy="622988"/>
            <a:chOff x="599168" y="1331749"/>
            <a:chExt cx="4673705" cy="622988"/>
          </a:xfrm>
        </p:grpSpPr>
        <p:sp>
          <p:nvSpPr>
            <p:cNvPr id="23" name="Google Shape;88;p17"/>
            <p:cNvSpPr/>
            <p:nvPr/>
          </p:nvSpPr>
          <p:spPr>
            <a:xfrm>
              <a:off x="599168" y="1331749"/>
              <a:ext cx="438300" cy="4383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vi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0</a:t>
              </a:r>
              <a:r>
                <a:rPr lang="en-US" sz="1600" b="1">
                  <a:solidFill>
                    <a:srgbClr val="FFFFFF"/>
                  </a:solidFill>
                  <a:latin typeface="FS PF BeauSans Pro" panose="02000500000000020004" pitchFamily="2" charset="0"/>
                </a:rPr>
                <a:t>3</a:t>
              </a:r>
              <a:endParaRPr sz="1600" b="1" i="0" u="none" strike="noStrike" cap="none">
                <a:solidFill>
                  <a:srgbClr val="FFFFFF"/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  <p:sp>
          <p:nvSpPr>
            <p:cNvPr id="24" name="Google Shape;89;p17"/>
            <p:cNvSpPr txBox="1"/>
            <p:nvPr/>
          </p:nvSpPr>
          <p:spPr>
            <a:xfrm>
              <a:off x="1183374" y="1393075"/>
              <a:ext cx="4089499" cy="5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Đề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xuất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giải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pháp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phòng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chống</a:t>
              </a:r>
              <a:r>
                <a:rPr lang="en-US" sz="1600" b="1" dirty="0">
                  <a:solidFill>
                    <a:schemeClr val="bg1">
                      <a:lumMod val="85000"/>
                    </a:schemeClr>
                  </a:solidFill>
                  <a:latin typeface="FS PF BeauSans Pro" panose="02000500000000020004" pitchFamily="2" charset="0"/>
                </a:rPr>
                <a:t> Ransomware</a:t>
              </a:r>
              <a:endParaRPr sz="1600" b="1" i="0" u="none" strike="noStrike" cap="none" dirty="0">
                <a:solidFill>
                  <a:schemeClr val="bg1">
                    <a:lumMod val="85000"/>
                  </a:schemeClr>
                </a:solidFill>
                <a:latin typeface="FS PF BeauSans Pro" panose="02000500000000020004" pitchFamily="2" charset="0"/>
                <a:sym typeface="Arial"/>
              </a:endParaRPr>
            </a:p>
          </p:txBody>
        </p:sp>
      </p:grp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29891EBB-52AC-6CCF-94D4-02BE88F86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510" y="102126"/>
            <a:ext cx="931042" cy="3607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1723675" y="-276475"/>
            <a:ext cx="5696700" cy="56961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8</a:t>
            </a:fld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825" y="543158"/>
            <a:ext cx="4507474" cy="3880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671592" y="1306888"/>
            <a:ext cx="2157408" cy="731462"/>
          </a:xfrm>
          <a:prstGeom prst="wedgeRoundRectCallout">
            <a:avLst>
              <a:gd name="adj1" fmla="val 64744"/>
              <a:gd name="adj2" fmla="val 112059"/>
              <a:gd name="adj3" fmla="val 16667"/>
            </a:avLst>
          </a:prstGeom>
          <a:solidFill>
            <a:srgbClr val="EE003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Ransomware là tấn công gì?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6646254" y="209550"/>
            <a:ext cx="2374903" cy="962100"/>
          </a:xfrm>
          <a:prstGeom prst="wedgeRoundRectCallout">
            <a:avLst>
              <a:gd name="adj1" fmla="val -69644"/>
              <a:gd name="adj2" fmla="val 62500"/>
              <a:gd name="adj3" fmla="val 16667"/>
            </a:avLst>
          </a:prstGeom>
          <a:solidFill>
            <a:srgbClr val="EE003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rgbClr val="FFFFFF"/>
                </a:solidFill>
              </a:rPr>
              <a:t>Báo cáo sếp,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rgbClr val="FFFFFF"/>
                </a:solidFill>
              </a:rPr>
              <a:t>vừa rồi chúng ta không bị tấn công</a:t>
            </a:r>
            <a:r>
              <a:rPr lang="en-US" b="1">
                <a:solidFill>
                  <a:srgbClr val="FFFFFF"/>
                </a:solidFill>
              </a:rPr>
              <a:t> Ransomware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19800" y="0"/>
            <a:ext cx="3124200" cy="5143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114;p19"/>
          <p:cNvSpPr/>
          <p:nvPr/>
        </p:nvSpPr>
        <p:spPr>
          <a:xfrm>
            <a:off x="2667000" y="285750"/>
            <a:ext cx="2664000" cy="381000"/>
          </a:xfrm>
          <a:prstGeom prst="roundRect">
            <a:avLst>
              <a:gd name="adj" fmla="val 10649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Clr>
                <a:srgbClr val="FFFFFF"/>
              </a:buClr>
              <a:buSzPts val="2100"/>
              <a:buFont typeface="Arial"/>
              <a:buNone/>
            </a:pPr>
            <a:r>
              <a:rPr lang="vi" sz="2800">
                <a:solidFill>
                  <a:sysClr val="windowText" lastClr="000000"/>
                </a:solidFill>
                <a:latin typeface="FS Magistral Bold" panose="020B0804030204080304" pitchFamily="34" charset="0"/>
              </a:rPr>
              <a:t>Ransomware</a:t>
            </a:r>
            <a:endParaRPr sz="2800">
              <a:solidFill>
                <a:sysClr val="windowText" lastClr="000000"/>
              </a:solidFill>
              <a:latin typeface="FS Magistral Bold" panose="020B08040302040803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19594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FS PF BeauSans Pro" panose="02000500000000020004" pitchFamily="2" charset="0"/>
              </a:rPr>
              <a:t>Ransomware</a:t>
            </a:r>
            <a:r>
              <a:rPr lang="en-US" dirty="0">
                <a:solidFill>
                  <a:srgbClr val="FF0000"/>
                </a:solidFill>
                <a:latin typeface="FS PF BeauSans Pro" panose="02000500000000020004" pitchFamily="2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phần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mềm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gián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điệp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hay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phần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mềm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tống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tiền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 </a:t>
            </a:r>
          </a:p>
          <a:p>
            <a:endParaRPr lang="en-US" dirty="0">
              <a:solidFill>
                <a:schemeClr val="tx1"/>
              </a:solidFill>
              <a:latin typeface="FS PF BeauSans Pro" panose="02000500000000020004" pitchFamily="2" charset="0"/>
            </a:endParaRPr>
          </a:p>
          <a:p>
            <a:pPr marL="539750" lvl="1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thiết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kế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mã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hóa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yêu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tiền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chuộc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giải</a:t>
            </a:r>
            <a:r>
              <a:rPr lang="en-US" dirty="0">
                <a:solidFill>
                  <a:schemeClr val="tx1"/>
                </a:solidFill>
                <a:latin typeface="FS PF BeauSans Pro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S PF BeauSans Pro" panose="02000500000000020004" pitchFamily="2" charset="0"/>
              </a:rPr>
              <a:t>mã</a:t>
            </a:r>
            <a:endParaRPr lang="en-US" dirty="0">
              <a:solidFill>
                <a:schemeClr val="tx1"/>
              </a:solidFill>
              <a:latin typeface="FS PF BeauSans Pro" panose="02000500000000020004" pitchFamily="2" charset="0"/>
            </a:endParaRPr>
          </a:p>
          <a:p>
            <a:pPr marL="254000" lvl="1" algn="just"/>
            <a:endParaRPr lang="en-US" dirty="0"/>
          </a:p>
          <a:p>
            <a:pPr marL="539750" lvl="1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FS PF BeauSans Pro" panose="02000500000000020004" pitchFamily="2" charset="0"/>
              </a:rPr>
              <a:t>Có</a:t>
            </a:r>
            <a:r>
              <a:rPr lang="en-US" dirty="0">
                <a:latin typeface="FS PF BeauSans Pro" panose="02000500000000020004" pitchFamily="2" charset="0"/>
              </a:rPr>
              <a:t> 2 </a:t>
            </a:r>
            <a:r>
              <a:rPr lang="en-US" dirty="0" err="1">
                <a:latin typeface="FS PF BeauSans Pro" panose="02000500000000020004" pitchFamily="2" charset="0"/>
              </a:rPr>
              <a:t>loại</a:t>
            </a:r>
            <a:r>
              <a:rPr lang="en-US" dirty="0">
                <a:latin typeface="FS PF BeauSans Pro" panose="02000500000000020004" pitchFamily="2" charset="0"/>
              </a:rPr>
              <a:t> Ransomware </a:t>
            </a:r>
            <a:r>
              <a:rPr lang="en-US" dirty="0" err="1">
                <a:latin typeface="FS PF BeauSans Pro" panose="02000500000000020004" pitchFamily="2" charset="0"/>
              </a:rPr>
              <a:t>điển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hình</a:t>
            </a:r>
            <a:r>
              <a:rPr lang="en-US" dirty="0">
                <a:latin typeface="FS PF BeauSans Pro" panose="02000500000000020004" pitchFamily="2" charset="0"/>
              </a:rPr>
              <a:t>: </a:t>
            </a:r>
            <a:r>
              <a:rPr lang="en-US" sz="1600" b="1" dirty="0">
                <a:solidFill>
                  <a:srgbClr val="FF0000"/>
                </a:solidFill>
                <a:latin typeface="FS PF BeauSans Pro" panose="02000500000000020004" pitchFamily="2" charset="0"/>
              </a:rPr>
              <a:t>Locker Ransomware</a:t>
            </a:r>
            <a:r>
              <a:rPr lang="en-US" dirty="0"/>
              <a:t> </a:t>
            </a:r>
            <a:r>
              <a:rPr lang="en-US" dirty="0">
                <a:latin typeface="FS PF BeauSans Pro" panose="02000500000000020004" pitchFamily="2" charset="0"/>
              </a:rPr>
              <a:t>(</a:t>
            </a:r>
            <a:r>
              <a:rPr lang="en-US" dirty="0" err="1">
                <a:latin typeface="FS PF BeauSans Pro" panose="02000500000000020004" pitchFamily="2" charset="0"/>
              </a:rPr>
              <a:t>Khóa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máy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tính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từ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chối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truy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cập</a:t>
            </a:r>
            <a:r>
              <a:rPr lang="en-US" dirty="0">
                <a:latin typeface="FS PF BeauSans Pro" panose="02000500000000020004" pitchFamily="2" charset="0"/>
              </a:rPr>
              <a:t>)</a:t>
            </a:r>
            <a:r>
              <a:rPr lang="en-US" dirty="0"/>
              <a:t> &amp; </a:t>
            </a:r>
            <a:r>
              <a:rPr lang="en-US" sz="1600" b="1" dirty="0">
                <a:solidFill>
                  <a:srgbClr val="FF0000"/>
                </a:solidFill>
                <a:latin typeface="FS PF BeauSans Pro" panose="02000500000000020004" pitchFamily="2" charset="0"/>
              </a:rPr>
              <a:t>Crypto Ransomware</a:t>
            </a:r>
            <a:r>
              <a:rPr lang="en-US" dirty="0"/>
              <a:t> </a:t>
            </a:r>
            <a:r>
              <a:rPr lang="en-US" dirty="0">
                <a:latin typeface="FS PF BeauSans Pro" panose="02000500000000020004" pitchFamily="2" charset="0"/>
              </a:rPr>
              <a:t>(</a:t>
            </a:r>
            <a:r>
              <a:rPr lang="en-US" dirty="0" err="1">
                <a:latin typeface="FS PF BeauSans Pro" panose="02000500000000020004" pitchFamily="2" charset="0"/>
              </a:rPr>
              <a:t>Mã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hóa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dữ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liệu</a:t>
            </a:r>
            <a:r>
              <a:rPr lang="en-US" dirty="0">
                <a:latin typeface="FS PF BeauSans Pro" panose="02000500000000020004" pitchFamily="2" charset="0"/>
              </a:rPr>
              <a:t>)</a:t>
            </a:r>
          </a:p>
          <a:p>
            <a:pPr marL="539750" lvl="1" indent="-285750">
              <a:buFont typeface="Wingdings" panose="05000000000000000000" pitchFamily="2" charset="2"/>
              <a:buChar char="Ø"/>
            </a:pPr>
            <a:endParaRPr lang="en-US" dirty="0">
              <a:latin typeface="FS PF BeauSans Pro" panose="02000500000000020004" pitchFamily="2" charset="0"/>
            </a:endParaRPr>
          </a:p>
          <a:p>
            <a:pPr marL="539750" lvl="1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FS PF BeauSans Pro" panose="02000500000000020004" pitchFamily="2" charset="0"/>
              </a:rPr>
              <a:t>Xâm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nhập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vào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các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mục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tiêu</a:t>
            </a:r>
            <a:r>
              <a:rPr lang="en-US" dirty="0">
                <a:latin typeface="FS PF BeauSans Pro" panose="02000500000000020004" pitchFamily="2" charset="0"/>
              </a:rPr>
              <a:t>: PC, </a:t>
            </a:r>
            <a:r>
              <a:rPr lang="en-US" dirty="0" err="1">
                <a:latin typeface="FS PF BeauSans Pro" panose="02000500000000020004" pitchFamily="2" charset="0"/>
              </a:rPr>
              <a:t>Thiết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bị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IoT</a:t>
            </a:r>
            <a:r>
              <a:rPr lang="en-US" dirty="0">
                <a:latin typeface="FS PF BeauSans Pro" panose="02000500000000020004" pitchFamily="2" charset="0"/>
              </a:rPr>
              <a:t>, </a:t>
            </a:r>
            <a:r>
              <a:rPr lang="en-US" dirty="0" err="1">
                <a:latin typeface="FS PF BeauSans Pro" panose="02000500000000020004" pitchFamily="2" charset="0"/>
              </a:rPr>
              <a:t>Thiết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bị</a:t>
            </a:r>
            <a:r>
              <a:rPr lang="en-US" dirty="0">
                <a:latin typeface="FS PF BeauSans Pro" panose="02000500000000020004" pitchFamily="2" charset="0"/>
              </a:rPr>
              <a:t> di </a:t>
            </a:r>
            <a:r>
              <a:rPr lang="en-US" dirty="0" err="1">
                <a:latin typeface="FS PF BeauSans Pro" panose="02000500000000020004" pitchFamily="2" charset="0"/>
              </a:rPr>
              <a:t>động</a:t>
            </a:r>
            <a:r>
              <a:rPr lang="en-US" dirty="0">
                <a:latin typeface="FS PF BeauSans Pro" panose="02000500000000020004" pitchFamily="2" charset="0"/>
              </a:rPr>
              <a:t>, </a:t>
            </a:r>
            <a:r>
              <a:rPr lang="en-US" dirty="0" err="1">
                <a:latin typeface="FS PF BeauSans Pro" panose="02000500000000020004" pitchFamily="2" charset="0"/>
              </a:rPr>
              <a:t>các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thiết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bị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trên</a:t>
            </a:r>
            <a:r>
              <a:rPr lang="en-US" dirty="0">
                <a:latin typeface="FS PF BeauSans Pro" panose="02000500000000020004" pitchFamily="2" charset="0"/>
              </a:rPr>
              <a:t> </a:t>
            </a:r>
            <a:r>
              <a:rPr lang="en-US" dirty="0" err="1">
                <a:latin typeface="FS PF BeauSans Pro" panose="02000500000000020004" pitchFamily="2" charset="0"/>
              </a:rPr>
              <a:t>mạng</a:t>
            </a:r>
            <a:r>
              <a:rPr lang="en-US" dirty="0">
                <a:latin typeface="FS PF BeauSans Pro" panose="02000500000000020004" pitchFamily="2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76950" y="149989"/>
            <a:ext cx="2838450" cy="4843522"/>
            <a:chOff x="6096000" y="623828"/>
            <a:chExt cx="2838450" cy="4843522"/>
          </a:xfrm>
        </p:grpSpPr>
        <p:sp>
          <p:nvSpPr>
            <p:cNvPr id="4" name="TextBox 3"/>
            <p:cNvSpPr txBox="1"/>
            <p:nvPr/>
          </p:nvSpPr>
          <p:spPr>
            <a:xfrm>
              <a:off x="6096000" y="62382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48400" y="62382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00800" y="62382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200" y="62382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05600" y="62382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8000" y="62382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10400" y="62382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2800" y="62382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15200" y="62382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67600" y="63525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63525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72400" y="63525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24800" y="63525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77200" y="63525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00" y="63525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34400" y="63525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86800" y="635258"/>
              <a:ext cx="2286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0</a:t>
              </a:r>
            </a:p>
            <a:p>
              <a:r>
                <a:rPr lang="en-US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pic>
          <p:nvPicPr>
            <p:cNvPr id="1026" name="Picture 2" descr="https://s.cystack.net/resource/home/content/10154138/Why-is-Ransomware-Successfu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771" y="1714500"/>
              <a:ext cx="2773679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E11BB14-A559-BC3C-0A3A-CF8E229C7A4D}"/>
              </a:ext>
            </a:extLst>
          </p:cNvPr>
          <p:cNvSpPr/>
          <p:nvPr/>
        </p:nvSpPr>
        <p:spPr>
          <a:xfrm>
            <a:off x="249091" y="150789"/>
            <a:ext cx="1172558" cy="3643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E8E35E73-90D9-7C51-1D48-50C8F75BD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771" y="214167"/>
            <a:ext cx="931042" cy="3607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CS_font">
      <a:majorFont>
        <a:latin typeface="FS Magistral Bold"/>
        <a:ea typeface=""/>
        <a:cs typeface=""/>
      </a:majorFont>
      <a:minorFont>
        <a:latin typeface="FS PF Beau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CS_font">
      <a:majorFont>
        <a:latin typeface="FS Magistral Bold"/>
        <a:ea typeface=""/>
        <a:cs typeface=""/>
      </a:majorFont>
      <a:minorFont>
        <a:latin typeface="FS PF Beau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CS_font">
      <a:majorFont>
        <a:latin typeface="FS Magistral Bold"/>
        <a:ea typeface=""/>
        <a:cs typeface=""/>
      </a:majorFont>
      <a:minorFont>
        <a:latin typeface="FS PF Beau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1067</TotalTime>
  <Words>2702</Words>
  <Application>Microsoft Office PowerPoint</Application>
  <PresentationFormat>On-screen Show (16:9)</PresentationFormat>
  <Paragraphs>631</Paragraphs>
  <Slides>26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FS Magistral Book</vt:lpstr>
      <vt:lpstr>FS PF BeauSans Pro</vt:lpstr>
      <vt:lpstr>Arial</vt:lpstr>
      <vt:lpstr>FS Magistral Bold</vt:lpstr>
      <vt:lpstr>Wingdings</vt:lpstr>
      <vt:lpstr>FS PF BeauSans Pro Light</vt:lpstr>
      <vt:lpstr>Simple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Động cơ tấn công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Hành lang pháp lý</vt:lpstr>
      <vt:lpstr>Chỉ thị số 09/CT-TTg ngày 23/02/2024</vt:lpstr>
      <vt:lpstr>Công điện số 33/CĐ-TTg ngày 07/04/2024</vt:lpstr>
      <vt:lpstr>Cẩm nang Phòng chống, giảm thiểu rủi ro từ tấn công RANSOMWARE – Cục ATTT</vt:lpstr>
      <vt:lpstr>PowerPoint Presentation</vt:lpstr>
      <vt:lpstr>Những sản phẩm/dịch vụ có thể đề xuất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dunglv35</dc:creator>
  <dc:description>9Slide.vn</dc:description>
  <cp:lastModifiedBy>Tran Thai Lam Phuong_HS</cp:lastModifiedBy>
  <cp:revision>103</cp:revision>
  <dcterms:modified xsi:type="dcterms:W3CDTF">2024-11-18T01:32:09Z</dcterms:modified>
  <cp:category>9Slide.vn</cp:category>
</cp:coreProperties>
</file>