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14" r:id="rId3"/>
    <p:sldId id="412" r:id="rId4"/>
    <p:sldId id="368" r:id="rId5"/>
    <p:sldId id="410" r:id="rId6"/>
    <p:sldId id="381" r:id="rId7"/>
    <p:sldId id="374" r:id="rId8"/>
    <p:sldId id="308" r:id="rId9"/>
    <p:sldId id="377" r:id="rId10"/>
    <p:sldId id="411" r:id="rId11"/>
    <p:sldId id="399" r:id="rId12"/>
    <p:sldId id="409" r:id="rId13"/>
    <p:sldId id="401" r:id="rId14"/>
    <p:sldId id="389" r:id="rId15"/>
    <p:sldId id="391" r:id="rId16"/>
    <p:sldId id="392" r:id="rId17"/>
    <p:sldId id="403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382" r:id="rId30"/>
    <p:sldId id="3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Phạm Thái" initials="HPT" lastIdx="1" clrIdx="0">
    <p:extLst>
      <p:ext uri="{19B8F6BF-5375-455C-9EA6-DF929625EA0E}">
        <p15:presenceInfo xmlns:p15="http://schemas.microsoft.com/office/powerpoint/2012/main" userId="7ad1a15594ebf0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CCFF"/>
    <a:srgbClr val="00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225D5-87A3-4FE8-8811-5F46B2DDA452}" type="doc">
      <dgm:prSet loTypeId="urn:microsoft.com/office/officeart/2005/8/layout/radial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38B756-27F5-4EC4-ACB8-9778C8E05A06}">
      <dgm:prSet phldrT="[Text]" custT="1"/>
      <dgm:spPr/>
      <dgm:t>
        <a:bodyPr/>
        <a:lstStyle/>
        <a:p>
          <a:r>
            <a:rPr lang="en-US" sz="1800" b="1">
              <a:latin typeface="Times New Roman" panose="02020603050405020304" pitchFamily="18" charset="0"/>
              <a:cs typeface="Times New Roman" panose="02020603050405020304" pitchFamily="18" charset="0"/>
            </a:rPr>
            <a:t>FREE TRADE ZONE</a:t>
          </a:r>
          <a:endParaRPr lang="en-US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80B8F-EA8C-417C-BFC6-F2F16EBB71B5}" type="parTrans" cxnId="{A42792E1-76F1-4326-ADD7-E4294BE41EA4}">
      <dgm:prSet/>
      <dgm:spPr/>
      <dgm:t>
        <a:bodyPr/>
        <a:lstStyle/>
        <a:p>
          <a:endParaRPr lang="en-US"/>
        </a:p>
      </dgm:t>
    </dgm:pt>
    <dgm:pt modelId="{9FA804F4-D379-49C3-BFCD-A88B4DC13105}" type="sibTrans" cxnId="{A42792E1-76F1-4326-ADD7-E4294BE41EA4}">
      <dgm:prSet/>
      <dgm:spPr/>
      <dgm:t>
        <a:bodyPr/>
        <a:lstStyle/>
        <a:p>
          <a:endParaRPr lang="en-US"/>
        </a:p>
      </dgm:t>
    </dgm:pt>
    <dgm:pt modelId="{1F53E7DF-7B09-4180-BD0D-E8EEAC07D5B1}">
      <dgm:prSet phldrT="[Text]" custT="1"/>
      <dgm:spPr/>
      <dgm:t>
        <a:bodyPr/>
        <a:lstStyle/>
        <a:p>
          <a:pPr>
            <a:buNone/>
          </a:pPr>
          <a:r>
            <a:rPr lang="en-US" sz="1800" b="0">
              <a:latin typeface="Times New Roman" panose="02020603050405020304" pitchFamily="18" charset="0"/>
              <a:cs typeface="Times New Roman" panose="02020603050405020304" pitchFamily="18" charset="0"/>
            </a:rPr>
            <a:t>Production - Logistics zone</a:t>
          </a:r>
          <a:endParaRPr lang="en-US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38C57-A987-4688-BF31-3D805B5A5152}" type="parTrans" cxnId="{9F057D43-25A3-4554-9412-FD56225879C9}">
      <dgm:prSet/>
      <dgm:spPr/>
      <dgm:t>
        <a:bodyPr/>
        <a:lstStyle/>
        <a:p>
          <a:endParaRPr lang="en-US"/>
        </a:p>
      </dgm:t>
    </dgm:pt>
    <dgm:pt modelId="{77D546D6-2C0F-432B-AF91-167EAB1ABED5}" type="sibTrans" cxnId="{9F057D43-25A3-4554-9412-FD56225879C9}">
      <dgm:prSet/>
      <dgm:spPr/>
      <dgm:t>
        <a:bodyPr/>
        <a:lstStyle/>
        <a:p>
          <a:endParaRPr lang="en-US"/>
        </a:p>
      </dgm:t>
    </dgm:pt>
    <dgm:pt modelId="{95F9B6BB-81A3-4863-9E58-65870CCFDF28}">
      <dgm:prSet phldrT="[Text]" custT="1"/>
      <dgm:spPr/>
      <dgm:t>
        <a:bodyPr/>
        <a:lstStyle/>
        <a:p>
          <a:r>
            <a:rPr lang="en-US" sz="1800" b="0">
              <a:latin typeface="Times New Roman" panose="02020603050405020304" pitchFamily="18" charset="0"/>
              <a:cs typeface="Times New Roman" panose="02020603050405020304" pitchFamily="18" charset="0"/>
            </a:rPr>
            <a:t>Digital Technology Industry and Innovation zone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ED065E-160A-4481-9CCE-95E16EE68B38}" type="parTrans" cxnId="{72DC4A89-76C5-4D10-8946-FB973333F5CC}">
      <dgm:prSet/>
      <dgm:spPr/>
      <dgm:t>
        <a:bodyPr/>
        <a:lstStyle/>
        <a:p>
          <a:endParaRPr lang="en-US"/>
        </a:p>
      </dgm:t>
    </dgm:pt>
    <dgm:pt modelId="{B5D22002-E6C4-4528-9AD3-187BCD62333A}" type="sibTrans" cxnId="{72DC4A89-76C5-4D10-8946-FB973333F5CC}">
      <dgm:prSet/>
      <dgm:spPr/>
      <dgm:t>
        <a:bodyPr/>
        <a:lstStyle/>
        <a:p>
          <a:endParaRPr lang="en-US"/>
        </a:p>
      </dgm:t>
    </dgm:pt>
    <dgm:pt modelId="{E7DFEE08-74D8-4E95-9A92-0F5DF3389C88}">
      <dgm:prSet phldrT="[Text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Trade – Service zone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245B28-7F95-4868-BBCB-F9656DAD1771}" type="parTrans" cxnId="{215120A7-F940-4280-A38B-8F9018FB140C}">
      <dgm:prSet/>
      <dgm:spPr/>
      <dgm:t>
        <a:bodyPr/>
        <a:lstStyle/>
        <a:p>
          <a:endParaRPr lang="en-US"/>
        </a:p>
      </dgm:t>
    </dgm:pt>
    <dgm:pt modelId="{63486C53-8CCC-43CE-93D9-1BBF2BCD9639}" type="sibTrans" cxnId="{215120A7-F940-4280-A38B-8F9018FB140C}">
      <dgm:prSet/>
      <dgm:spPr/>
      <dgm:t>
        <a:bodyPr/>
        <a:lstStyle/>
        <a:p>
          <a:endParaRPr lang="en-US"/>
        </a:p>
      </dgm:t>
    </dgm:pt>
    <dgm:pt modelId="{F1A5AB02-D08A-4810-BE0F-6EFDF816082C}">
      <dgm:prSet phldrT="[Text]" custT="1"/>
      <dgm:spPr/>
      <dgm:t>
        <a:bodyPr/>
        <a:lstStyle/>
        <a:p>
          <a:pPr>
            <a:buNone/>
          </a:pPr>
          <a:r>
            <a:rPr lang="en-US" sz="1800" b="0">
              <a:latin typeface="Times New Roman" panose="02020603050405020304" pitchFamily="18" charset="0"/>
              <a:cs typeface="Times New Roman" panose="02020603050405020304" pitchFamily="18" charset="0"/>
            </a:rPr>
            <a:t>Other functional zones</a:t>
          </a:r>
          <a:endParaRPr lang="en-US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FBD7B3-BE25-4413-B892-906EA7D3A492}" type="sibTrans" cxnId="{524DF5D1-3D5F-4043-8E04-F601DF42F799}">
      <dgm:prSet/>
      <dgm:spPr/>
      <dgm:t>
        <a:bodyPr/>
        <a:lstStyle/>
        <a:p>
          <a:endParaRPr lang="en-US"/>
        </a:p>
      </dgm:t>
    </dgm:pt>
    <dgm:pt modelId="{B2949195-EC07-45DE-A5ED-ABD573793F54}" type="parTrans" cxnId="{524DF5D1-3D5F-4043-8E04-F601DF42F799}">
      <dgm:prSet/>
      <dgm:spPr/>
      <dgm:t>
        <a:bodyPr/>
        <a:lstStyle/>
        <a:p>
          <a:endParaRPr lang="en-US"/>
        </a:p>
      </dgm:t>
    </dgm:pt>
    <dgm:pt modelId="{A9F6A9FC-75E9-408A-BCA4-DD96BA4A2AD4}" type="pres">
      <dgm:prSet presAssocID="{5C9225D5-87A3-4FE8-8811-5F46B2DDA45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BC89403-7D41-4AC5-AA8C-478738E5A66A}" type="pres">
      <dgm:prSet presAssocID="{9838B756-27F5-4EC4-ACB8-9778C8E05A06}" presName="centerShape" presStyleLbl="node0" presStyleIdx="0" presStyleCnt="1"/>
      <dgm:spPr/>
    </dgm:pt>
    <dgm:pt modelId="{CC535D38-B340-4E65-AB58-E914CE4ACD52}" type="pres">
      <dgm:prSet presAssocID="{1F53E7DF-7B09-4180-BD0D-E8EEAC07D5B1}" presName="node" presStyleLbl="node1" presStyleIdx="0" presStyleCnt="4" custScaleX="137593" custScaleY="124207">
        <dgm:presLayoutVars>
          <dgm:bulletEnabled val="1"/>
        </dgm:presLayoutVars>
      </dgm:prSet>
      <dgm:spPr/>
    </dgm:pt>
    <dgm:pt modelId="{EE5AB59F-591E-4492-A709-551A6E6F179F}" type="pres">
      <dgm:prSet presAssocID="{1F53E7DF-7B09-4180-BD0D-E8EEAC07D5B1}" presName="dummy" presStyleCnt="0"/>
      <dgm:spPr/>
    </dgm:pt>
    <dgm:pt modelId="{2996CCD3-8CE7-4A2D-A764-87C095DBA00E}" type="pres">
      <dgm:prSet presAssocID="{77D546D6-2C0F-432B-AF91-167EAB1ABED5}" presName="sibTrans" presStyleLbl="sibTrans2D1" presStyleIdx="0" presStyleCnt="4"/>
      <dgm:spPr/>
    </dgm:pt>
    <dgm:pt modelId="{915B9548-BDED-4B09-9E94-12FAA42ECDE3}" type="pres">
      <dgm:prSet presAssocID="{95F9B6BB-81A3-4863-9E58-65870CCFDF28}" presName="node" presStyleLbl="node1" presStyleIdx="1" presStyleCnt="4" custScaleX="135255" custScaleY="125995" custRadScaleRad="108613">
        <dgm:presLayoutVars>
          <dgm:bulletEnabled val="1"/>
        </dgm:presLayoutVars>
      </dgm:prSet>
      <dgm:spPr/>
    </dgm:pt>
    <dgm:pt modelId="{CACFF514-0CC6-4DEC-8A6B-397AAABF46BA}" type="pres">
      <dgm:prSet presAssocID="{95F9B6BB-81A3-4863-9E58-65870CCFDF28}" presName="dummy" presStyleCnt="0"/>
      <dgm:spPr/>
    </dgm:pt>
    <dgm:pt modelId="{0E689A5F-5A9C-414B-86C9-B73B134E0466}" type="pres">
      <dgm:prSet presAssocID="{B5D22002-E6C4-4528-9AD3-187BCD62333A}" presName="sibTrans" presStyleLbl="sibTrans2D1" presStyleIdx="1" presStyleCnt="4"/>
      <dgm:spPr/>
    </dgm:pt>
    <dgm:pt modelId="{40D6F3FD-08B8-4527-9298-582FAA4FA431}" type="pres">
      <dgm:prSet presAssocID="{F1A5AB02-D08A-4810-BE0F-6EFDF816082C}" presName="node" presStyleLbl="node1" presStyleIdx="2" presStyleCnt="4" custScaleX="150172" custScaleY="139372">
        <dgm:presLayoutVars>
          <dgm:bulletEnabled val="1"/>
        </dgm:presLayoutVars>
      </dgm:prSet>
      <dgm:spPr/>
    </dgm:pt>
    <dgm:pt modelId="{829DAAA4-4DC5-498A-B083-664C7CD2EDF9}" type="pres">
      <dgm:prSet presAssocID="{F1A5AB02-D08A-4810-BE0F-6EFDF816082C}" presName="dummy" presStyleCnt="0"/>
      <dgm:spPr/>
    </dgm:pt>
    <dgm:pt modelId="{9BD9D879-3163-47A1-91DC-EAA60CD49D93}" type="pres">
      <dgm:prSet presAssocID="{8EFBD7B3-BE25-4413-B892-906EA7D3A492}" presName="sibTrans" presStyleLbl="sibTrans2D1" presStyleIdx="2" presStyleCnt="4"/>
      <dgm:spPr/>
    </dgm:pt>
    <dgm:pt modelId="{548182CD-A949-4338-94D3-62A0CB415A7E}" type="pres">
      <dgm:prSet presAssocID="{E7DFEE08-74D8-4E95-9A92-0F5DF3389C88}" presName="node" presStyleLbl="node1" presStyleIdx="3" presStyleCnt="4" custScaleX="134223" custScaleY="138574">
        <dgm:presLayoutVars>
          <dgm:bulletEnabled val="1"/>
        </dgm:presLayoutVars>
      </dgm:prSet>
      <dgm:spPr/>
    </dgm:pt>
    <dgm:pt modelId="{EFA1F209-71EB-4F44-9518-DE42391C2AF8}" type="pres">
      <dgm:prSet presAssocID="{E7DFEE08-74D8-4E95-9A92-0F5DF3389C88}" presName="dummy" presStyleCnt="0"/>
      <dgm:spPr/>
    </dgm:pt>
    <dgm:pt modelId="{326DB09A-A792-4B09-820C-15C569B1D0D7}" type="pres">
      <dgm:prSet presAssocID="{63486C53-8CCC-43CE-93D9-1BBF2BCD9639}" presName="sibTrans" presStyleLbl="sibTrans2D1" presStyleIdx="3" presStyleCnt="4"/>
      <dgm:spPr/>
    </dgm:pt>
  </dgm:ptLst>
  <dgm:cxnLst>
    <dgm:cxn modelId="{F0851F28-CC91-4EF9-A92F-FD965E367362}" type="presOf" srcId="{F1A5AB02-D08A-4810-BE0F-6EFDF816082C}" destId="{40D6F3FD-08B8-4527-9298-582FAA4FA431}" srcOrd="0" destOrd="0" presId="urn:microsoft.com/office/officeart/2005/8/layout/radial6"/>
    <dgm:cxn modelId="{EA0D755E-0227-469C-B461-DA0CA01A0ACA}" type="presOf" srcId="{9838B756-27F5-4EC4-ACB8-9778C8E05A06}" destId="{7BC89403-7D41-4AC5-AA8C-478738E5A66A}" srcOrd="0" destOrd="0" presId="urn:microsoft.com/office/officeart/2005/8/layout/radial6"/>
    <dgm:cxn modelId="{9F057D43-25A3-4554-9412-FD56225879C9}" srcId="{9838B756-27F5-4EC4-ACB8-9778C8E05A06}" destId="{1F53E7DF-7B09-4180-BD0D-E8EEAC07D5B1}" srcOrd="0" destOrd="0" parTransId="{32438C57-A987-4688-BF31-3D805B5A5152}" sibTransId="{77D546D6-2C0F-432B-AF91-167EAB1ABED5}"/>
    <dgm:cxn modelId="{C3871868-B033-42F2-B1B8-5C2E20914D61}" type="presOf" srcId="{8EFBD7B3-BE25-4413-B892-906EA7D3A492}" destId="{9BD9D879-3163-47A1-91DC-EAA60CD49D93}" srcOrd="0" destOrd="0" presId="urn:microsoft.com/office/officeart/2005/8/layout/radial6"/>
    <dgm:cxn modelId="{72DC4A89-76C5-4D10-8946-FB973333F5CC}" srcId="{9838B756-27F5-4EC4-ACB8-9778C8E05A06}" destId="{95F9B6BB-81A3-4863-9E58-65870CCFDF28}" srcOrd="1" destOrd="0" parTransId="{9CED065E-160A-4481-9CCE-95E16EE68B38}" sibTransId="{B5D22002-E6C4-4528-9AD3-187BCD62333A}"/>
    <dgm:cxn modelId="{2E33479B-5845-464D-8D65-513CF5985717}" type="presOf" srcId="{B5D22002-E6C4-4528-9AD3-187BCD62333A}" destId="{0E689A5F-5A9C-414B-86C9-B73B134E0466}" srcOrd="0" destOrd="0" presId="urn:microsoft.com/office/officeart/2005/8/layout/radial6"/>
    <dgm:cxn modelId="{215120A7-F940-4280-A38B-8F9018FB140C}" srcId="{9838B756-27F5-4EC4-ACB8-9778C8E05A06}" destId="{E7DFEE08-74D8-4E95-9A92-0F5DF3389C88}" srcOrd="3" destOrd="0" parTransId="{A8245B28-7F95-4868-BBCB-F9656DAD1771}" sibTransId="{63486C53-8CCC-43CE-93D9-1BBF2BCD9639}"/>
    <dgm:cxn modelId="{E1E5CAB1-84ED-4F1B-BE08-BD9C49C9F436}" type="presOf" srcId="{63486C53-8CCC-43CE-93D9-1BBF2BCD9639}" destId="{326DB09A-A792-4B09-820C-15C569B1D0D7}" srcOrd="0" destOrd="0" presId="urn:microsoft.com/office/officeart/2005/8/layout/radial6"/>
    <dgm:cxn modelId="{24317AB7-9CC2-482E-8C93-43D1657CF5D1}" type="presOf" srcId="{5C9225D5-87A3-4FE8-8811-5F46B2DDA452}" destId="{A9F6A9FC-75E9-408A-BCA4-DD96BA4A2AD4}" srcOrd="0" destOrd="0" presId="urn:microsoft.com/office/officeart/2005/8/layout/radial6"/>
    <dgm:cxn modelId="{97DC41C6-5826-4C5C-A417-95EC7AF518FE}" type="presOf" srcId="{1F53E7DF-7B09-4180-BD0D-E8EEAC07D5B1}" destId="{CC535D38-B340-4E65-AB58-E914CE4ACD52}" srcOrd="0" destOrd="0" presId="urn:microsoft.com/office/officeart/2005/8/layout/radial6"/>
    <dgm:cxn modelId="{524DF5D1-3D5F-4043-8E04-F601DF42F799}" srcId="{9838B756-27F5-4EC4-ACB8-9778C8E05A06}" destId="{F1A5AB02-D08A-4810-BE0F-6EFDF816082C}" srcOrd="2" destOrd="0" parTransId="{B2949195-EC07-45DE-A5ED-ABD573793F54}" sibTransId="{8EFBD7B3-BE25-4413-B892-906EA7D3A492}"/>
    <dgm:cxn modelId="{3B4837DA-7129-4620-98CA-B32EA87313F1}" type="presOf" srcId="{E7DFEE08-74D8-4E95-9A92-0F5DF3389C88}" destId="{548182CD-A949-4338-94D3-62A0CB415A7E}" srcOrd="0" destOrd="0" presId="urn:microsoft.com/office/officeart/2005/8/layout/radial6"/>
    <dgm:cxn modelId="{EB12E1DB-CD8B-4D5D-9529-4F8A21F8E6F0}" type="presOf" srcId="{77D546D6-2C0F-432B-AF91-167EAB1ABED5}" destId="{2996CCD3-8CE7-4A2D-A764-87C095DBA00E}" srcOrd="0" destOrd="0" presId="urn:microsoft.com/office/officeart/2005/8/layout/radial6"/>
    <dgm:cxn modelId="{A42792E1-76F1-4326-ADD7-E4294BE41EA4}" srcId="{5C9225D5-87A3-4FE8-8811-5F46B2DDA452}" destId="{9838B756-27F5-4EC4-ACB8-9778C8E05A06}" srcOrd="0" destOrd="0" parTransId="{73C80B8F-EA8C-417C-BFC6-F2F16EBB71B5}" sibTransId="{9FA804F4-D379-49C3-BFCD-A88B4DC13105}"/>
    <dgm:cxn modelId="{8B9732F0-7AED-464F-AEA0-BD57CB9DB870}" type="presOf" srcId="{95F9B6BB-81A3-4863-9E58-65870CCFDF28}" destId="{915B9548-BDED-4B09-9E94-12FAA42ECDE3}" srcOrd="0" destOrd="0" presId="urn:microsoft.com/office/officeart/2005/8/layout/radial6"/>
    <dgm:cxn modelId="{092BE158-5DE6-436E-B98C-5F18C53867DD}" type="presParOf" srcId="{A9F6A9FC-75E9-408A-BCA4-DD96BA4A2AD4}" destId="{7BC89403-7D41-4AC5-AA8C-478738E5A66A}" srcOrd="0" destOrd="0" presId="urn:microsoft.com/office/officeart/2005/8/layout/radial6"/>
    <dgm:cxn modelId="{D127ADFE-8ED7-4172-8F26-553A5EDEC45A}" type="presParOf" srcId="{A9F6A9FC-75E9-408A-BCA4-DD96BA4A2AD4}" destId="{CC535D38-B340-4E65-AB58-E914CE4ACD52}" srcOrd="1" destOrd="0" presId="urn:microsoft.com/office/officeart/2005/8/layout/radial6"/>
    <dgm:cxn modelId="{DB0C5A85-785F-4565-9141-726E8DF4EB9A}" type="presParOf" srcId="{A9F6A9FC-75E9-408A-BCA4-DD96BA4A2AD4}" destId="{EE5AB59F-591E-4492-A709-551A6E6F179F}" srcOrd="2" destOrd="0" presId="urn:microsoft.com/office/officeart/2005/8/layout/radial6"/>
    <dgm:cxn modelId="{7E5FB1A7-B925-4BE5-A4C4-4D8E0F44A43C}" type="presParOf" srcId="{A9F6A9FC-75E9-408A-BCA4-DD96BA4A2AD4}" destId="{2996CCD3-8CE7-4A2D-A764-87C095DBA00E}" srcOrd="3" destOrd="0" presId="urn:microsoft.com/office/officeart/2005/8/layout/radial6"/>
    <dgm:cxn modelId="{9ECA6A8B-439A-4592-A8A6-AA988B24ACC0}" type="presParOf" srcId="{A9F6A9FC-75E9-408A-BCA4-DD96BA4A2AD4}" destId="{915B9548-BDED-4B09-9E94-12FAA42ECDE3}" srcOrd="4" destOrd="0" presId="urn:microsoft.com/office/officeart/2005/8/layout/radial6"/>
    <dgm:cxn modelId="{1E77467F-76E0-4A11-8BEF-3D04B9FE9C3B}" type="presParOf" srcId="{A9F6A9FC-75E9-408A-BCA4-DD96BA4A2AD4}" destId="{CACFF514-0CC6-4DEC-8A6B-397AAABF46BA}" srcOrd="5" destOrd="0" presId="urn:microsoft.com/office/officeart/2005/8/layout/radial6"/>
    <dgm:cxn modelId="{10AC905F-9A6A-4818-9D11-2A7AEDD3A73C}" type="presParOf" srcId="{A9F6A9FC-75E9-408A-BCA4-DD96BA4A2AD4}" destId="{0E689A5F-5A9C-414B-86C9-B73B134E0466}" srcOrd="6" destOrd="0" presId="urn:microsoft.com/office/officeart/2005/8/layout/radial6"/>
    <dgm:cxn modelId="{0E53B3C5-4014-4092-AD7E-E9C53B9F0D75}" type="presParOf" srcId="{A9F6A9FC-75E9-408A-BCA4-DD96BA4A2AD4}" destId="{40D6F3FD-08B8-4527-9298-582FAA4FA431}" srcOrd="7" destOrd="0" presId="urn:microsoft.com/office/officeart/2005/8/layout/radial6"/>
    <dgm:cxn modelId="{D9CF6F73-151C-4158-8E9C-4F975ABF436A}" type="presParOf" srcId="{A9F6A9FC-75E9-408A-BCA4-DD96BA4A2AD4}" destId="{829DAAA4-4DC5-498A-B083-664C7CD2EDF9}" srcOrd="8" destOrd="0" presId="urn:microsoft.com/office/officeart/2005/8/layout/radial6"/>
    <dgm:cxn modelId="{9540AB18-AE3C-406A-B936-F4D3AF018CBF}" type="presParOf" srcId="{A9F6A9FC-75E9-408A-BCA4-DD96BA4A2AD4}" destId="{9BD9D879-3163-47A1-91DC-EAA60CD49D93}" srcOrd="9" destOrd="0" presId="urn:microsoft.com/office/officeart/2005/8/layout/radial6"/>
    <dgm:cxn modelId="{8A1CB837-1484-488B-86C3-F2F2A07E5F3A}" type="presParOf" srcId="{A9F6A9FC-75E9-408A-BCA4-DD96BA4A2AD4}" destId="{548182CD-A949-4338-94D3-62A0CB415A7E}" srcOrd="10" destOrd="0" presId="urn:microsoft.com/office/officeart/2005/8/layout/radial6"/>
    <dgm:cxn modelId="{C09693D5-D34E-43EA-8CC4-06B6398C4FB7}" type="presParOf" srcId="{A9F6A9FC-75E9-408A-BCA4-DD96BA4A2AD4}" destId="{EFA1F209-71EB-4F44-9518-DE42391C2AF8}" srcOrd="11" destOrd="0" presId="urn:microsoft.com/office/officeart/2005/8/layout/radial6"/>
    <dgm:cxn modelId="{4D4E5172-27A0-4916-AA09-540C8043C1D9}" type="presParOf" srcId="{A9F6A9FC-75E9-408A-BCA4-DD96BA4A2AD4}" destId="{326DB09A-A792-4B09-820C-15C569B1D0D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B09A-A792-4B09-820C-15C569B1D0D7}">
      <dsp:nvSpPr>
        <dsp:cNvPr id="0" name=""/>
        <dsp:cNvSpPr/>
      </dsp:nvSpPr>
      <dsp:spPr>
        <a:xfrm>
          <a:off x="1956029" y="582818"/>
          <a:ext cx="4231228" cy="4231228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D9D879-3163-47A1-91DC-EAA60CD49D93}">
      <dsp:nvSpPr>
        <dsp:cNvPr id="0" name=""/>
        <dsp:cNvSpPr/>
      </dsp:nvSpPr>
      <dsp:spPr>
        <a:xfrm>
          <a:off x="1956029" y="582818"/>
          <a:ext cx="4231228" cy="4231228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689A5F-5A9C-414B-86C9-B73B134E0466}">
      <dsp:nvSpPr>
        <dsp:cNvPr id="0" name=""/>
        <dsp:cNvSpPr/>
      </dsp:nvSpPr>
      <dsp:spPr>
        <a:xfrm>
          <a:off x="2134038" y="590499"/>
          <a:ext cx="4231228" cy="4231228"/>
        </a:xfrm>
        <a:prstGeom prst="blockArc">
          <a:avLst>
            <a:gd name="adj1" fmla="val 21587223"/>
            <a:gd name="adj2" fmla="val 5696484"/>
            <a:gd name="adj3" fmla="val 463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96CCD3-8CE7-4A2D-A764-87C095DBA00E}">
      <dsp:nvSpPr>
        <dsp:cNvPr id="0" name=""/>
        <dsp:cNvSpPr/>
      </dsp:nvSpPr>
      <dsp:spPr>
        <a:xfrm>
          <a:off x="2134038" y="575138"/>
          <a:ext cx="4231228" cy="4231228"/>
        </a:xfrm>
        <a:prstGeom prst="blockArc">
          <a:avLst>
            <a:gd name="adj1" fmla="val 15903516"/>
            <a:gd name="adj2" fmla="val 12777"/>
            <a:gd name="adj3" fmla="val 463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C89403-7D41-4AC5-AA8C-478738E5A66A}">
      <dsp:nvSpPr>
        <dsp:cNvPr id="0" name=""/>
        <dsp:cNvSpPr/>
      </dsp:nvSpPr>
      <dsp:spPr>
        <a:xfrm>
          <a:off x="3098620" y="1725409"/>
          <a:ext cx="1946047" cy="19460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FREE TRADE ZONE</a:t>
          </a:r>
          <a:endParaRPr lang="en-US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3612" y="2010401"/>
        <a:ext cx="1376063" cy="1376063"/>
      </dsp:txXfrm>
    </dsp:sp>
    <dsp:sp modelId="{CC535D38-B340-4E65-AB58-E914CE4ACD52}">
      <dsp:nvSpPr>
        <dsp:cNvPr id="0" name=""/>
        <dsp:cNvSpPr/>
      </dsp:nvSpPr>
      <dsp:spPr>
        <a:xfrm>
          <a:off x="3134475" y="-214135"/>
          <a:ext cx="1874337" cy="169198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Production - Logistics zone</a:t>
          </a:r>
          <a:endParaRPr lang="en-US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8965" y="33651"/>
        <a:ext cx="1325357" cy="1196417"/>
      </dsp:txXfrm>
    </dsp:sp>
    <dsp:sp modelId="{915B9548-BDED-4B09-9E94-12FAA42ECDE3}">
      <dsp:nvSpPr>
        <dsp:cNvPr id="0" name=""/>
        <dsp:cNvSpPr/>
      </dsp:nvSpPr>
      <dsp:spPr>
        <a:xfrm>
          <a:off x="5394968" y="1840260"/>
          <a:ext cx="1842488" cy="171634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Digital Technology Industry and Innovation zone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4794" y="2091613"/>
        <a:ext cx="1302836" cy="1213639"/>
      </dsp:txXfrm>
    </dsp:sp>
    <dsp:sp modelId="{40D6F3FD-08B8-4527-9298-582FAA4FA431}">
      <dsp:nvSpPr>
        <dsp:cNvPr id="0" name=""/>
        <dsp:cNvSpPr/>
      </dsp:nvSpPr>
      <dsp:spPr>
        <a:xfrm>
          <a:off x="3048797" y="3815721"/>
          <a:ext cx="2045693" cy="189857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Other functional zones</a:t>
          </a:r>
          <a:endParaRPr lang="en-US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8382" y="4093760"/>
        <a:ext cx="1446523" cy="1342493"/>
      </dsp:txXfrm>
    </dsp:sp>
    <dsp:sp modelId="{548182CD-A949-4338-94D3-62A0CB415A7E}">
      <dsp:nvSpPr>
        <dsp:cNvPr id="0" name=""/>
        <dsp:cNvSpPr/>
      </dsp:nvSpPr>
      <dsp:spPr>
        <a:xfrm>
          <a:off x="1090855" y="1754582"/>
          <a:ext cx="1828430" cy="188770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Trade – Service zone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8622" y="2031029"/>
        <a:ext cx="1292896" cy="1334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58788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r">
              <a:defRPr sz="1200"/>
            </a:lvl1pPr>
          </a:lstStyle>
          <a:p>
            <a:fld id="{F0C04A9C-3176-4CC2-BB80-05C0A2DCBCAF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30" tIns="44865" rIns="89730" bIns="448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1"/>
          </a:xfrm>
          <a:prstGeom prst="rect">
            <a:avLst/>
          </a:prstGeom>
        </p:spPr>
        <p:txBody>
          <a:bodyPr vert="horz" lIns="89730" tIns="44865" rIns="89730" bIns="448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r">
              <a:defRPr sz="1200"/>
            </a:lvl1pPr>
          </a:lstStyle>
          <a:p>
            <a:fld id="{8E6A4A68-0F77-4B14-B712-5A3D77787C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7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3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065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90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9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2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072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329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5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03946-A971-CC16-4FFD-DD8AD6846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47714-0BC0-BC59-F05C-F1DDF01A5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F1ED2-4110-1122-FEC0-1BF209348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04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B7D2-9C0F-A689-4F2D-4A3FE467E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0EE58-20E7-906B-516F-C34BC54F5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76C0E-E280-923B-06BE-6AC56AF4C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9B65D-42DE-4EFA-7E71-9272BB267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CC45E4-F621-4C7B-07DE-54B1AC37A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5BFAB-89F6-C8EA-7A88-37D31CB87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14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1B472-D16D-C971-9E2B-9C1896B81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3A8CD-38F8-EF06-62D0-620AE4A49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F1B9A-EEA4-7E65-A1BE-CFE746443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96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9E0F-756B-CA2D-23F5-2A1D87C84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51FB8-83DF-D0B9-9265-92CD7D443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AB164-BD53-472A-4136-B66CD6B5A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71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6F384-3083-8AB9-460E-A541E68AE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B4955-A727-3C20-3B66-EE265B850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E5B28-0710-2188-B1B5-A21426466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09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33583-22AB-CEEA-148A-B146A384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7D2CC-134E-9B74-96DE-D6EB5B932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08F9B-B404-53FB-FEB9-4DD5D7D13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13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8F7DC-CA51-4710-0C61-4793E21B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C61C6-B327-1802-BD30-F78F07934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05F89-843C-2686-45C7-F0B7FF819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6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8AD25-14EF-9FC7-3CFC-06D1280D0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33B68-6778-4835-3AB2-5FCB9ACCC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18BE4-5B6C-DACB-2051-09AA760A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52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0A570-235A-EC25-D6A6-F00A5A34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8D902D-7730-8E23-D814-A9D27C0CB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BF4D5-A2B3-3801-4396-F41CDA9E8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57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D3286-1B6C-3880-D488-DE97E845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17E61-6257-2255-1681-FD65E9DC8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029E3-4DAB-9072-1951-16A262BF8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74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5ADA5-FAA5-894F-AF9E-4B3325349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3EDD0E-D67D-2AB0-CB79-EE37397A3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137C9-EC19-C8FA-6310-A6DE6A8CC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35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02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D4D3C-B7EB-8C12-C84D-0BAA8DADB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DC444F-6530-5B32-0462-957562B2C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91968-5C6E-4741-B62F-C2BCD3C5A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3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138" y="741363"/>
            <a:ext cx="6570662" cy="3697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5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F65D8-E33B-F45C-F6D5-31F389F0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4AB9F-55F9-ADD0-69FA-B29C95C6A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4138" y="741363"/>
            <a:ext cx="6570662" cy="36972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D10B5-31DE-AB6C-6A6D-2BCF2D7B3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9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7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138" y="741363"/>
            <a:ext cx="6570662" cy="3697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1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7383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05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4A68-0F77-4B14-B712-5A3D77787C6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8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E2B15-4701-4236-A4B3-CEB270DFD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C46EE-5BED-4008-BB1E-ECB33EF1B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441A-104D-4526-940A-7096AAA1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4DE46-331D-4EA5-A0B3-E9507B9B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46925-4B4D-456E-951E-E88786C8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38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82E7-B23F-45C8-910F-7EBED275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ABA5C-24EE-4163-A022-02657F1EB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C17E5-899F-452A-8363-E662ABC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6944B-F791-46AD-8BC0-0DB4F6C2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4B4F6-3602-468F-80A2-E5108DD7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84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8CB73-E518-4283-8890-CEB3CC43E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051D8-49EB-4420-8210-4E36548DD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9BAA2-9ECD-4FC3-A1A0-F2348A28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6161B-C5BC-480C-A0E4-BF702B34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1DCB9-F894-42B9-A2EA-41719C58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05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93367" y="1535112"/>
            <a:ext cx="5389034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4985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F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38A1-2412-489C-9870-AB28B729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5137"/>
            <a:ext cx="9941781" cy="816908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8DFD3-BBB0-4051-996E-769156D7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5695C-BE22-48EB-BE96-87573E1C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09A2E-7214-45B4-825E-5A0F0081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97565-053C-C314-0E51-9ED380C7F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950" y="410367"/>
            <a:ext cx="607219" cy="5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8233D-7534-48B9-8ABD-AD218EEA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37FD0-3CD6-421C-A8DD-1F881AAAE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247-CD9E-4351-A531-0331D29A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5E456-50CC-46B7-83CC-01E72F30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B944E-C715-4CF5-B6F8-1F6B96BB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5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8ABF-B300-437D-B51C-50A4F82C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FF1A9-5A08-4CDB-A8A7-704DE726C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BDCE-A407-4CD7-8BD0-7ACFFEDD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068A3-21CC-489A-AF45-D7F4E09FC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1D0EB-959A-48F3-A5BB-A5314432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9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38A1-2412-489C-9870-AB28B729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8FC8C-00BA-414A-8427-EEBED7A28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FDF3F-E657-44E0-B985-E67157463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8DFD3-BBB0-4051-996E-769156D7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5695C-BE22-48EB-BE96-87573E1C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09A2E-7214-45B4-825E-5A0F0081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4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7BA4-DDB5-4468-9D86-BBA7A05C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12B67-1A89-4970-92E5-0B04BD197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EC11A-9B7B-4815-8786-8D3197BA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C81F0-3E27-47CF-8C64-0B9DE44A5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F483C-DB46-4F67-A1B7-465132006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27C91-DE5F-4342-8E39-54C11FBE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FE0E9C-5A75-4035-A434-598265CCF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1DC750-52AF-4CE3-A3B6-263FDC3B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64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A805-B827-4210-AAB8-85057FAC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45B6F-9A97-4DA0-A1D2-6DEF08D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39F2A-1525-4AE1-94F5-DA77D186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6D1D0-92F1-47DB-A585-4C468824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46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F4C5DF-76DE-48D2-A58B-48529F91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B7A43-62B1-4C58-8D49-D599072D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6EDC2-F987-454D-AE85-22AA9549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7478-AA98-4375-9933-A758E235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58E04-1702-431F-9DF3-7BE6C603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B12A6-C6A6-4908-9652-633595CFA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3EEE5-1E48-4D84-AC3B-C925B12F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22B0B-BF97-4CB8-8A3D-24F84E0A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0C243-0203-4C31-9B37-743478CF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6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A305A-1C3E-49C3-B84C-8A36B630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C5F266-F2A7-4CAE-91FA-628937B61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9F5CE-92F8-47EA-B5CF-151726AA5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B15CC-B7AD-4444-949B-65013D7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3E61F-7EBC-456F-BE02-21782F45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0DEA3-25EC-44BD-AAF2-53647D55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5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C3554-721A-4469-8712-5D3FBA67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10F70-C0D4-4143-A2DC-48E328D2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DDAF5-6846-45F6-8A53-BFBFF3D78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0A65E-9936-405B-93F6-409682898FA6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772C-31D5-4826-B013-B243584D4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BF91E-106A-40C1-9910-09781C49C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F2CD2-4628-406A-8B42-16366169F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9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gif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0A4A4D-B903-4304-A7EF-CD7D84EC8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5" t="1152" r="184" b="217"/>
          <a:stretch/>
        </p:blipFill>
        <p:spPr bwMode="auto">
          <a:xfrm>
            <a:off x="0" y="-14457"/>
            <a:ext cx="9906001" cy="431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37F8404-0BAF-49C0-ACAB-CB58438F432A}"/>
              </a:ext>
            </a:extLst>
          </p:cNvPr>
          <p:cNvSpPr/>
          <p:nvPr/>
        </p:nvSpPr>
        <p:spPr>
          <a:xfrm rot="16200000">
            <a:off x="6295268" y="689005"/>
            <a:ext cx="4299737" cy="2921727"/>
          </a:xfrm>
          <a:prstGeom prst="rtTriangl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7631D-46AB-4073-A313-7402FB2E9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531104"/>
            <a:ext cx="9144000" cy="835023"/>
          </a:xfrm>
        </p:spPr>
        <p:txBody>
          <a:bodyPr>
            <a:noAutofit/>
          </a:bodyPr>
          <a:lstStyle/>
          <a:p>
            <a:pPr algn="l"/>
            <a:r>
              <a:rPr lang="en-GB" sz="4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 HI-TECH PARK</a:t>
            </a:r>
            <a:endParaRPr lang="en-GB" sz="4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56DC0-2580-42E5-9C33-4BCDE7DB7625}"/>
              </a:ext>
            </a:extLst>
          </p:cNvPr>
          <p:cNvSpPr txBox="1"/>
          <p:nvPr/>
        </p:nvSpPr>
        <p:spPr>
          <a:xfrm>
            <a:off x="762000" y="5878529"/>
            <a:ext cx="803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HUB – SUSTAINABLE DEVELOPMENT</a:t>
            </a:r>
            <a:endParaRPr lang="en-GB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8320C-561D-41A3-990E-04D43793BE1E}"/>
              </a:ext>
            </a:extLst>
          </p:cNvPr>
          <p:cNvSpPr txBox="1"/>
          <p:nvPr/>
        </p:nvSpPr>
        <p:spPr>
          <a:xfrm>
            <a:off x="762000" y="5301234"/>
            <a:ext cx="74458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INDUSTRIAL ZONES AUTHORITY</a:t>
            </a:r>
            <a:endParaRPr lang="en-GB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927E08-1CC2-4F2E-9570-CA5A0000BD62}"/>
              </a:ext>
            </a:extLst>
          </p:cNvPr>
          <p:cNvCxnSpPr/>
          <p:nvPr/>
        </p:nvCxnSpPr>
        <p:spPr>
          <a:xfrm>
            <a:off x="0" y="439353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2D6356C-807F-701F-464F-233B85AE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957" y="1613682"/>
            <a:ext cx="2323145" cy="18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2EE28-4B6A-59EE-CB8A-B6E8C3469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34564A-171C-6E0B-A6A2-F8D40D242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b="5526"/>
          <a:stretch/>
        </p:blipFill>
        <p:spPr>
          <a:xfrm>
            <a:off x="704492" y="635000"/>
            <a:ext cx="10610054" cy="558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33BF5C-9AE2-7F77-900A-C636F2672DF2}"/>
              </a:ext>
            </a:extLst>
          </p:cNvPr>
          <p:cNvSpPr txBox="1"/>
          <p:nvPr/>
        </p:nvSpPr>
        <p:spPr>
          <a:xfrm>
            <a:off x="292642" y="1656438"/>
            <a:ext cx="365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vi-VN" sz="1200" i="1" dirty="0">
              <a:solidFill>
                <a:prstClr val="black"/>
              </a:solidFill>
              <a:latin typeface="Plus Jakarta San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5E1DEC-7A7F-4212-FA1B-19BBE9CAC85A}"/>
              </a:ext>
            </a:extLst>
          </p:cNvPr>
          <p:cNvSpPr txBox="1">
            <a:spLocks/>
          </p:cNvSpPr>
          <p:nvPr/>
        </p:nvSpPr>
        <p:spPr>
          <a:xfrm>
            <a:off x="292642" y="99975"/>
            <a:ext cx="5184233" cy="4949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 DA NANG FREE TRADE ZONE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482187-C06D-5D4B-DEC5-4B8A09AE1AD6}"/>
              </a:ext>
            </a:extLst>
          </p:cNvPr>
          <p:cNvSpPr txBox="1">
            <a:spLocks/>
          </p:cNvSpPr>
          <p:nvPr/>
        </p:nvSpPr>
        <p:spPr>
          <a:xfrm>
            <a:off x="1975699" y="6336074"/>
            <a:ext cx="8240601" cy="5219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PROJECTED LOCATION FOR  FUNCTIONAL ZONES IN DANANG FREE TRADE ZONE                          </a:t>
            </a:r>
            <a:r>
              <a:rPr 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(According to Paper No. 64/TTr-UBND dated March 16, 2025 issued by the People's Committee of Da Nang)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6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4EB866B6-5D44-4A59-37F5-DFF7E78EF270}"/>
              </a:ext>
            </a:extLst>
          </p:cNvPr>
          <p:cNvSpPr txBox="1"/>
          <p:nvPr/>
        </p:nvSpPr>
        <p:spPr>
          <a:xfrm>
            <a:off x="292642" y="1656438"/>
            <a:ext cx="365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vi-VN" sz="1200" i="1" dirty="0">
              <a:solidFill>
                <a:prstClr val="black"/>
              </a:solidFill>
              <a:latin typeface="Plus Jakarta San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F727D9-002C-507A-CF62-AFD9E9B7214D}"/>
              </a:ext>
            </a:extLst>
          </p:cNvPr>
          <p:cNvSpPr txBox="1">
            <a:spLocks/>
          </p:cNvSpPr>
          <p:nvPr/>
        </p:nvSpPr>
        <p:spPr>
          <a:xfrm>
            <a:off x="-717503" y="108455"/>
            <a:ext cx="8105775" cy="3875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 FUNCTIONAL ZONES IN DA NANG FREE TRADE ZONE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DD6871-043E-FEA8-0073-5BE82A456D1F}"/>
              </a:ext>
            </a:extLst>
          </p:cNvPr>
          <p:cNvSpPr txBox="1"/>
          <p:nvPr/>
        </p:nvSpPr>
        <p:spPr>
          <a:xfrm>
            <a:off x="68406" y="447675"/>
            <a:ext cx="10091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i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First Free Trade Zone in Vietnam</a:t>
            </a:r>
            <a:endParaRPr lang="vi" sz="1600" b="1" i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i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Connected to Lien Chieu deep-sea seaport</a:t>
            </a:r>
            <a:endParaRPr lang="vi" sz="1600" b="1" i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i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Projected planning area</a:t>
            </a:r>
            <a:r>
              <a:rPr lang="vi" sz="1600" b="1" i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600" b="1" i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around </a:t>
            </a:r>
            <a:r>
              <a:rPr lang="en-US" sz="16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2.091 </a:t>
            </a:r>
            <a:r>
              <a:rPr lang="vi" sz="1600" b="1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828A3-8DE2-A83C-9C29-EBE575077366}"/>
              </a:ext>
            </a:extLst>
          </p:cNvPr>
          <p:cNvSpPr txBox="1"/>
          <p:nvPr/>
        </p:nvSpPr>
        <p:spPr>
          <a:xfrm>
            <a:off x="440423" y="2887544"/>
            <a:ext cx="365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vi-VN" sz="1200" i="1" dirty="0">
              <a:solidFill>
                <a:prstClr val="black"/>
              </a:solidFill>
              <a:latin typeface="Plus Jakarta San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5299E89-774A-AB26-C6D2-7A0185503E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809491"/>
              </p:ext>
            </p:extLst>
          </p:nvPr>
        </p:nvGraphicFramePr>
        <p:xfrm>
          <a:off x="4572000" y="914400"/>
          <a:ext cx="8150318" cy="5500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5D41C68-1806-FB04-312A-C41C7BC48260}"/>
              </a:ext>
            </a:extLst>
          </p:cNvPr>
          <p:cNvSpPr txBox="1"/>
          <p:nvPr/>
        </p:nvSpPr>
        <p:spPr>
          <a:xfrm>
            <a:off x="53767" y="1188625"/>
            <a:ext cx="52449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1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r>
              <a:rPr lang="en-US" sz="16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Production – Logistics zone: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industries applying modern, advanced technology, following the green industrial model and creating high added value; multimodal logistics services and related accompanying support in a modern direction, applying digital technology and automation, creating high added value</a:t>
            </a:r>
            <a:endParaRPr lang="en-US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7B98F-B103-9ED7-4B9A-DDCC5A3193F1}"/>
              </a:ext>
            </a:extLst>
          </p:cNvPr>
          <p:cNvSpPr txBox="1"/>
          <p:nvPr/>
        </p:nvSpPr>
        <p:spPr>
          <a:xfrm>
            <a:off x="4554" y="2694984"/>
            <a:ext cx="52941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1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  <a:r>
              <a:rPr lang="en-US" sz="16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Trade – Service zone: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including high-quality, international-class commercial and service activities: duty-free business, cross-border e-commerce, trade promotion, etc.; tourism services (entertainment, betting, etc.); high-quality education and health services; ancillary services and warehousing.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5B592-510C-80D3-AC26-33994D01878B}"/>
              </a:ext>
            </a:extLst>
          </p:cNvPr>
          <p:cNvSpPr txBox="1"/>
          <p:nvPr/>
        </p:nvSpPr>
        <p:spPr>
          <a:xfrm>
            <a:off x="68848" y="4253944"/>
            <a:ext cx="52147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1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Digital Technology Industry and Innovation zone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digital technology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clusters (information technology and new technologies, artificial intelligence, big data, cloud computing, internet of things, blockchain, etc.); cross-border e-commerce; trade finance services and financial technology (fintech)....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4137C-BFE3-C2E4-5F18-C95B398F25BE}"/>
              </a:ext>
            </a:extLst>
          </p:cNvPr>
          <p:cNvSpPr txBox="1"/>
          <p:nvPr/>
        </p:nvSpPr>
        <p:spPr>
          <a:xfrm>
            <a:off x="57635" y="5771003"/>
            <a:ext cx="52147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10"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. Other functional zone: </a:t>
            </a:r>
            <a:r>
              <a:rPr lang="vi-VN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related support services (providing office space for rent, housing, accommodation services, restaurants, sports services, entertainment services, exhibitions, etc.).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23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D4AB-D67C-EF66-60C4-BD9CEEA5F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1">
            <a:extLst>
              <a:ext uri="{FF2B5EF4-FFF2-40B4-BE49-F238E27FC236}">
                <a16:creationId xmlns:a16="http://schemas.microsoft.com/office/drawing/2014/main" id="{2BA0A389-2614-0169-2B32-35583D746FFB}"/>
              </a:ext>
            </a:extLst>
          </p:cNvPr>
          <p:cNvSpPr/>
          <p:nvPr/>
        </p:nvSpPr>
        <p:spPr>
          <a:xfrm>
            <a:off x="401837" y="438387"/>
            <a:ext cx="8028682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II</a:t>
            </a:r>
            <a:r>
              <a:rPr lang="en-US" b="1"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. INVESTMENT INCENTIVE POLICY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8DD39FD-6411-BC73-9B3D-FA4AADCAB53A}"/>
              </a:ext>
            </a:extLst>
          </p:cNvPr>
          <p:cNvSpPr/>
          <p:nvPr/>
        </p:nvSpPr>
        <p:spPr>
          <a:xfrm>
            <a:off x="422672" y="1386527"/>
            <a:ext cx="358975" cy="447556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1FD3BF04-4712-A038-94D8-FD0D92B3B037}"/>
              </a:ext>
            </a:extLst>
          </p:cNvPr>
          <p:cNvSpPr/>
          <p:nvPr/>
        </p:nvSpPr>
        <p:spPr>
          <a:xfrm>
            <a:off x="497206" y="1423734"/>
            <a:ext cx="239317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D079EFC2-692C-7BD9-C95F-BCE4E008BC32}"/>
              </a:ext>
            </a:extLst>
          </p:cNvPr>
          <p:cNvSpPr/>
          <p:nvPr/>
        </p:nvSpPr>
        <p:spPr>
          <a:xfrm>
            <a:off x="1069182" y="1386527"/>
            <a:ext cx="4710602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Duration of investment project operation up to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70 years</a:t>
            </a:r>
            <a:endParaRPr lang="en-US" dirty="0">
              <a:solidFill>
                <a:srgbClr val="404155"/>
              </a:solidFill>
              <a:latin typeface="Times New Roman" panose="02020603050405020304" pitchFamily="18" charset="0"/>
              <a:ea typeface="Nobile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Shape 5">
            <a:extLst>
              <a:ext uri="{FF2B5EF4-FFF2-40B4-BE49-F238E27FC236}">
                <a16:creationId xmlns:a16="http://schemas.microsoft.com/office/drawing/2014/main" id="{D5D3DDC9-04B5-BA1D-A933-469136A56529}"/>
              </a:ext>
            </a:extLst>
          </p:cNvPr>
          <p:cNvSpPr/>
          <p:nvPr/>
        </p:nvSpPr>
        <p:spPr>
          <a:xfrm>
            <a:off x="6027479" y="1394311"/>
            <a:ext cx="398815" cy="447556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A3694408-E363-325B-C3F1-DA73BA144865}"/>
              </a:ext>
            </a:extLst>
          </p:cNvPr>
          <p:cNvSpPr/>
          <p:nvPr/>
        </p:nvSpPr>
        <p:spPr>
          <a:xfrm>
            <a:off x="6102012" y="1431518"/>
            <a:ext cx="265877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7">
            <a:extLst>
              <a:ext uri="{FF2B5EF4-FFF2-40B4-BE49-F238E27FC236}">
                <a16:creationId xmlns:a16="http://schemas.microsoft.com/office/drawing/2014/main" id="{971C750E-7E22-7DF0-3C86-FD07F4F7FB28}"/>
              </a:ext>
            </a:extLst>
          </p:cNvPr>
          <p:cNvSpPr/>
          <p:nvPr/>
        </p:nvSpPr>
        <p:spPr>
          <a:xfrm>
            <a:off x="6673989" y="1394311"/>
            <a:ext cx="5233392" cy="1570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Foreign investors are not required to have an investment project or undergo the procedures for issuance or adjustment of the Investment Registration Certificate prior to establishing the economic organizations</a:t>
            </a:r>
            <a:endParaRPr lang="en-US" dirty="0">
              <a:solidFill>
                <a:srgbClr val="404155"/>
              </a:solidFill>
              <a:latin typeface="Times New Roman" panose="02020603050405020304" pitchFamily="18" charset="0"/>
              <a:ea typeface="Nobile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Shape 8">
            <a:extLst>
              <a:ext uri="{FF2B5EF4-FFF2-40B4-BE49-F238E27FC236}">
                <a16:creationId xmlns:a16="http://schemas.microsoft.com/office/drawing/2014/main" id="{9C5BF1D9-62C1-1A5D-07DC-D3A2110DDACF}"/>
              </a:ext>
            </a:extLst>
          </p:cNvPr>
          <p:cNvSpPr/>
          <p:nvPr/>
        </p:nvSpPr>
        <p:spPr>
          <a:xfrm>
            <a:off x="422672" y="3029680"/>
            <a:ext cx="447556" cy="447556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6C49A02D-A8F1-A86C-A6F2-AAF918FBC74B}"/>
              </a:ext>
            </a:extLst>
          </p:cNvPr>
          <p:cNvSpPr/>
          <p:nvPr/>
        </p:nvSpPr>
        <p:spPr>
          <a:xfrm>
            <a:off x="497206" y="3066887"/>
            <a:ext cx="298371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10">
            <a:extLst>
              <a:ext uri="{FF2B5EF4-FFF2-40B4-BE49-F238E27FC236}">
                <a16:creationId xmlns:a16="http://schemas.microsoft.com/office/drawing/2014/main" id="{DE357A16-05F9-BEE2-A1B7-6982AA119773}"/>
              </a:ext>
            </a:extLst>
          </p:cNvPr>
          <p:cNvSpPr/>
          <p:nvPr/>
        </p:nvSpPr>
        <p:spPr>
          <a:xfrm>
            <a:off x="1069182" y="3029680"/>
            <a:ext cx="4807743" cy="1273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Exemption and reduction on land rent for projects in construction and operation of infrastructure functional zones are similar to regulations applicable to economic zones</a:t>
            </a:r>
          </a:p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11">
            <a:extLst>
              <a:ext uri="{FF2B5EF4-FFF2-40B4-BE49-F238E27FC236}">
                <a16:creationId xmlns:a16="http://schemas.microsoft.com/office/drawing/2014/main" id="{B2D58B31-6670-9B85-3205-5314BF9DBEBC}"/>
              </a:ext>
            </a:extLst>
          </p:cNvPr>
          <p:cNvSpPr/>
          <p:nvPr/>
        </p:nvSpPr>
        <p:spPr>
          <a:xfrm>
            <a:off x="6075879" y="3094183"/>
            <a:ext cx="447556" cy="447556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5" name="Text 12">
            <a:extLst>
              <a:ext uri="{FF2B5EF4-FFF2-40B4-BE49-F238E27FC236}">
                <a16:creationId xmlns:a16="http://schemas.microsoft.com/office/drawing/2014/main" id="{4FAF8936-7360-9375-F2D8-E6A1DADC8C69}"/>
              </a:ext>
            </a:extLst>
          </p:cNvPr>
          <p:cNvSpPr/>
          <p:nvPr/>
        </p:nvSpPr>
        <p:spPr>
          <a:xfrm>
            <a:off x="6150412" y="3131390"/>
            <a:ext cx="298371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13">
            <a:extLst>
              <a:ext uri="{FF2B5EF4-FFF2-40B4-BE49-F238E27FC236}">
                <a16:creationId xmlns:a16="http://schemas.microsoft.com/office/drawing/2014/main" id="{96334E25-E37F-01AE-356F-A1ACFD198A58}"/>
              </a:ext>
            </a:extLst>
          </p:cNvPr>
          <p:cNvSpPr/>
          <p:nvPr/>
        </p:nvSpPr>
        <p:spPr>
          <a:xfrm>
            <a:off x="6722389" y="3094183"/>
            <a:ext cx="5233392" cy="954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Corporate income tax incentives:</a:t>
            </a:r>
          </a:p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Tax rate of 10% in 15 years</a:t>
            </a:r>
          </a:p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Exemption in the first 4 years, 50% reduction in the next 9 years</a:t>
            </a:r>
            <a:endParaRPr lang="en-US" dirty="0">
              <a:solidFill>
                <a:srgbClr val="404155"/>
              </a:solidFill>
              <a:latin typeface="Times New Roman" panose="02020603050405020304" pitchFamily="18" charset="0"/>
              <a:ea typeface="Nobile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Shape 14">
            <a:extLst>
              <a:ext uri="{FF2B5EF4-FFF2-40B4-BE49-F238E27FC236}">
                <a16:creationId xmlns:a16="http://schemas.microsoft.com/office/drawing/2014/main" id="{3232748C-A1F8-5B89-AA1B-FA26FA46487A}"/>
              </a:ext>
            </a:extLst>
          </p:cNvPr>
          <p:cNvSpPr/>
          <p:nvPr/>
        </p:nvSpPr>
        <p:spPr>
          <a:xfrm>
            <a:off x="401837" y="4818358"/>
            <a:ext cx="447556" cy="447556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8" name="Text 15">
            <a:extLst>
              <a:ext uri="{FF2B5EF4-FFF2-40B4-BE49-F238E27FC236}">
                <a16:creationId xmlns:a16="http://schemas.microsoft.com/office/drawing/2014/main" id="{295973F9-5752-E993-192E-5EB167FE09D7}"/>
              </a:ext>
            </a:extLst>
          </p:cNvPr>
          <p:cNvSpPr/>
          <p:nvPr/>
        </p:nvSpPr>
        <p:spPr>
          <a:xfrm>
            <a:off x="476371" y="4855565"/>
            <a:ext cx="298371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16">
            <a:extLst>
              <a:ext uri="{FF2B5EF4-FFF2-40B4-BE49-F238E27FC236}">
                <a16:creationId xmlns:a16="http://schemas.microsoft.com/office/drawing/2014/main" id="{05EC2072-3084-B604-FC0B-D8C1475EB88B}"/>
              </a:ext>
            </a:extLst>
          </p:cNvPr>
          <p:cNvSpPr/>
          <p:nvPr/>
        </p:nvSpPr>
        <p:spPr>
          <a:xfrm>
            <a:off x="1048347" y="4818358"/>
            <a:ext cx="4828578" cy="1909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Tax incentives for goods and services traded within functional zones of FTZ; between other domestic areas and foreign entities with functional zones of FTZ are similar to regulations applicable to non-tariff zones in economic zones</a:t>
            </a:r>
            <a:endParaRPr lang="en-US" dirty="0">
              <a:solidFill>
                <a:srgbClr val="404155"/>
              </a:solidFill>
              <a:latin typeface="Times New Roman" panose="02020603050405020304" pitchFamily="18" charset="0"/>
              <a:ea typeface="Nobile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Shape 17">
            <a:extLst>
              <a:ext uri="{FF2B5EF4-FFF2-40B4-BE49-F238E27FC236}">
                <a16:creationId xmlns:a16="http://schemas.microsoft.com/office/drawing/2014/main" id="{82C4DF61-8966-C6A0-D7EB-81FB5AEC5DBC}"/>
              </a:ext>
            </a:extLst>
          </p:cNvPr>
          <p:cNvSpPr/>
          <p:nvPr/>
        </p:nvSpPr>
        <p:spPr>
          <a:xfrm>
            <a:off x="6096000" y="4818358"/>
            <a:ext cx="447556" cy="447556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1" name="Text 18">
            <a:extLst>
              <a:ext uri="{FF2B5EF4-FFF2-40B4-BE49-F238E27FC236}">
                <a16:creationId xmlns:a16="http://schemas.microsoft.com/office/drawing/2014/main" id="{3D12AC50-AC0A-49BE-46AB-B759D2FC965C}"/>
              </a:ext>
            </a:extLst>
          </p:cNvPr>
          <p:cNvSpPr/>
          <p:nvPr/>
        </p:nvSpPr>
        <p:spPr>
          <a:xfrm>
            <a:off x="6170533" y="4855565"/>
            <a:ext cx="298371" cy="37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Times New Roman" panose="02020603050405020304" pitchFamily="18" charset="0"/>
                <a:ea typeface="Corben" pitchFamily="34" charset="-122"/>
                <a:cs typeface="Times New Roman" panose="02020603050405020304" pitchFamily="18" charset="0"/>
              </a:rPr>
              <a:t>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19">
            <a:extLst>
              <a:ext uri="{FF2B5EF4-FFF2-40B4-BE49-F238E27FC236}">
                <a16:creationId xmlns:a16="http://schemas.microsoft.com/office/drawing/2014/main" id="{7F4A2003-3ED7-772D-274F-E8ECE9EEC171}"/>
              </a:ext>
            </a:extLst>
          </p:cNvPr>
          <p:cNvSpPr/>
          <p:nvPr/>
        </p:nvSpPr>
        <p:spPr>
          <a:xfrm>
            <a:off x="6742510" y="4818357"/>
            <a:ext cx="5164871" cy="1130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Incentives on tax, land, credit, accounting are similar to incentives for projects in economic zones</a:t>
            </a:r>
          </a:p>
          <a:p>
            <a:pPr marL="0" indent="0" algn="just">
              <a:lnSpc>
                <a:spcPts val="2500"/>
              </a:lnSpc>
              <a:buNone/>
            </a:pPr>
            <a:r>
              <a:rPr lang="en-US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Priority customs treatment</a:t>
            </a:r>
            <a:endParaRPr lang="en-US" dirty="0">
              <a:solidFill>
                <a:srgbClr val="404155"/>
              </a:solidFill>
              <a:latin typeface="Times New Roman" panose="02020603050405020304" pitchFamily="18" charset="0"/>
              <a:ea typeface="Nobile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8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84463"/>
            <a:ext cx="5673577" cy="1434912"/>
            <a:chOff x="0" y="-76200"/>
            <a:chExt cx="2571878" cy="1320207"/>
          </a:xfrm>
        </p:grpSpPr>
        <p:sp>
          <p:nvSpPr>
            <p:cNvPr id="3" name="Freeform 3"/>
            <p:cNvSpPr/>
            <p:nvPr/>
          </p:nvSpPr>
          <p:spPr>
            <a:xfrm>
              <a:off x="0" y="-32315"/>
              <a:ext cx="2571878" cy="1276322"/>
            </a:xfrm>
            <a:custGeom>
              <a:avLst/>
              <a:gdLst/>
              <a:ahLst/>
              <a:cxnLst/>
              <a:rect l="l" t="t" r="r" b="b"/>
              <a:pathLst>
                <a:path w="2571878" h="1156283">
                  <a:moveTo>
                    <a:pt x="0" y="0"/>
                  </a:moveTo>
                  <a:lnTo>
                    <a:pt x="2571878" y="0"/>
                  </a:lnTo>
                  <a:lnTo>
                    <a:pt x="2571878" y="1156283"/>
                  </a:lnTo>
                  <a:lnTo>
                    <a:pt x="0" y="115628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pPr defTabSz="914354"/>
              <a:endParaRPr lang="vi-VN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71878" cy="1232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Charter capital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 Bold"/>
                  <a:ea typeface="Roboto Bold"/>
                  <a:cs typeface="Roboto Bold"/>
                  <a:sym typeface="Roboto Bold"/>
                </a:rPr>
                <a:t>&gt; 1,000 billion VND  (40 million USD)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6" y="2515674"/>
            <a:ext cx="5661481" cy="2977769"/>
            <a:chOff x="0" y="-9448"/>
            <a:chExt cx="2571878" cy="11657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71878" cy="1156283"/>
            </a:xfrm>
            <a:custGeom>
              <a:avLst/>
              <a:gdLst/>
              <a:ahLst/>
              <a:cxnLst/>
              <a:rect l="l" t="t" r="r" b="b"/>
              <a:pathLst>
                <a:path w="2571878" h="1156283">
                  <a:moveTo>
                    <a:pt x="0" y="0"/>
                  </a:moveTo>
                  <a:lnTo>
                    <a:pt x="2571878" y="0"/>
                  </a:lnTo>
                  <a:lnTo>
                    <a:pt x="2571878" y="1156283"/>
                  </a:lnTo>
                  <a:lnTo>
                    <a:pt x="0" y="115628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914354"/>
              <a:endParaRPr lang="vi-VN" sz="2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448"/>
              <a:ext cx="2571878" cy="11657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algn="ctr" defTabSz="914354">
                <a:lnSpc>
                  <a:spcPts val="2800"/>
                </a:lnSpc>
              </a:pPr>
              <a:endParaRPr lang="en-US" sz="22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endParaRPr>
            </a:p>
            <a:p>
              <a:pPr algn="ctr" defTabSz="914354">
                <a:lnSpc>
                  <a:spcPts val="2800"/>
                </a:lnSpc>
              </a:pPr>
              <a:endParaRPr lang="en-US" sz="22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Having experience in investing in a similar project with total investment capital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Bold"/>
                  <a:ea typeface="Roboto Bold"/>
                  <a:cs typeface="Roboto Bold"/>
                  <a:sym typeface="Roboto Bold"/>
                </a:rPr>
                <a:t>&gt;2,000 billion VND (80 millio﻿n USD)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-93221" y="316187"/>
            <a:ext cx="4927580" cy="333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54">
              <a:lnSpc>
                <a:spcPts val="2933"/>
              </a:lnSpc>
            </a:pPr>
            <a:r>
              <a:rPr lang="en-US" b="1" dirty="0">
                <a:latin typeface="Times New Roman" panose="02020603050405020304" pitchFamily="18" charset="0"/>
                <a:ea typeface="Roboto Bold"/>
                <a:cs typeface="Times New Roman" panose="02020603050405020304" pitchFamily="18" charset="0"/>
                <a:sym typeface="Roboto Bold"/>
              </a:rPr>
              <a:t>III</a:t>
            </a:r>
            <a:r>
              <a:rPr lang="en-US" b="1">
                <a:latin typeface="Times New Roman" panose="02020603050405020304" pitchFamily="18" charset="0"/>
                <a:ea typeface="Roboto Bold"/>
                <a:cs typeface="Times New Roman" panose="02020603050405020304" pitchFamily="18" charset="0"/>
                <a:sym typeface="Roboto Bold"/>
              </a:rPr>
              <a:t>. STRATEGIC INVESTOR</a:t>
            </a:r>
            <a:endParaRPr lang="en-US" b="1" dirty="0">
              <a:latin typeface="Times New Roman" panose="02020603050405020304" pitchFamily="18" charset="0"/>
              <a:ea typeface="Roboto Bold"/>
              <a:cs typeface="Times New Roman" panose="02020603050405020304" pitchFamily="18" charset="0"/>
              <a:sym typeface="Roboto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370569" y="2205327"/>
            <a:ext cx="1231233" cy="1231233"/>
            <a:chOff x="0" y="0"/>
            <a:chExt cx="2462466" cy="246246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2462466" cy="2462466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914354"/>
                <a:endParaRPr lang="vi-VN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914354">
                  <a:lnSpc>
                    <a:spcPts val="2715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76789" y="620694"/>
              <a:ext cx="1708887" cy="1221078"/>
            </a:xfrm>
            <a:custGeom>
              <a:avLst/>
              <a:gdLst/>
              <a:ahLst/>
              <a:cxnLst/>
              <a:rect l="l" t="t" r="r" b="b"/>
              <a:pathLst>
                <a:path w="1708887" h="1221078">
                  <a:moveTo>
                    <a:pt x="0" y="0"/>
                  </a:moveTo>
                  <a:lnTo>
                    <a:pt x="1708888" y="0"/>
                  </a:lnTo>
                  <a:lnTo>
                    <a:pt x="1708888" y="1221078"/>
                  </a:lnTo>
                  <a:lnTo>
                    <a:pt x="0" y="1221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354"/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19">
            <a:extLst>
              <a:ext uri="{FF2B5EF4-FFF2-40B4-BE49-F238E27FC236}">
                <a16:creationId xmlns:a16="http://schemas.microsoft.com/office/drawing/2014/main" id="{730756EE-5C36-6C8A-643B-F3E1900B1A99}"/>
              </a:ext>
            </a:extLst>
          </p:cNvPr>
          <p:cNvGrpSpPr/>
          <p:nvPr/>
        </p:nvGrpSpPr>
        <p:grpSpPr>
          <a:xfrm>
            <a:off x="5746544" y="2195433"/>
            <a:ext cx="6445456" cy="1387213"/>
            <a:chOff x="122448" y="-530423"/>
            <a:chExt cx="13610938" cy="1926539"/>
          </a:xfrm>
        </p:grpSpPr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C46F7B4C-5124-FBD0-3A23-FC0F7B7AF1CA}"/>
                </a:ext>
              </a:extLst>
            </p:cNvPr>
            <p:cNvGrpSpPr/>
            <p:nvPr/>
          </p:nvGrpSpPr>
          <p:grpSpPr>
            <a:xfrm>
              <a:off x="567082" y="-530423"/>
              <a:ext cx="13166304" cy="1926539"/>
              <a:chOff x="0" y="-104775"/>
              <a:chExt cx="2600751" cy="380551"/>
            </a:xfrm>
          </p:grpSpPr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7368DB1E-4504-C0EC-33D1-5525C29F19AE}"/>
                  </a:ext>
                </a:extLst>
              </p:cNvPr>
              <p:cNvSpPr/>
              <p:nvPr/>
            </p:nvSpPr>
            <p:spPr>
              <a:xfrm>
                <a:off x="0" y="0"/>
                <a:ext cx="2543897" cy="275776"/>
              </a:xfrm>
              <a:custGeom>
                <a:avLst/>
                <a:gdLst/>
                <a:ahLst/>
                <a:cxnLst/>
                <a:rect l="l" t="t" r="r" b="b"/>
                <a:pathLst>
                  <a:path w="2600751" h="275776">
                    <a:moveTo>
                      <a:pt x="39985" y="0"/>
                    </a:moveTo>
                    <a:lnTo>
                      <a:pt x="2560767" y="0"/>
                    </a:lnTo>
                    <a:cubicBezTo>
                      <a:pt x="2571371" y="0"/>
                      <a:pt x="2581541" y="4213"/>
                      <a:pt x="2589040" y="11711"/>
                    </a:cubicBezTo>
                    <a:cubicBezTo>
                      <a:pt x="2596539" y="19210"/>
                      <a:pt x="2600751" y="29380"/>
                      <a:pt x="2600751" y="39985"/>
                    </a:cubicBezTo>
                    <a:lnTo>
                      <a:pt x="2600751" y="235791"/>
                    </a:lnTo>
                    <a:cubicBezTo>
                      <a:pt x="2600751" y="246396"/>
                      <a:pt x="2596539" y="256566"/>
                      <a:pt x="2589040" y="264065"/>
                    </a:cubicBezTo>
                    <a:cubicBezTo>
                      <a:pt x="2581541" y="271563"/>
                      <a:pt x="2571371" y="275776"/>
                      <a:pt x="2560767" y="275776"/>
                    </a:cubicBezTo>
                    <a:lnTo>
                      <a:pt x="39985" y="275776"/>
                    </a:lnTo>
                    <a:cubicBezTo>
                      <a:pt x="29380" y="275776"/>
                      <a:pt x="19210" y="271563"/>
                      <a:pt x="11711" y="264065"/>
                    </a:cubicBezTo>
                    <a:cubicBezTo>
                      <a:pt x="4213" y="256566"/>
                      <a:pt x="0" y="246396"/>
                      <a:pt x="0" y="235791"/>
                    </a:cubicBezTo>
                    <a:lnTo>
                      <a:pt x="0" y="39985"/>
                    </a:lnTo>
                    <a:cubicBezTo>
                      <a:pt x="0" y="29380"/>
                      <a:pt x="4213" y="19210"/>
                      <a:pt x="11711" y="11711"/>
                    </a:cubicBezTo>
                    <a:cubicBezTo>
                      <a:pt x="19210" y="4213"/>
                      <a:pt x="29380" y="0"/>
                      <a:pt x="39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gradFill>
                  <a:gsLst>
                    <a:gs pos="0">
                      <a:srgbClr val="ED1B24">
                        <a:alpha val="100000"/>
                      </a:srgbClr>
                    </a:gs>
                    <a:gs pos="100000">
                      <a:srgbClr val="FF7F7F">
                        <a:alpha val="100000"/>
                      </a:srgbClr>
                    </a:gs>
                  </a:gsLst>
                  <a:lin ang="5400000"/>
                </a:gradFill>
                <a:prstDash val="solid"/>
                <a:round/>
              </a:ln>
            </p:spPr>
            <p:txBody>
              <a:bodyPr/>
              <a:lstStyle/>
              <a:p>
                <a:pPr defTabSz="914354"/>
                <a:endParaRPr lang="vi-VN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TextBox 22">
                <a:extLst>
                  <a:ext uri="{FF2B5EF4-FFF2-40B4-BE49-F238E27FC236}">
                    <a16:creationId xmlns:a16="http://schemas.microsoft.com/office/drawing/2014/main" id="{61DFDE5C-6D60-35B3-EDF6-0E0C1224DA4B}"/>
                  </a:ext>
                </a:extLst>
              </p:cNvPr>
              <p:cNvSpPr txBox="1"/>
              <p:nvPr/>
            </p:nvSpPr>
            <p:spPr>
              <a:xfrm>
                <a:off x="0" y="-104775"/>
                <a:ext cx="2600751" cy="3805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914354">
                  <a:lnSpc>
                    <a:spcPts val="2715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0" name="TextBox 25">
              <a:extLst>
                <a:ext uri="{FF2B5EF4-FFF2-40B4-BE49-F238E27FC236}">
                  <a16:creationId xmlns:a16="http://schemas.microsoft.com/office/drawing/2014/main" id="{D2D85112-BF27-8435-E66E-6AB091B9F54C}"/>
                </a:ext>
              </a:extLst>
            </p:cNvPr>
            <p:cNvSpPr txBox="1"/>
            <p:nvPr/>
          </p:nvSpPr>
          <p:spPr>
            <a:xfrm>
              <a:off x="122448" y="101246"/>
              <a:ext cx="1061224" cy="11453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914354">
                <a:lnSpc>
                  <a:spcPts val="2715"/>
                </a:lnSpc>
              </a:pPr>
              <a:r>
                <a:rPr lang="vi" sz="17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03</a:t>
              </a:r>
            </a:p>
          </p:txBody>
        </p:sp>
      </p:grpSp>
      <p:grpSp>
        <p:nvGrpSpPr>
          <p:cNvPr id="33" name="Group 26">
            <a:extLst>
              <a:ext uri="{FF2B5EF4-FFF2-40B4-BE49-F238E27FC236}">
                <a16:creationId xmlns:a16="http://schemas.microsoft.com/office/drawing/2014/main" id="{1AE2C382-3E4E-F12C-3DF5-331BA8B9023F}"/>
              </a:ext>
            </a:extLst>
          </p:cNvPr>
          <p:cNvGrpSpPr/>
          <p:nvPr/>
        </p:nvGrpSpPr>
        <p:grpSpPr>
          <a:xfrm>
            <a:off x="5945004" y="3608917"/>
            <a:ext cx="6110697" cy="1749140"/>
            <a:chOff x="96662" y="-530423"/>
            <a:chExt cx="13722703" cy="2563456"/>
          </a:xfrm>
        </p:grpSpPr>
        <p:grpSp>
          <p:nvGrpSpPr>
            <p:cNvPr id="34" name="Group 27">
              <a:extLst>
                <a:ext uri="{FF2B5EF4-FFF2-40B4-BE49-F238E27FC236}">
                  <a16:creationId xmlns:a16="http://schemas.microsoft.com/office/drawing/2014/main" id="{5783949A-64CE-2366-F800-34A1B1EFAE53}"/>
                </a:ext>
              </a:extLst>
            </p:cNvPr>
            <p:cNvGrpSpPr/>
            <p:nvPr/>
          </p:nvGrpSpPr>
          <p:grpSpPr>
            <a:xfrm>
              <a:off x="96662" y="-530423"/>
              <a:ext cx="13722703" cy="2563456"/>
              <a:chOff x="-109906" y="-104775"/>
              <a:chExt cx="2710657" cy="506362"/>
            </a:xfrm>
          </p:grpSpPr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9CCF380-0AD3-BB1C-1C8F-64CE86FCEFBC}"/>
                  </a:ext>
                </a:extLst>
              </p:cNvPr>
              <p:cNvSpPr/>
              <p:nvPr/>
            </p:nvSpPr>
            <p:spPr>
              <a:xfrm>
                <a:off x="-104812" y="0"/>
                <a:ext cx="2705563" cy="401587"/>
              </a:xfrm>
              <a:custGeom>
                <a:avLst/>
                <a:gdLst/>
                <a:ahLst/>
                <a:cxnLst/>
                <a:rect l="l" t="t" r="r" b="b"/>
                <a:pathLst>
                  <a:path w="2600751" h="401587">
                    <a:moveTo>
                      <a:pt x="39985" y="0"/>
                    </a:moveTo>
                    <a:lnTo>
                      <a:pt x="2560767" y="0"/>
                    </a:lnTo>
                    <a:cubicBezTo>
                      <a:pt x="2571371" y="0"/>
                      <a:pt x="2581541" y="4213"/>
                      <a:pt x="2589040" y="11711"/>
                    </a:cubicBezTo>
                    <a:cubicBezTo>
                      <a:pt x="2596539" y="19210"/>
                      <a:pt x="2600751" y="29380"/>
                      <a:pt x="2600751" y="39985"/>
                    </a:cubicBezTo>
                    <a:lnTo>
                      <a:pt x="2600751" y="361602"/>
                    </a:lnTo>
                    <a:cubicBezTo>
                      <a:pt x="2600751" y="372207"/>
                      <a:pt x="2596539" y="382377"/>
                      <a:pt x="2589040" y="389875"/>
                    </a:cubicBezTo>
                    <a:cubicBezTo>
                      <a:pt x="2581541" y="397374"/>
                      <a:pt x="2571371" y="401587"/>
                      <a:pt x="2560767" y="401587"/>
                    </a:cubicBezTo>
                    <a:lnTo>
                      <a:pt x="39985" y="401587"/>
                    </a:lnTo>
                    <a:cubicBezTo>
                      <a:pt x="29380" y="401587"/>
                      <a:pt x="19210" y="397374"/>
                      <a:pt x="11711" y="389875"/>
                    </a:cubicBezTo>
                    <a:cubicBezTo>
                      <a:pt x="4213" y="382377"/>
                      <a:pt x="0" y="372207"/>
                      <a:pt x="0" y="361602"/>
                    </a:cubicBezTo>
                    <a:lnTo>
                      <a:pt x="0" y="39985"/>
                    </a:lnTo>
                    <a:cubicBezTo>
                      <a:pt x="0" y="29380"/>
                      <a:pt x="4213" y="19210"/>
                      <a:pt x="11711" y="11711"/>
                    </a:cubicBezTo>
                    <a:cubicBezTo>
                      <a:pt x="19210" y="4213"/>
                      <a:pt x="29380" y="0"/>
                      <a:pt x="39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gradFill>
                  <a:gsLst>
                    <a:gs pos="0">
                      <a:srgbClr val="ED1B24">
                        <a:alpha val="100000"/>
                      </a:srgbClr>
                    </a:gs>
                    <a:gs pos="100000">
                      <a:srgbClr val="FF7F7F">
                        <a:alpha val="100000"/>
                      </a:srgbClr>
                    </a:gs>
                  </a:gsLst>
                  <a:lin ang="5400000"/>
                </a:gradFill>
                <a:prstDash val="solid"/>
                <a:round/>
              </a:ln>
            </p:spPr>
            <p:txBody>
              <a:bodyPr/>
              <a:lstStyle/>
              <a:p>
                <a:pPr defTabSz="914354"/>
                <a:endParaRPr lang="vi-VN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extBox 29">
                <a:extLst>
                  <a:ext uri="{FF2B5EF4-FFF2-40B4-BE49-F238E27FC236}">
                    <a16:creationId xmlns:a16="http://schemas.microsoft.com/office/drawing/2014/main" id="{1B17F60F-27B7-3038-9003-3D292E7108DF}"/>
                  </a:ext>
                </a:extLst>
              </p:cNvPr>
              <p:cNvSpPr txBox="1"/>
              <p:nvPr/>
            </p:nvSpPr>
            <p:spPr>
              <a:xfrm>
                <a:off x="-109906" y="-104775"/>
                <a:ext cx="2710657" cy="5063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914354">
                  <a:lnSpc>
                    <a:spcPts val="2715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872BE3DB-D3E5-BBF9-BB99-51825A20F82A}"/>
                </a:ext>
              </a:extLst>
            </p:cNvPr>
            <p:cNvSpPr txBox="1"/>
            <p:nvPr/>
          </p:nvSpPr>
          <p:spPr>
            <a:xfrm>
              <a:off x="122448" y="359368"/>
              <a:ext cx="1061224" cy="11453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914354">
                <a:lnSpc>
                  <a:spcPts val="2715"/>
                </a:lnSpc>
              </a:pPr>
              <a:r>
                <a:rPr lang="vi" sz="170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04</a:t>
              </a:r>
            </a:p>
          </p:txBody>
        </p:sp>
      </p:grpSp>
      <p:sp>
        <p:nvSpPr>
          <p:cNvPr id="38" name="TextBox 53">
            <a:extLst>
              <a:ext uri="{FF2B5EF4-FFF2-40B4-BE49-F238E27FC236}">
                <a16:creationId xmlns:a16="http://schemas.microsoft.com/office/drawing/2014/main" id="{08DB5D9D-EF24-B45D-680D-C66B93D37EB4}"/>
              </a:ext>
            </a:extLst>
          </p:cNvPr>
          <p:cNvSpPr txBox="1"/>
          <p:nvPr/>
        </p:nvSpPr>
        <p:spPr>
          <a:xfrm>
            <a:off x="6322053" y="2750205"/>
            <a:ext cx="56153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354">
              <a:lnSpc>
                <a:spcPts val="2053"/>
              </a:lnSpc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Being entitled to priority treatment for custom and tax procedures for exported and imported goods of the project</a:t>
            </a:r>
          </a:p>
          <a:p>
            <a:pPr defTabSz="914354">
              <a:lnSpc>
                <a:spcPts val="2053"/>
              </a:lnSpc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9" name="TextBox 54">
            <a:extLst>
              <a:ext uri="{FF2B5EF4-FFF2-40B4-BE49-F238E27FC236}">
                <a16:creationId xmlns:a16="http://schemas.microsoft.com/office/drawing/2014/main" id="{6FD59E3A-61E4-AFE4-9EF5-FAAF614859FC}"/>
              </a:ext>
            </a:extLst>
          </p:cNvPr>
          <p:cNvSpPr txBox="1"/>
          <p:nvPr/>
        </p:nvSpPr>
        <p:spPr>
          <a:xfrm>
            <a:off x="6322053" y="4072441"/>
            <a:ext cx="56153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354">
              <a:lnSpc>
                <a:spcPts val="2053"/>
              </a:lnSpc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Included in deductible expenses to determine taxable income for R&amp;D activities equivalent to 150% of the actual cost of this activity when calculating corporate income tax.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6F805FBC-FB4C-1BCF-8B4F-9236BCDE3969}"/>
              </a:ext>
            </a:extLst>
          </p:cNvPr>
          <p:cNvSpPr/>
          <p:nvPr/>
        </p:nvSpPr>
        <p:spPr>
          <a:xfrm>
            <a:off x="5734448" y="2857792"/>
            <a:ext cx="496066" cy="491993"/>
          </a:xfrm>
          <a:custGeom>
            <a:avLst/>
            <a:gdLst/>
            <a:ahLst/>
            <a:cxnLst/>
            <a:rect l="l" t="t" r="r" b="b"/>
            <a:pathLst>
              <a:path w="872592" h="812800">
                <a:moveTo>
                  <a:pt x="436296" y="0"/>
                </a:moveTo>
                <a:cubicBezTo>
                  <a:pt x="195336" y="0"/>
                  <a:pt x="0" y="181951"/>
                  <a:pt x="0" y="406400"/>
                </a:cubicBezTo>
                <a:cubicBezTo>
                  <a:pt x="0" y="630849"/>
                  <a:pt x="195336" y="812800"/>
                  <a:pt x="436296" y="812800"/>
                </a:cubicBezTo>
                <a:cubicBezTo>
                  <a:pt x="677255" y="812800"/>
                  <a:pt x="872592" y="630849"/>
                  <a:pt x="872592" y="406400"/>
                </a:cubicBezTo>
                <a:cubicBezTo>
                  <a:pt x="872592" y="181951"/>
                  <a:pt x="677255" y="0"/>
                  <a:pt x="436296" y="0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lIns="91436" tIns="45718" rIns="91436" bIns="45718"/>
          <a:lstStyle/>
          <a:p>
            <a:pPr defTabSz="914354"/>
            <a:endParaRPr lang="vi-VN">
              <a:solidFill>
                <a:prstClr val="black"/>
              </a:solidFill>
            </a:endParaRPr>
          </a:p>
        </p:txBody>
      </p:sp>
      <p:sp>
        <p:nvSpPr>
          <p:cNvPr id="41" name="Freeform 44">
            <a:extLst>
              <a:ext uri="{FF2B5EF4-FFF2-40B4-BE49-F238E27FC236}">
                <a16:creationId xmlns:a16="http://schemas.microsoft.com/office/drawing/2014/main" id="{D4504AE4-32B6-55A1-BC32-9B464BD07B1C}"/>
              </a:ext>
            </a:extLst>
          </p:cNvPr>
          <p:cNvSpPr/>
          <p:nvPr/>
        </p:nvSpPr>
        <p:spPr>
          <a:xfrm>
            <a:off x="5713122" y="4418453"/>
            <a:ext cx="496066" cy="491993"/>
          </a:xfrm>
          <a:custGeom>
            <a:avLst/>
            <a:gdLst/>
            <a:ahLst/>
            <a:cxnLst/>
            <a:rect l="l" t="t" r="r" b="b"/>
            <a:pathLst>
              <a:path w="872592" h="812800">
                <a:moveTo>
                  <a:pt x="436296" y="0"/>
                </a:moveTo>
                <a:cubicBezTo>
                  <a:pt x="195336" y="0"/>
                  <a:pt x="0" y="181951"/>
                  <a:pt x="0" y="406400"/>
                </a:cubicBezTo>
                <a:cubicBezTo>
                  <a:pt x="0" y="630849"/>
                  <a:pt x="195336" y="812800"/>
                  <a:pt x="436296" y="812800"/>
                </a:cubicBezTo>
                <a:cubicBezTo>
                  <a:pt x="677255" y="812800"/>
                  <a:pt x="872592" y="630849"/>
                  <a:pt x="872592" y="406400"/>
                </a:cubicBezTo>
                <a:cubicBezTo>
                  <a:pt x="872592" y="181951"/>
                  <a:pt x="677255" y="0"/>
                  <a:pt x="436296" y="0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lIns="91436" tIns="45718" rIns="91436" bIns="45718"/>
          <a:lstStyle/>
          <a:p>
            <a:pPr defTabSz="914354"/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D9C807-D18D-0859-CB2E-4995B5A0FA87}"/>
              </a:ext>
            </a:extLst>
          </p:cNvPr>
          <p:cNvSpPr txBox="1"/>
          <p:nvPr/>
        </p:nvSpPr>
        <p:spPr>
          <a:xfrm>
            <a:off x="6648834" y="1609359"/>
            <a:ext cx="4703036" cy="744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lnSpc>
                <a:spcPct val="110000"/>
              </a:lnSpc>
            </a:pPr>
            <a:r>
              <a:rPr lang="en-US" sz="2000" b="1">
                <a:latin typeface="Times New Roman" panose="02020603050405020304" pitchFamily="18" charset="0"/>
                <a:ea typeface="Roboto Bold"/>
                <a:cs typeface="Times New Roman" panose="02020603050405020304" pitchFamily="18" charset="0"/>
                <a:sym typeface="Roboto Bold"/>
              </a:rPr>
              <a:t>INVESTMENT INCENTIVES FOR STRATEGIC INVESTORS</a:t>
            </a:r>
            <a:endParaRPr lang="vi" sz="2000" b="1" dirty="0">
              <a:latin typeface="Times New Roman" panose="02020603050405020304" pitchFamily="18" charset="0"/>
              <a:ea typeface="Roboto Bold"/>
              <a:cs typeface="Times New Roman" panose="02020603050405020304" pitchFamily="18" charset="0"/>
              <a:sym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130266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B81FF82A-0248-40AD-B758-2661ACC264A7}"/>
              </a:ext>
            </a:extLst>
          </p:cNvPr>
          <p:cNvSpPr txBox="1"/>
          <p:nvPr/>
        </p:nvSpPr>
        <p:spPr>
          <a:xfrm>
            <a:off x="7665894" y="1992515"/>
            <a:ext cx="4113771" cy="3754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 Lien Commune, Hoa Vang District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size: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131 ha (Phase 1)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Total investment: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million USD (Phase 1)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Vision: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DITP will become one of the best IT development communities in Asia in Da Nang City following the US Silicon Valley model.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 attraction situation: </a:t>
            </a:r>
            <a:r>
              <a:rPr kumimoji="0" lang="en-GB" sz="1800" b="1" i="0" u="none" strike="noStrike" kern="1200" cap="none" spc="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 </a:t>
            </a:r>
            <a:r>
              <a:rPr kumimoji="0" lang="en-GB" sz="1800" b="0" i="0" u="none" strike="noStrike" kern="1200" cap="none" spc="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domestic projects </a:t>
            </a:r>
            <a:r>
              <a:rPr kumimoji="0" lang="en-GB" sz="1800" b="0" i="0" u="none" strike="noStrike" kern="1200" cap="none" spc="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registered capital of </a:t>
            </a:r>
            <a:r>
              <a:rPr kumimoji="0" lang="en-GB" sz="1800" b="1" i="0" u="none" strike="noStrike" kern="1200" cap="none" spc="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2,719 </a:t>
            </a:r>
            <a:r>
              <a:rPr kumimoji="0" lang="en-GB" sz="1800" b="0" i="0" u="none" strike="noStrike" kern="1200" cap="none" spc="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billion dong </a:t>
            </a:r>
            <a:r>
              <a:rPr kumimoji="0" lang="en-GB" sz="1800" b="0" i="1" u="none" strike="noStrike" kern="1200" cap="none" spc="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(116 million USD)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98E752-6750-B6AF-8DC7-57912C0E81A9}"/>
              </a:ext>
            </a:extLst>
          </p:cNvPr>
          <p:cNvGrpSpPr/>
          <p:nvPr/>
        </p:nvGrpSpPr>
        <p:grpSpPr>
          <a:xfrm>
            <a:off x="609600" y="1115682"/>
            <a:ext cx="7004050" cy="4716016"/>
            <a:chOff x="184150" y="1230893"/>
            <a:chExt cx="7004050" cy="47160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E2EADF-7987-4D1E-A838-87695E925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9" r="7435" b="8674"/>
            <a:stretch/>
          </p:blipFill>
          <p:spPr>
            <a:xfrm>
              <a:off x="236394" y="1275584"/>
              <a:ext cx="6899563" cy="462663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FF2891-E5F9-42AA-890E-CCD976A73140}"/>
                </a:ext>
              </a:extLst>
            </p:cNvPr>
            <p:cNvGrpSpPr/>
            <p:nvPr/>
          </p:nvGrpSpPr>
          <p:grpSpPr>
            <a:xfrm>
              <a:off x="184150" y="1230893"/>
              <a:ext cx="7004050" cy="4716016"/>
              <a:chOff x="400050" y="1115682"/>
              <a:chExt cx="7004050" cy="4716016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485B575-31D7-49E0-B9C3-4AF0F28BEE79}"/>
                  </a:ext>
                </a:extLst>
              </p:cNvPr>
              <p:cNvCxnSpPr/>
              <p:nvPr/>
            </p:nvCxnSpPr>
            <p:spPr>
              <a:xfrm>
                <a:off x="400050" y="1115682"/>
                <a:ext cx="700405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4658B2C-547B-4DB0-B280-68CEFE7FD520}"/>
                  </a:ext>
                </a:extLst>
              </p:cNvPr>
              <p:cNvCxnSpPr/>
              <p:nvPr/>
            </p:nvCxnSpPr>
            <p:spPr>
              <a:xfrm>
                <a:off x="7404100" y="1115682"/>
                <a:ext cx="0" cy="47160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7BA4237-2698-498C-A0C1-296B08676E9A}"/>
                  </a:ext>
                </a:extLst>
              </p:cNvPr>
              <p:cNvCxnSpPr/>
              <p:nvPr/>
            </p:nvCxnSpPr>
            <p:spPr>
              <a:xfrm flipH="1">
                <a:off x="400050" y="5831698"/>
                <a:ext cx="700405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BC983BE-83EC-4A66-82AE-237CFCBA9334}"/>
                  </a:ext>
                </a:extLst>
              </p:cNvPr>
              <p:cNvCxnSpPr/>
              <p:nvPr/>
            </p:nvCxnSpPr>
            <p:spPr>
              <a:xfrm flipV="1">
                <a:off x="400050" y="1115682"/>
                <a:ext cx="0" cy="47160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5E439D-E314-1986-F251-4C5A5825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8773"/>
            <a:ext cx="9941781" cy="81690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 PARK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0D1D7A-3D37-AD98-3302-7B54D57E68D6}"/>
              </a:ext>
            </a:extLst>
          </p:cNvPr>
          <p:cNvSpPr/>
          <p:nvPr/>
        </p:nvSpPr>
        <p:spPr>
          <a:xfrm>
            <a:off x="10936941" y="322729"/>
            <a:ext cx="779930" cy="6454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026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54D0A16-973D-42DD-9366-089FE0DC342E}"/>
              </a:ext>
            </a:extLst>
          </p:cNvPr>
          <p:cNvGrpSpPr/>
          <p:nvPr/>
        </p:nvGrpSpPr>
        <p:grpSpPr>
          <a:xfrm>
            <a:off x="1213201" y="4955522"/>
            <a:ext cx="9765598" cy="1579366"/>
            <a:chOff x="1166563" y="5258860"/>
            <a:chExt cx="9765598" cy="1579366"/>
          </a:xfrm>
        </p:grpSpPr>
        <p:sp>
          <p:nvSpPr>
            <p:cNvPr id="70" name="object 41">
              <a:extLst>
                <a:ext uri="{FF2B5EF4-FFF2-40B4-BE49-F238E27FC236}">
                  <a16:creationId xmlns:a16="http://schemas.microsoft.com/office/drawing/2014/main" id="{1142B6A6-C722-4E7D-8D09-FDE4CD0D0100}"/>
                </a:ext>
              </a:extLst>
            </p:cNvPr>
            <p:cNvSpPr/>
            <p:nvPr/>
          </p:nvSpPr>
          <p:spPr>
            <a:xfrm>
              <a:off x="1166563" y="5258860"/>
              <a:ext cx="9749875" cy="138948"/>
            </a:xfrm>
            <a:custGeom>
              <a:avLst/>
              <a:gdLst/>
              <a:ahLst/>
              <a:cxnLst/>
              <a:rect l="l" t="t" r="r" b="b"/>
              <a:pathLst>
                <a:path w="1978660">
                  <a:moveTo>
                    <a:pt x="0" y="0"/>
                  </a:moveTo>
                  <a:lnTo>
                    <a:pt x="1978101" y="0"/>
                  </a:ln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lIns="0" tIns="0" rIns="0" bIns="0" rtlCol="0"/>
            <a:lstStyle/>
            <a:p>
              <a:endParaRPr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object 41">
              <a:extLst>
                <a:ext uri="{FF2B5EF4-FFF2-40B4-BE49-F238E27FC236}">
                  <a16:creationId xmlns:a16="http://schemas.microsoft.com/office/drawing/2014/main" id="{36818ABD-673E-4294-AFE5-6A3F8E9B94D4}"/>
                </a:ext>
              </a:extLst>
            </p:cNvPr>
            <p:cNvSpPr/>
            <p:nvPr/>
          </p:nvSpPr>
          <p:spPr>
            <a:xfrm>
              <a:off x="1182286" y="6699278"/>
              <a:ext cx="9749875" cy="138948"/>
            </a:xfrm>
            <a:custGeom>
              <a:avLst/>
              <a:gdLst/>
              <a:ahLst/>
              <a:cxnLst/>
              <a:rect l="l" t="t" r="r" b="b"/>
              <a:pathLst>
                <a:path w="1978660">
                  <a:moveTo>
                    <a:pt x="0" y="0"/>
                  </a:moveTo>
                  <a:lnTo>
                    <a:pt x="1978101" y="0"/>
                  </a:ln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square" lIns="0" tIns="0" rIns="0" bIns="0" rtlCol="0"/>
            <a:lstStyle/>
            <a:p>
              <a:endParaRPr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CÔNG TY KEY TRONIC VIET NAM">
              <a:extLst>
                <a:ext uri="{FF2B5EF4-FFF2-40B4-BE49-F238E27FC236}">
                  <a16:creationId xmlns:a16="http://schemas.microsoft.com/office/drawing/2014/main" id="{7FABDFC4-749A-4F81-9949-CF85B1F5A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286" y="5439413"/>
              <a:ext cx="1826019" cy="438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Đà Nẵng/Quảng Nam] Nhà Máy Bia Heineken Tuyển Dụng Planning Team ...">
              <a:extLst>
                <a:ext uri="{FF2B5EF4-FFF2-40B4-BE49-F238E27FC236}">
                  <a16:creationId xmlns:a16="http://schemas.microsoft.com/office/drawing/2014/main" id="{7DE9D2C4-44F9-4B73-8B3C-2D7D02B95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034" y="5895979"/>
              <a:ext cx="1663339" cy="693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DE7FBC7-764E-4981-B476-EDBFF7684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992" y="5471820"/>
              <a:ext cx="2231608" cy="33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Đào tạo hệ thống quản lý năng lượng tiêu chuẩn ISO 50001:2011 ...">
              <a:extLst>
                <a:ext uri="{FF2B5EF4-FFF2-40B4-BE49-F238E27FC236}">
                  <a16:creationId xmlns:a16="http://schemas.microsoft.com/office/drawing/2014/main" id="{D0DAB122-1890-4156-968A-2EA8D0733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375" y="5920387"/>
              <a:ext cx="597079" cy="597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4EFCB53-2C9D-4BB8-8139-06C698B71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152" y="5893814"/>
              <a:ext cx="1350619" cy="750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86E4B7-8233-470D-A305-CD5F88026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990" y="5426610"/>
              <a:ext cx="1275562" cy="451549"/>
            </a:xfrm>
            <a:prstGeom prst="rect">
              <a:avLst/>
            </a:prstGeom>
          </p:spPr>
        </p:pic>
        <p:pic>
          <p:nvPicPr>
            <p:cNvPr id="8" name="Picture 6" descr="Working at Tan Chong Industrial Equipment | Glassdoor">
              <a:extLst>
                <a:ext uri="{FF2B5EF4-FFF2-40B4-BE49-F238E27FC236}">
                  <a16:creationId xmlns:a16="http://schemas.microsoft.com/office/drawing/2014/main" id="{6A9D6E64-8CDC-4AB5-9F25-0660AA09FC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71" b="30785"/>
            <a:stretch/>
          </p:blipFill>
          <p:spPr bwMode="auto">
            <a:xfrm>
              <a:off x="8481209" y="5416501"/>
              <a:ext cx="1431757" cy="53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ông ty cổ phần Thủy Sản và Thương Mại Thuận Phước tuyển dụng 6424 ...">
              <a:extLst>
                <a:ext uri="{FF2B5EF4-FFF2-40B4-BE49-F238E27FC236}">
                  <a16:creationId xmlns:a16="http://schemas.microsoft.com/office/drawing/2014/main" id="{21297DD0-5675-4736-8836-75460B378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414" y="5871378"/>
              <a:ext cx="608429" cy="608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Tập đoàn Công nghiệp Cao su Việt Nam – Wikipedia tiếng Việt">
              <a:extLst>
                <a:ext uri="{FF2B5EF4-FFF2-40B4-BE49-F238E27FC236}">
                  <a16:creationId xmlns:a16="http://schemas.microsoft.com/office/drawing/2014/main" id="{7E968B31-73B6-4C74-8327-1EE9D68AD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3319" y="5878159"/>
              <a:ext cx="608429" cy="608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DDBB8AE-0287-48E2-AE64-6DF232B0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30499"/>
              </p:ext>
            </p:extLst>
          </p:nvPr>
        </p:nvGraphicFramePr>
        <p:xfrm>
          <a:off x="623640" y="1296887"/>
          <a:ext cx="7900311" cy="28048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0550">
                  <a:extLst>
                    <a:ext uri="{9D8B030D-6E8A-4147-A177-3AD203B41FA5}">
                      <a16:colId xmlns:a16="http://schemas.microsoft.com/office/drawing/2014/main" val="4257803014"/>
                    </a:ext>
                  </a:extLst>
                </a:gridCol>
                <a:gridCol w="3025301">
                  <a:extLst>
                    <a:ext uri="{9D8B030D-6E8A-4147-A177-3AD203B41FA5}">
                      <a16:colId xmlns:a16="http://schemas.microsoft.com/office/drawing/2014/main" val="2416003220"/>
                    </a:ext>
                  </a:extLst>
                </a:gridCol>
                <a:gridCol w="1929647">
                  <a:extLst>
                    <a:ext uri="{9D8B030D-6E8A-4147-A177-3AD203B41FA5}">
                      <a16:colId xmlns:a16="http://schemas.microsoft.com/office/drawing/2014/main" val="2595943387"/>
                    </a:ext>
                  </a:extLst>
                </a:gridCol>
                <a:gridCol w="2354813">
                  <a:extLst>
                    <a:ext uri="{9D8B030D-6E8A-4147-A177-3AD203B41FA5}">
                      <a16:colId xmlns:a16="http://schemas.microsoft.com/office/drawing/2014/main" val="1735792787"/>
                    </a:ext>
                  </a:extLst>
                </a:gridCol>
              </a:tblGrid>
              <a:tr h="508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IZ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area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Occupancy rate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96904"/>
                  </a:ext>
                </a:extLst>
              </a:tr>
              <a:tr h="312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 Nang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50.1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889718"/>
                  </a:ext>
                </a:extLst>
              </a:tr>
              <a:tr h="312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Khanh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85957"/>
                  </a:ext>
                </a:extLst>
              </a:tr>
              <a:tr h="312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Lien Chieu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289.35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06032"/>
                  </a:ext>
                </a:extLst>
              </a:tr>
              <a:tr h="312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Cam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149.84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87.27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194578"/>
                  </a:ext>
                </a:extLst>
              </a:tr>
              <a:tr h="312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Expanded Hoa Khanh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132.6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875739"/>
                  </a:ext>
                </a:extLst>
              </a:tr>
              <a:tr h="312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Seafood service area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50.63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03046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1,066.52</a:t>
                      </a:r>
                      <a:endParaRPr lang="en-GB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87.89</a:t>
                      </a:r>
                      <a:endParaRPr lang="en-GB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734591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2596BC03-C501-407F-B966-F9398C6E9EA2}"/>
              </a:ext>
            </a:extLst>
          </p:cNvPr>
          <p:cNvGrpSpPr/>
          <p:nvPr/>
        </p:nvGrpSpPr>
        <p:grpSpPr>
          <a:xfrm>
            <a:off x="8654737" y="1489188"/>
            <a:ext cx="2927662" cy="2487862"/>
            <a:chOff x="7214317" y="1897993"/>
            <a:chExt cx="3725041" cy="1837713"/>
          </a:xfrm>
        </p:grpSpPr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5D4DD5EE-837E-4F62-9B47-EA9AB4EDD16D}"/>
                </a:ext>
              </a:extLst>
            </p:cNvPr>
            <p:cNvSpPr/>
            <p:nvPr/>
          </p:nvSpPr>
          <p:spPr>
            <a:xfrm>
              <a:off x="7214317" y="1897993"/>
              <a:ext cx="332208" cy="1837713"/>
            </a:xfrm>
            <a:custGeom>
              <a:avLst/>
              <a:gdLst/>
              <a:ahLst/>
              <a:cxnLst/>
              <a:rect l="l" t="t" r="r" b="b"/>
              <a:pathLst>
                <a:path w="304800" h="1174750">
                  <a:moveTo>
                    <a:pt x="304774" y="0"/>
                  </a:moveTo>
                  <a:lnTo>
                    <a:pt x="231265" y="7376"/>
                  </a:lnTo>
                  <a:lnTo>
                    <a:pt x="194820" y="19758"/>
                  </a:lnTo>
                  <a:lnTo>
                    <a:pt x="162004" y="40746"/>
                  </a:lnTo>
                  <a:lnTo>
                    <a:pt x="135386" y="72449"/>
                  </a:lnTo>
                  <a:lnTo>
                    <a:pt x="117532" y="116973"/>
                  </a:lnTo>
                  <a:lnTo>
                    <a:pt x="111010" y="176428"/>
                  </a:lnTo>
                  <a:lnTo>
                    <a:pt x="111984" y="229354"/>
                  </a:lnTo>
                  <a:lnTo>
                    <a:pt x="114305" y="284529"/>
                  </a:lnTo>
                  <a:lnTo>
                    <a:pt x="117075" y="340667"/>
                  </a:lnTo>
                  <a:lnTo>
                    <a:pt x="119397" y="396485"/>
                  </a:lnTo>
                  <a:lnTo>
                    <a:pt x="120370" y="450697"/>
                  </a:lnTo>
                  <a:lnTo>
                    <a:pt x="103819" y="523944"/>
                  </a:lnTo>
                  <a:lnTo>
                    <a:pt x="67896" y="552292"/>
                  </a:lnTo>
                  <a:lnTo>
                    <a:pt x="0" y="567093"/>
                  </a:lnTo>
                  <a:lnTo>
                    <a:pt x="0" y="607047"/>
                  </a:lnTo>
                  <a:lnTo>
                    <a:pt x="67896" y="621848"/>
                  </a:lnTo>
                  <a:lnTo>
                    <a:pt x="103819" y="650197"/>
                  </a:lnTo>
                  <a:lnTo>
                    <a:pt x="117925" y="686073"/>
                  </a:lnTo>
                  <a:lnTo>
                    <a:pt x="120370" y="723455"/>
                  </a:lnTo>
                  <a:lnTo>
                    <a:pt x="119387" y="775639"/>
                  </a:lnTo>
                  <a:lnTo>
                    <a:pt x="117064" y="830459"/>
                  </a:lnTo>
                  <a:lnTo>
                    <a:pt x="114298" y="887016"/>
                  </a:lnTo>
                  <a:lnTo>
                    <a:pt x="111981" y="944408"/>
                  </a:lnTo>
                  <a:lnTo>
                    <a:pt x="111010" y="1001737"/>
                  </a:lnTo>
                  <a:lnTo>
                    <a:pt x="117532" y="1060126"/>
                  </a:lnTo>
                  <a:lnTo>
                    <a:pt x="135386" y="1103749"/>
                  </a:lnTo>
                  <a:lnTo>
                    <a:pt x="162004" y="1134715"/>
                  </a:lnTo>
                  <a:lnTo>
                    <a:pt x="194820" y="1155130"/>
                  </a:lnTo>
                  <a:lnTo>
                    <a:pt x="231265" y="1167103"/>
                  </a:lnTo>
                  <a:lnTo>
                    <a:pt x="304774" y="1174153"/>
                  </a:lnTo>
                  <a:lnTo>
                    <a:pt x="304774" y="1136865"/>
                  </a:lnTo>
                  <a:lnTo>
                    <a:pt x="244899" y="1119032"/>
                  </a:lnTo>
                  <a:lnTo>
                    <a:pt x="210983" y="1089534"/>
                  </a:lnTo>
                  <a:lnTo>
                    <a:pt x="195877" y="1051256"/>
                  </a:lnTo>
                  <a:lnTo>
                    <a:pt x="192430" y="1007084"/>
                  </a:lnTo>
                  <a:lnTo>
                    <a:pt x="194248" y="956179"/>
                  </a:lnTo>
                  <a:lnTo>
                    <a:pt x="198561" y="904569"/>
                  </a:lnTo>
                  <a:lnTo>
                    <a:pt x="203704" y="852188"/>
                  </a:lnTo>
                  <a:lnTo>
                    <a:pt x="208010" y="798972"/>
                  </a:lnTo>
                  <a:lnTo>
                    <a:pt x="209816" y="744854"/>
                  </a:lnTo>
                  <a:lnTo>
                    <a:pt x="203578" y="692008"/>
                  </a:lnTo>
                  <a:lnTo>
                    <a:pt x="183945" y="646193"/>
                  </a:lnTo>
                  <a:lnTo>
                    <a:pt x="149535" y="610929"/>
                  </a:lnTo>
                  <a:lnTo>
                    <a:pt x="98971" y="589737"/>
                  </a:lnTo>
                  <a:lnTo>
                    <a:pt x="98971" y="584415"/>
                  </a:lnTo>
                  <a:lnTo>
                    <a:pt x="150098" y="562653"/>
                  </a:lnTo>
                  <a:lnTo>
                    <a:pt x="184445" y="527448"/>
                  </a:lnTo>
                  <a:lnTo>
                    <a:pt x="203766" y="481944"/>
                  </a:lnTo>
                  <a:lnTo>
                    <a:pt x="209816" y="429285"/>
                  </a:lnTo>
                  <a:lnTo>
                    <a:pt x="208008" y="375907"/>
                  </a:lnTo>
                  <a:lnTo>
                    <a:pt x="203696" y="322080"/>
                  </a:lnTo>
                  <a:lnTo>
                    <a:pt x="198550" y="268318"/>
                  </a:lnTo>
                  <a:lnTo>
                    <a:pt x="194238" y="215134"/>
                  </a:lnTo>
                  <a:lnTo>
                    <a:pt x="192430" y="163042"/>
                  </a:lnTo>
                  <a:lnTo>
                    <a:pt x="195877" y="119872"/>
                  </a:lnTo>
                  <a:lnTo>
                    <a:pt x="210983" y="82600"/>
                  </a:lnTo>
                  <a:lnTo>
                    <a:pt x="244899" y="54111"/>
                  </a:lnTo>
                  <a:lnTo>
                    <a:pt x="304774" y="37287"/>
                  </a:lnTo>
                  <a:lnTo>
                    <a:pt x="304774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6600"/>
                </a:solidFill>
              </a:endParaRPr>
            </a:p>
          </p:txBody>
        </p:sp>
        <p:sp>
          <p:nvSpPr>
            <p:cNvPr id="33" name="object 34">
              <a:extLst>
                <a:ext uri="{FF2B5EF4-FFF2-40B4-BE49-F238E27FC236}">
                  <a16:creationId xmlns:a16="http://schemas.microsoft.com/office/drawing/2014/main" id="{5D505398-46D5-421A-82E2-8D58721D2F86}"/>
                </a:ext>
              </a:extLst>
            </p:cNvPr>
            <p:cNvSpPr txBox="1"/>
            <p:nvPr/>
          </p:nvSpPr>
          <p:spPr>
            <a:xfrm>
              <a:off x="7644259" y="2158262"/>
              <a:ext cx="3295099" cy="13015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spc="5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490</a:t>
              </a:r>
              <a:r>
                <a:rPr kumimoji="0" lang="en-US" sz="1600" b="1" i="0" u="none" strike="noStrike" kern="1200" cap="none" spc="5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6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projects including:</a:t>
              </a: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4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lang="en-US" sz="1600" b="1" spc="4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376</a:t>
              </a:r>
              <a:r>
                <a:rPr kumimoji="0" lang="en-US" sz="1600" b="1" i="0" u="none" strike="noStrike" kern="1200" cap="none" spc="4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8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domestic  projects with registered capital of </a:t>
              </a:r>
              <a:r>
                <a:rPr kumimoji="0" lang="en-US" sz="1600" b="1" i="0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spc="45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23,912.187</a:t>
              </a:r>
              <a:r>
                <a:rPr kumimoji="0" lang="en-US" sz="1600" b="1" i="0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1600" b="0" i="0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billion dong </a:t>
              </a:r>
              <a:br>
                <a:rPr kumimoji="0" lang="en-US" sz="1600" b="0" i="0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600" b="0" i="1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(927</a:t>
              </a:r>
              <a:r>
                <a:rPr lang="en-US" sz="1600" i="1" spc="45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1600" b="0" i="1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26 million USD)</a:t>
              </a:r>
              <a:r>
                <a:rPr kumimoji="0" lang="en-US" sz="1600" b="0" i="0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4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 </a:t>
              </a:r>
              <a:r>
                <a:rPr kumimoji="0" lang="en-US" sz="1600" b="1" i="0" u="none" strike="noStrike" kern="1200" cap="none" spc="-75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114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FDI projects of</a:t>
              </a:r>
              <a:r>
                <a:rPr kumimoji="0" lang="en-US" sz="1600" b="0" i="0" u="none" strike="noStrike" kern="1200" cap="none" spc="11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spc="-1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1,288.5</a:t>
              </a:r>
              <a:r>
                <a:rPr kumimoji="0" lang="en-US" sz="1600" b="1" i="0" u="none" strike="noStrike" kern="1200" cap="none" spc="-1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million USD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bject 36">
              <a:extLst>
                <a:ext uri="{FF2B5EF4-FFF2-40B4-BE49-F238E27FC236}">
                  <a16:creationId xmlns:a16="http://schemas.microsoft.com/office/drawing/2014/main" id="{6D275EDF-FBFF-498F-B408-C38F3C71008B}"/>
                </a:ext>
              </a:extLst>
            </p:cNvPr>
            <p:cNvSpPr/>
            <p:nvPr/>
          </p:nvSpPr>
          <p:spPr>
            <a:xfrm flipV="1">
              <a:off x="7614945" y="3673044"/>
              <a:ext cx="2238375" cy="45719"/>
            </a:xfrm>
            <a:custGeom>
              <a:avLst/>
              <a:gdLst/>
              <a:ahLst/>
              <a:cxnLst/>
              <a:rect l="l" t="t" r="r" b="b"/>
              <a:pathLst>
                <a:path w="2238375">
                  <a:moveTo>
                    <a:pt x="0" y="0"/>
                  </a:moveTo>
                  <a:lnTo>
                    <a:pt x="2238375" y="0"/>
                  </a:lnTo>
                </a:path>
              </a:pathLst>
            </a:custGeom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6600"/>
                </a:solidFill>
              </a:endParaRPr>
            </a:p>
          </p:txBody>
        </p:sp>
        <p:sp>
          <p:nvSpPr>
            <p:cNvPr id="35" name="object 38">
              <a:extLst>
                <a:ext uri="{FF2B5EF4-FFF2-40B4-BE49-F238E27FC236}">
                  <a16:creationId xmlns:a16="http://schemas.microsoft.com/office/drawing/2014/main" id="{A5366D09-A670-45E4-884C-D967408D5018}"/>
                </a:ext>
              </a:extLst>
            </p:cNvPr>
            <p:cNvSpPr/>
            <p:nvPr/>
          </p:nvSpPr>
          <p:spPr>
            <a:xfrm>
              <a:off x="7614944" y="1897993"/>
              <a:ext cx="2238375" cy="0"/>
            </a:xfrm>
            <a:custGeom>
              <a:avLst/>
              <a:gdLst/>
              <a:ahLst/>
              <a:cxnLst/>
              <a:rect l="l" t="t" r="r" b="b"/>
              <a:pathLst>
                <a:path w="2238375">
                  <a:moveTo>
                    <a:pt x="0" y="0"/>
                  </a:moveTo>
                  <a:lnTo>
                    <a:pt x="2238375" y="0"/>
                  </a:lnTo>
                </a:path>
              </a:pathLst>
            </a:custGeom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6600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8553FFC-C495-B78D-9CC0-4A8A815C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97" y="636472"/>
            <a:ext cx="1971675" cy="54808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OVERVIEW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5C6BA2-9509-73B4-69A7-9C9C8459D530}"/>
              </a:ext>
            </a:extLst>
          </p:cNvPr>
          <p:cNvSpPr/>
          <p:nvPr/>
        </p:nvSpPr>
        <p:spPr>
          <a:xfrm>
            <a:off x="10936941" y="322729"/>
            <a:ext cx="779930" cy="6454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47E1AD-78C5-119B-865F-C9E2E315AF93}"/>
              </a:ext>
            </a:extLst>
          </p:cNvPr>
          <p:cNvSpPr txBox="1">
            <a:spLocks/>
          </p:cNvSpPr>
          <p:nvPr/>
        </p:nvSpPr>
        <p:spPr>
          <a:xfrm>
            <a:off x="32145" y="152371"/>
            <a:ext cx="4219575" cy="4289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. INDUSTRIAL ZONES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0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1190D-2962-8545-9A8A-825676510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6" y="1373144"/>
            <a:ext cx="4671559" cy="4303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SzPct val="125000"/>
              <a:buNone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TOP INVESTORS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90E5DD-1D7A-554D-BDC3-F5A3A8992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320522"/>
              </p:ext>
            </p:extLst>
          </p:nvPr>
        </p:nvGraphicFramePr>
        <p:xfrm>
          <a:off x="642256" y="1994057"/>
          <a:ext cx="5678535" cy="3449020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967616">
                  <a:extLst>
                    <a:ext uri="{9D8B030D-6E8A-4147-A177-3AD203B41FA5}">
                      <a16:colId xmlns:a16="http://schemas.microsoft.com/office/drawing/2014/main" val="2416003220"/>
                    </a:ext>
                  </a:extLst>
                </a:gridCol>
                <a:gridCol w="1770574">
                  <a:extLst>
                    <a:ext uri="{9D8B030D-6E8A-4147-A177-3AD203B41FA5}">
                      <a16:colId xmlns:a16="http://schemas.microsoft.com/office/drawing/2014/main" val="2595943387"/>
                    </a:ext>
                  </a:extLst>
                </a:gridCol>
                <a:gridCol w="1940345">
                  <a:extLst>
                    <a:ext uri="{9D8B030D-6E8A-4147-A177-3AD203B41FA5}">
                      <a16:colId xmlns:a16="http://schemas.microsoft.com/office/drawing/2014/main" val="1735792787"/>
                    </a:ext>
                  </a:extLst>
                </a:gridCol>
              </a:tblGrid>
              <a:tr h="689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projects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 million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1889718"/>
                  </a:ext>
                </a:extLst>
              </a:tr>
              <a:tr h="689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projects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million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2385957"/>
                  </a:ext>
                </a:extLst>
              </a:tr>
              <a:tr h="689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projects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million USD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2306032"/>
                  </a:ext>
                </a:extLst>
              </a:tr>
              <a:tr h="689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projects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million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USD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1194578"/>
                  </a:ext>
                </a:extLst>
              </a:tr>
              <a:tr h="689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projects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million USD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875739"/>
                  </a:ext>
                </a:extLst>
              </a:tr>
            </a:tbl>
          </a:graphicData>
        </a:graphic>
      </p:graphicFrame>
      <p:grpSp>
        <p:nvGrpSpPr>
          <p:cNvPr id="2" name="Group 13">
            <a:extLst>
              <a:ext uri="{FF2B5EF4-FFF2-40B4-BE49-F238E27FC236}">
                <a16:creationId xmlns:a16="http://schemas.microsoft.com/office/drawing/2014/main" id="{B6287C6B-5016-4C48-A764-4DA88A94026E}"/>
              </a:ext>
            </a:extLst>
          </p:cNvPr>
          <p:cNvGrpSpPr/>
          <p:nvPr/>
        </p:nvGrpSpPr>
        <p:grpSpPr>
          <a:xfrm>
            <a:off x="841176" y="2065599"/>
            <a:ext cx="838201" cy="1949017"/>
            <a:chOff x="2895297" y="1704490"/>
            <a:chExt cx="838201" cy="21056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34E59D-D4D3-CE4C-97BE-988FB383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5297" y="1704490"/>
              <a:ext cx="838201" cy="59938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36A107-DF60-AA4E-8319-7CEA945B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V="1">
              <a:off x="2895297" y="3177440"/>
              <a:ext cx="838201" cy="632671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B801E9B-F0B1-344B-8A08-08D4EDBF91EA}"/>
              </a:ext>
            </a:extLst>
          </p:cNvPr>
          <p:cNvSpPr txBox="1">
            <a:spLocks/>
          </p:cNvSpPr>
          <p:nvPr/>
        </p:nvSpPr>
        <p:spPr>
          <a:xfrm>
            <a:off x="6548891" y="1828532"/>
            <a:ext cx="4671559" cy="570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FDI ENTERPRISES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25367E-F538-0E47-B771-444105EBF7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8756" y="3899556"/>
            <a:ext cx="821499" cy="788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E08F3B-3668-C845-A842-D1C6B44ACA3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2241" y="2816226"/>
            <a:ext cx="828014" cy="737109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068CA4E-6920-B447-8B61-45F224C22A45}"/>
              </a:ext>
            </a:extLst>
          </p:cNvPr>
          <p:cNvSpPr txBox="1">
            <a:spLocks/>
          </p:cNvSpPr>
          <p:nvPr/>
        </p:nvSpPr>
        <p:spPr>
          <a:xfrm>
            <a:off x="7556692" y="4054789"/>
            <a:ext cx="3493896" cy="570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635 </a:t>
            </a: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84E4FB6-4029-7D49-9371-30E709E77919}"/>
              </a:ext>
            </a:extLst>
          </p:cNvPr>
          <p:cNvSpPr txBox="1">
            <a:spLocks/>
          </p:cNvSpPr>
          <p:nvPr/>
        </p:nvSpPr>
        <p:spPr>
          <a:xfrm>
            <a:off x="7556692" y="2858057"/>
            <a:ext cx="3493896" cy="570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929 </a:t>
            </a:r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F65C06F-CDA2-463C-8C5C-92FECC4ED344}"/>
              </a:ext>
            </a:extLst>
          </p:cNvPr>
          <p:cNvSpPr txBox="1"/>
          <p:nvPr/>
        </p:nvSpPr>
        <p:spPr>
          <a:xfrm>
            <a:off x="0" y="395268"/>
            <a:ext cx="581297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INVESTMENT INTO INDUSTRIAL ZONES</a:t>
            </a:r>
            <a:endParaRPr lang="en-US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60B18E-BD18-80D5-A467-37A1A2A7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4" y="2762338"/>
            <a:ext cx="838201" cy="5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ag of the United States of America | History, Meaning, Facts, &amp; Design |  Britannica">
            <a:extLst>
              <a:ext uri="{FF2B5EF4-FFF2-40B4-BE49-F238E27FC236}">
                <a16:creationId xmlns:a16="http://schemas.microsoft.com/office/drawing/2014/main" id="{D2655EE8-4C09-6E6D-130E-0F635445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5" y="4848495"/>
            <a:ext cx="838201" cy="5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6145CFC-6F00-42F9-B2C6-C451CB6C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6" y="4126709"/>
            <a:ext cx="838201" cy="5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52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D43D03FA-B03C-9238-4061-FC923805ABC1}"/>
              </a:ext>
            </a:extLst>
          </p:cNvPr>
          <p:cNvSpPr/>
          <p:nvPr/>
        </p:nvSpPr>
        <p:spPr>
          <a:xfrm>
            <a:off x="7031843" y="326571"/>
            <a:ext cx="4961255" cy="219244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" y="923925"/>
            <a:ext cx="6617296" cy="4877316"/>
          </a:xfrm>
          <a:prstGeom prst="rect">
            <a:avLst/>
          </a:prstGeom>
        </p:spPr>
      </p:pic>
      <p:sp>
        <p:nvSpPr>
          <p:cNvPr id="51" name="Shape 403">
            <a:extLst>
              <a:ext uri="{FF2B5EF4-FFF2-40B4-BE49-F238E27FC236}">
                <a16:creationId xmlns:a16="http://schemas.microsoft.com/office/drawing/2014/main" id="{D9A5913D-71EF-016D-BF19-5F820B1B6FBF}"/>
              </a:ext>
            </a:extLst>
          </p:cNvPr>
          <p:cNvSpPr/>
          <p:nvPr/>
        </p:nvSpPr>
        <p:spPr>
          <a:xfrm>
            <a:off x="135930" y="6032249"/>
            <a:ext cx="7448550" cy="705171"/>
          </a:xfrm>
          <a:prstGeom prst="roundRect">
            <a:avLst>
              <a:gd name="adj" fmla="val 16667"/>
            </a:avLst>
          </a:prstGeom>
          <a:noFill/>
          <a:ln w="12700" cap="flat">
            <a:noFill/>
            <a:miter lim="400000"/>
          </a:ln>
          <a:effectLst/>
          <a:scene3d>
            <a:camera prst="perspectiveRight"/>
            <a:lightRig rig="threePt" dir="t"/>
          </a:scene3d>
        </p:spPr>
        <p:txBody>
          <a:bodyPr wrap="square" lIns="45719" tIns="45719" rIns="45719" bIns="45719" numCol="1" anchor="ctr">
            <a:noAutofit/>
          </a:bodyPr>
          <a:lstStyle/>
          <a:p>
            <a:pPr algn="just"/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EC822-B731-E3FF-4CAD-ABE89E37FD88}"/>
              </a:ext>
            </a:extLst>
          </p:cNvPr>
          <p:cNvSpPr txBox="1"/>
          <p:nvPr/>
        </p:nvSpPr>
        <p:spPr>
          <a:xfrm>
            <a:off x="135930" y="5942215"/>
            <a:ext cx="65246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Decision No. 359/QD-</a:t>
            </a:r>
            <a:r>
              <a:rPr lang="en-US" sz="1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TTg</a:t>
            </a:r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dated March 15, </a:t>
            </a:r>
            <a:r>
              <a:rPr lang="en-US" sz="1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issued by </a:t>
            </a:r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Prime Minister -                           Approval on the </a:t>
            </a:r>
            <a:r>
              <a:rPr lang="en-US" sz="1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planning adjustment for Da Nang until 2030, with a vision to 2045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9C9A15-4D44-5E9C-98DA-BD82F84C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" y="56486"/>
            <a:ext cx="7045919" cy="54466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03 NEW INDUSTRIAL ZONES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019425" y="1869797"/>
            <a:ext cx="3913290" cy="1806853"/>
          </a:xfrm>
          <a:prstGeom prst="straightConnector1">
            <a:avLst/>
          </a:prstGeom>
          <a:ln w="222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/>
          </p:cNvCxnSpPr>
          <p:nvPr/>
        </p:nvCxnSpPr>
        <p:spPr>
          <a:xfrm flipV="1">
            <a:off x="4000500" y="3264498"/>
            <a:ext cx="3015089" cy="897927"/>
          </a:xfrm>
          <a:prstGeom prst="straightConnector1">
            <a:avLst/>
          </a:prstGeom>
          <a:ln w="222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endCxn id="25" idx="1"/>
          </p:cNvCxnSpPr>
          <p:nvPr/>
        </p:nvCxnSpPr>
        <p:spPr>
          <a:xfrm>
            <a:off x="4368800" y="4443597"/>
            <a:ext cx="2663043" cy="1051404"/>
          </a:xfrm>
          <a:prstGeom prst="straightConnector1">
            <a:avLst/>
          </a:prstGeom>
          <a:ln w="222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61928505-EBA0-ADB2-9050-440106950AD1}"/>
              </a:ext>
            </a:extLst>
          </p:cNvPr>
          <p:cNvSpPr txBox="1">
            <a:spLocks/>
          </p:cNvSpPr>
          <p:nvPr/>
        </p:nvSpPr>
        <p:spPr>
          <a:xfrm>
            <a:off x="7134224" y="527960"/>
            <a:ext cx="5057775" cy="1854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NINH IZ (PHU MY 3 DA NANG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IP)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(Hoa Ninh, Hoa Vang, Da Nang)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Investor: Thanh Binh Phu My Ltd Co.;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Total capital: 6,203 billion VND (240.5 million USD) (currency rate: April 2025);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Under construction;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Total area: 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ha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A1D6901-FD4D-2270-5B97-B9F33EF7F4DE}"/>
              </a:ext>
            </a:extLst>
          </p:cNvPr>
          <p:cNvSpPr/>
          <p:nvPr/>
        </p:nvSpPr>
        <p:spPr>
          <a:xfrm>
            <a:off x="7015589" y="2626039"/>
            <a:ext cx="4961255" cy="171295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448A3C46-30D1-E486-26D0-D1EB0AEAC9D9}"/>
              </a:ext>
            </a:extLst>
          </p:cNvPr>
          <p:cNvSpPr txBox="1">
            <a:spLocks/>
          </p:cNvSpPr>
          <p:nvPr/>
        </p:nvSpPr>
        <p:spPr>
          <a:xfrm>
            <a:off x="7134224" y="2639593"/>
            <a:ext cx="5057775" cy="16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NHON IZ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(Hoa Nhon, Hoa Vang, Da Nang)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Under procedure of investor selection;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Total capital: Around 2,500 billion VND (96.9 million USD) (currency rate: April 2025);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Total area: 225.3 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ha.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1BC080BD-5E6A-2482-6DA2-896649EF83AF}"/>
              </a:ext>
            </a:extLst>
          </p:cNvPr>
          <p:cNvSpPr/>
          <p:nvPr/>
        </p:nvSpPr>
        <p:spPr>
          <a:xfrm>
            <a:off x="7031843" y="4659961"/>
            <a:ext cx="4961255" cy="167007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C239AB6F-BD8A-AB5C-BAD8-FF3439011D67}"/>
              </a:ext>
            </a:extLst>
          </p:cNvPr>
          <p:cNvSpPr/>
          <p:nvPr/>
        </p:nvSpPr>
        <p:spPr>
          <a:xfrm>
            <a:off x="7048097" y="4443598"/>
            <a:ext cx="5007973" cy="241440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F6FB4CF1-8403-73AA-B9B9-86B8C383C2A1}"/>
              </a:ext>
            </a:extLst>
          </p:cNvPr>
          <p:cNvSpPr txBox="1">
            <a:spLocks/>
          </p:cNvSpPr>
          <p:nvPr/>
        </p:nvSpPr>
        <p:spPr>
          <a:xfrm>
            <a:off x="7150478" y="4659961"/>
            <a:ext cx="5057775" cy="2077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CAM – PHASE 2 IZ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(Hoa Tho Tay, Cam Le, Da Nang)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Under bidding procedure of investor selection;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Total capital: Around 2,176 billion VND (84.3 million USD) (currency rate: April 2025)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Total area: 120.019 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(Projected location for location no.9 Da Nang Free Trade Zone)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E7F96-A055-7822-65CB-A9EB89B6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BE39DC4-706E-EB76-B6A0-F9AEE8B22BAB}"/>
              </a:ext>
            </a:extLst>
          </p:cNvPr>
          <p:cNvSpPr txBox="1"/>
          <p:nvPr/>
        </p:nvSpPr>
        <p:spPr>
          <a:xfrm>
            <a:off x="392545" y="184727"/>
            <a:ext cx="11605491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</a:t>
            </a:r>
            <a:r>
              <a:rPr lang="en-US" sz="16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HI-TECH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PRIORITIZED FOR DEVELOPMENT INVESTMENT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A251AD-5E7F-8B09-3455-F5C10A86132E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67C222-D117-8496-9539-62E72904A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55575"/>
              </p:ext>
            </p:extLst>
          </p:nvPr>
        </p:nvGraphicFramePr>
        <p:xfrm>
          <a:off x="475673" y="753088"/>
          <a:ext cx="11242582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19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761345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563418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Hi-tech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Artificial intelligence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Bioinformatics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Internet of Things (IoT)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Geoinformatics, applying in hydro-meteorological systems, oil and gas exploration and extraction, agriculture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Big data and big data processing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designing, integrating and optimizing telecommunications networks and systems in the national telecommunications infrastructure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Blockchain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constructing rental information systems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Virtualization technology, cloud computing, grid computing, edge computing, fog computing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integrating systems of telecommunications technology and information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Quantum technology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BPO, KPO, ITO technology; certification of digital signatures; content creation automation; software testing automation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cyber security and information confidentiality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Aviation, space and remote sensing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Digital twin technology.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micro and nano satellites.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Virtual reality, augmented reality, and mixed reality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Next-generation network technology (4G, 5G, 6G, NG-PON, SDN/NFV, SD-RAN, SD-WAN, LPWAN, IO-Link wireless, Network slicing, new generation optical network).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Building Information Model (BIM) technology.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Cognitive radio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095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08FD6-5277-219A-6D29-C5765F896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28DF47-ECE9-DC62-0B32-4D62DB4DF616}"/>
              </a:ext>
            </a:extLst>
          </p:cNvPr>
          <p:cNvSpPr txBox="1"/>
          <p:nvPr/>
        </p:nvSpPr>
        <p:spPr>
          <a:xfrm>
            <a:off x="751775" y="178699"/>
            <a:ext cx="11605491" cy="26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HIGH TECHNOLOGIES PRIORITIZED FOR DEVELOPMENT INVESTMENT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9260AC-FD0B-5FE0-FD4D-5DE73FABD5AB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7F4968-BB0F-E5B0-7945-555363B1A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245883"/>
              </p:ext>
            </p:extLst>
          </p:nvPr>
        </p:nvGraphicFramePr>
        <p:xfrm>
          <a:off x="314036" y="440566"/>
          <a:ext cx="11360727" cy="643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09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5957455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89527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4479636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television technology: encoding and decoding new-generation signals (H.265/HEVC, H.266/VVC); encapsulating and transmitting signals on the Internet platform, via next-generation telecommunications networks (4G, 5G, 6G); hybrid television 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HbbTV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interactive television. 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Intelligent human-machine interaction technology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components, integrated electronic circuit (IC), flexible electronics (PE).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Hydro-sound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high-resolution monitors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Carbon capture and storage technology.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embedded computers, servers and high-performance computing systems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Photonics and light technologies.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developing operating systems for specialized computers and new generation of mobile devices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Photovoltaics technology.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new generation intelligent terminal devices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Hydrogen energy technology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smart antennas, phase array antennas in frequency bands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Power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microgenneration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technology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470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radar cross-ground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Non-traditional Manufacturing (NTM) technology using ultrasound, spark, electrochemical and electrochemical, plasma, high pressure water jet, laser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equipment, software, solutions, platforms, services for digital government, digital economy, digital society, digital transformation in priority fields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surface treatment and welding in special environments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building simulation systems for equipment and means of transport; Plant simulation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forging and stamping technologies to create billets for mechanical products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095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0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6AE6C-F61D-DC25-C9A9-49F7F50F3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FAC1-F746-5681-D110-0CB337385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700"/>
            <a:ext cx="7467600" cy="5248275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0201D6F6-8FFF-E934-78CA-3CF4E623541E}"/>
              </a:ext>
            </a:extLst>
          </p:cNvPr>
          <p:cNvSpPr txBox="1"/>
          <p:nvPr/>
        </p:nvSpPr>
        <p:spPr>
          <a:xfrm>
            <a:off x="331242" y="175135"/>
            <a:ext cx="1173803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OVERVIEW ABOUT DA NANG HI-TECH PARK, INFORMATION TECHNOLOGY PARK AND INDUSTRIAL ZONES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1">
            <a:extLst>
              <a:ext uri="{FF2B5EF4-FFF2-40B4-BE49-F238E27FC236}">
                <a16:creationId xmlns:a16="http://schemas.microsoft.com/office/drawing/2014/main" id="{5C6D7D68-8B90-971D-2334-9BADB5AC0C09}"/>
              </a:ext>
            </a:extLst>
          </p:cNvPr>
          <p:cNvSpPr/>
          <p:nvPr/>
        </p:nvSpPr>
        <p:spPr>
          <a:xfrm>
            <a:off x="331243" y="505902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B98EB9-923A-984A-EA08-F056309BD3BA}"/>
              </a:ext>
            </a:extLst>
          </p:cNvPr>
          <p:cNvSpPr/>
          <p:nvPr/>
        </p:nvSpPr>
        <p:spPr>
          <a:xfrm>
            <a:off x="1902691" y="2986935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4AC6D0-461F-B6B4-CB41-C496D0F88F77}"/>
              </a:ext>
            </a:extLst>
          </p:cNvPr>
          <p:cNvSpPr/>
          <p:nvPr/>
        </p:nvSpPr>
        <p:spPr>
          <a:xfrm>
            <a:off x="2999190" y="1615335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B54DBE-3C0F-EB5E-7D1B-574FEE5BFCC4}"/>
              </a:ext>
            </a:extLst>
          </p:cNvPr>
          <p:cNvSpPr/>
          <p:nvPr/>
        </p:nvSpPr>
        <p:spPr>
          <a:xfrm>
            <a:off x="3316690" y="2986934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899C04-AA5E-596C-A4FA-0BE59CDB24D9}"/>
              </a:ext>
            </a:extLst>
          </p:cNvPr>
          <p:cNvSpPr/>
          <p:nvPr/>
        </p:nvSpPr>
        <p:spPr>
          <a:xfrm>
            <a:off x="2834090" y="3114909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3D2B62-8B16-04F0-0525-6FC173E3811C}"/>
              </a:ext>
            </a:extLst>
          </p:cNvPr>
          <p:cNvSpPr/>
          <p:nvPr/>
        </p:nvSpPr>
        <p:spPr>
          <a:xfrm>
            <a:off x="2223220" y="3532557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73DADE04-4018-C1E4-14D0-ED7163431963}"/>
              </a:ext>
            </a:extLst>
          </p:cNvPr>
          <p:cNvSpPr/>
          <p:nvPr/>
        </p:nvSpPr>
        <p:spPr>
          <a:xfrm>
            <a:off x="6096000" y="2682134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272D9CA2-BE25-2D58-22E5-EB22491B15E9}"/>
              </a:ext>
            </a:extLst>
          </p:cNvPr>
          <p:cNvSpPr/>
          <p:nvPr/>
        </p:nvSpPr>
        <p:spPr>
          <a:xfrm>
            <a:off x="5985163" y="3287996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B460FBA1-FF5B-3060-1F21-1AC476D32526}"/>
              </a:ext>
            </a:extLst>
          </p:cNvPr>
          <p:cNvSpPr/>
          <p:nvPr/>
        </p:nvSpPr>
        <p:spPr>
          <a:xfrm>
            <a:off x="4581813" y="5307296"/>
            <a:ext cx="221673" cy="2445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52" name="object 5">
            <a:extLst>
              <a:ext uri="{FF2B5EF4-FFF2-40B4-BE49-F238E27FC236}">
                <a16:creationId xmlns:a16="http://schemas.microsoft.com/office/drawing/2014/main" id="{CDB11BA0-D760-3C73-CDE7-49574DC0C119}"/>
              </a:ext>
            </a:extLst>
          </p:cNvPr>
          <p:cNvSpPr txBox="1"/>
          <p:nvPr/>
        </p:nvSpPr>
        <p:spPr>
          <a:xfrm>
            <a:off x="8038175" y="1137592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HI-TECH PARK: 1,128.4HA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object 5">
            <a:extLst>
              <a:ext uri="{FF2B5EF4-FFF2-40B4-BE49-F238E27FC236}">
                <a16:creationId xmlns:a16="http://schemas.microsoft.com/office/drawing/2014/main" id="{8C2037C0-D1FD-9787-FC93-D3E2F45C6C27}"/>
              </a:ext>
            </a:extLst>
          </p:cNvPr>
          <p:cNvSpPr txBox="1"/>
          <p:nvPr/>
        </p:nvSpPr>
        <p:spPr>
          <a:xfrm>
            <a:off x="8038174" y="1485812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LIEN CHIEU IZ: 289.35HA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object 5">
            <a:extLst>
              <a:ext uri="{FF2B5EF4-FFF2-40B4-BE49-F238E27FC236}">
                <a16:creationId xmlns:a16="http://schemas.microsoft.com/office/drawing/2014/main" id="{37ED1581-9902-2C7D-1B83-6BEE32FC874B}"/>
              </a:ext>
            </a:extLst>
          </p:cNvPr>
          <p:cNvSpPr txBox="1"/>
          <p:nvPr/>
        </p:nvSpPr>
        <p:spPr>
          <a:xfrm>
            <a:off x="8038173" y="1861678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HOA KHANH IZ: </a:t>
            </a: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394HA</a:t>
            </a:r>
          </a:p>
        </p:txBody>
      </p:sp>
      <p:sp>
        <p:nvSpPr>
          <p:cNvPr id="2055" name="object 5">
            <a:extLst>
              <a:ext uri="{FF2B5EF4-FFF2-40B4-BE49-F238E27FC236}">
                <a16:creationId xmlns:a16="http://schemas.microsoft.com/office/drawing/2014/main" id="{D92469B2-FC8F-4F95-9D8E-855DB638EF45}"/>
              </a:ext>
            </a:extLst>
          </p:cNvPr>
          <p:cNvSpPr txBox="1"/>
          <p:nvPr/>
        </p:nvSpPr>
        <p:spPr>
          <a:xfrm>
            <a:off x="8038173" y="2237544"/>
            <a:ext cx="43755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EXPANDED HOA KHANH IZ: 132.6HA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object 5">
            <a:extLst>
              <a:ext uri="{FF2B5EF4-FFF2-40B4-BE49-F238E27FC236}">
                <a16:creationId xmlns:a16="http://schemas.microsoft.com/office/drawing/2014/main" id="{0F235B94-33B1-9BE1-6389-CF15165AF2EF}"/>
              </a:ext>
            </a:extLst>
          </p:cNvPr>
          <p:cNvSpPr txBox="1"/>
          <p:nvPr/>
        </p:nvSpPr>
        <p:spPr>
          <a:xfrm>
            <a:off x="8038173" y="2596584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SEAFOOD SERVICE AREA: 50.63HA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object 5">
            <a:extLst>
              <a:ext uri="{FF2B5EF4-FFF2-40B4-BE49-F238E27FC236}">
                <a16:creationId xmlns:a16="http://schemas.microsoft.com/office/drawing/2014/main" id="{8353EF07-F5EF-1996-BC15-EA7A423316D0}"/>
              </a:ext>
            </a:extLst>
          </p:cNvPr>
          <p:cNvSpPr txBox="1"/>
          <p:nvPr/>
        </p:nvSpPr>
        <p:spPr>
          <a:xfrm>
            <a:off x="8038172" y="2972450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DA NANG IZ: 50.1HA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object 5">
            <a:extLst>
              <a:ext uri="{FF2B5EF4-FFF2-40B4-BE49-F238E27FC236}">
                <a16:creationId xmlns:a16="http://schemas.microsoft.com/office/drawing/2014/main" id="{A0EF4D79-0CED-4B7C-8D2D-BDBADCD74507}"/>
              </a:ext>
            </a:extLst>
          </p:cNvPr>
          <p:cNvSpPr txBox="1"/>
          <p:nvPr/>
        </p:nvSpPr>
        <p:spPr>
          <a:xfrm>
            <a:off x="8038172" y="3348316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HOA CAM – PHASE 1 IZ: 136HA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object 5">
            <a:extLst>
              <a:ext uri="{FF2B5EF4-FFF2-40B4-BE49-F238E27FC236}">
                <a16:creationId xmlns:a16="http://schemas.microsoft.com/office/drawing/2014/main" id="{DFE55FEB-CFCF-DB84-948A-1C6A5102684A}"/>
              </a:ext>
            </a:extLst>
          </p:cNvPr>
          <p:cNvSpPr txBox="1"/>
          <p:nvPr/>
        </p:nvSpPr>
        <p:spPr>
          <a:xfrm>
            <a:off x="8038172" y="3779140"/>
            <a:ext cx="39294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IT PARK: </a:t>
            </a: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131HA</a:t>
            </a:r>
          </a:p>
        </p:txBody>
      </p:sp>
    </p:spTree>
    <p:extLst>
      <p:ext uri="{BB962C8B-B14F-4D97-AF65-F5344CB8AC3E}">
        <p14:creationId xmlns:p14="http://schemas.microsoft.com/office/powerpoint/2010/main" val="8861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37A7F-852C-C93A-12EA-782AE0996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90320C-E387-4FF7-DD25-A0187081AFD4}"/>
              </a:ext>
            </a:extLst>
          </p:cNvPr>
          <p:cNvSpPr txBox="1"/>
          <p:nvPr/>
        </p:nvSpPr>
        <p:spPr>
          <a:xfrm>
            <a:off x="392545" y="184727"/>
            <a:ext cx="11605491" cy="26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HIGH TECHNOLOGIES PRIORITIZED FOR DEVELOPMENT INVESTMENT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A707EB-EF92-80A9-0515-0FD602BEF484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C84AC50-6673-CBE9-6D99-A878E46E6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223930"/>
              </p:ext>
            </p:extLst>
          </p:nvPr>
        </p:nvGraphicFramePr>
        <p:xfrm>
          <a:off x="323273" y="505221"/>
          <a:ext cx="11508509" cy="616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09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932218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52582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3D printing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Precision agriculture.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538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drilling technology for oil and gas exploration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control devices and power electronics converters for: renewable energy generating stations, intelligent power transmission; chemical industry and ore routes; electric vehicles; industrial electric drive systems; advanced civil electronic equipment; health; construction and agriculture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oil, gas exploration and recovery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advanced actuators, controllers, automatic monitoring and diagnostics for synchronous equipment systems in factories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energy storage technologies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high-performance electric machines: transformers 500kV and above, transformers GIS (Gas insulated Substation), digital transformers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wind turbine technologies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designing, manufacturing and integrating advanced robots, self-propelled equipment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Power generation technologies using tides, waves, and geothermal heat; high energy density gas fuel storage; high-performance, large capacity renewable energy storage; fuel cells; Lithium battery with high performance, large capacity, longevity, safety and environmental friendliness; energy storage with super capacitors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new-generation high-precision numerical control (CNC) machines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Flexible manufacturing (FM), computer integrated manufacturing (CIM), intelligent manufacturing system (IMS).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advanced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moulds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with high precision and quality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6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F9AE0-E810-7911-29EC-6CFDB634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F52F040-C9B8-9796-392A-BA27779CB6FD}"/>
              </a:ext>
            </a:extLst>
          </p:cNvPr>
          <p:cNvSpPr txBox="1"/>
          <p:nvPr/>
        </p:nvSpPr>
        <p:spPr>
          <a:xfrm>
            <a:off x="392545" y="184727"/>
            <a:ext cx="11605491" cy="26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HIGH TECHNOLOGIES PRIORITIZED FOR DEVELOPMENT INVESTMENT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E27FE4-F95E-BBFC-57FD-7E12FA631EF5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710C92-FBCD-85B8-E5D6-A428C6C27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104756"/>
              </p:ext>
            </p:extLst>
          </p:nvPr>
        </p:nvGraphicFramePr>
        <p:xfrm>
          <a:off x="323273" y="403331"/>
          <a:ext cx="11508509" cy="6533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09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932218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52582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Hi-tech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designing, manufacturing, assembling and launching self-lifting rigs, semi-submersible drilling rigs for oil and gas exploitation and super-long and super-weight structures serving the oil and gas industry; specialized lifting equipment with large loads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advanced measuring equipment and devices: Contactless, non-destructive and non-scattered measuring devices; LiDAR, inertial navigation system (INS) measuring equipment, high precision electronic compass; profile projectors; oscilloscope, spectrum analyzer, digital radiation meter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building large-sized ships and ships with complex properties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advanced optical equipment systems: complex optical microscope; high-quality lenses, prisms, and contact lenses; high-powered laser-generating equipment (except laser diode); dedicated digital camera; new generation camera module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equipment and rails system for cable-free elevators and cable-free elevators for construction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intelligent systems and equipment for diagnosis, monitoring, treatment and health care of human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new-generation agricultural machinery: new-generation cultivation, tending, harvesting and post-harvest machines; industrial scale food processing and storage equipment systems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micro-electromechanical systems (MEMS), nano-electromechanical systems (NEMS), biological sensors, intelligent sensors and lab-on-a-chip systems (LOC).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intelligent education and training systems and equipment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Synthetic biology, Molecular biology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designing and manufacturing intelligent education and training systems and equipment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biofuels; advanced biofuel production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automatic environmental pollution monitoring systems.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 generation microbiological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7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E12C-EC76-4653-C775-0BABE82DF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1373ECB-14D1-A0E4-C613-AA651731E72B}"/>
              </a:ext>
            </a:extLst>
          </p:cNvPr>
          <p:cNvSpPr txBox="1"/>
          <p:nvPr/>
        </p:nvSpPr>
        <p:spPr>
          <a:xfrm>
            <a:off x="392545" y="184727"/>
            <a:ext cx="11605491" cy="25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HIGH TECHNOLOGIES PRIORITIZED FOR DEVELOPMENT INVESTMENT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52C596-81EC-C232-A313-C2632FCEF2C0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1590411-897B-9C95-ABDC-0A45977A7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79870"/>
              </p:ext>
            </p:extLst>
          </p:nvPr>
        </p:nvGraphicFramePr>
        <p:xfrm>
          <a:off x="323273" y="505221"/>
          <a:ext cx="11508509" cy="5460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09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932218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52582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Industrial scale landless farming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Molecular analysis and diagnosis.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 generation technologies in processing, processing and preserving agricultural products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separating and extracting super clean active pharmaceutical ingredients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Neurotechnologies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producing lyophilized tablets, controlled release tablets,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lidose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-applied capsules, epidemic drugs.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Regenerative medicine and tissue engineering.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or producing monoclonal antibodies, proteins, recombinant enzymes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Nuclear technology, radiation technology in industry, agriculture, health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antibacterial and antiviral equipment and materials for medical use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treating hazardous medical solid waste by sterilization of low temperature, microwave, plasma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preparing and manufacturing new generation vaccines, medical bio-products and diagnostic bio-products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Next generation DNA sequencing technologies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and producing international standard microbiological preparations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Stem cell technology used in tissue, organ regeneration, disease treatment; technology to treat diseases with immune cells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new-generation international-standard fertilizers, plant protection drugs, plant-growth regulators, reproduction hormone products for fishery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406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of multiplication and high quality tissue culture on an industrial scale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Extraction technology for manufacturing super-clean materials on an industrial scale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773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OMICS technology (Genomics,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transciptomics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proteomics, metabolomics,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metanenomics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Upcycling polymers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34701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7B6B11-91A8-AE76-9BD2-5A303803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5137"/>
            <a:ext cx="9941781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62AF2-AEEC-D2D3-7245-23A3D9BC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9CDB4D-B8D0-10C0-9CB9-AEEB07614A90}"/>
              </a:ext>
            </a:extLst>
          </p:cNvPr>
          <p:cNvSpPr txBox="1"/>
          <p:nvPr/>
        </p:nvSpPr>
        <p:spPr>
          <a:xfrm>
            <a:off x="392545" y="184727"/>
            <a:ext cx="11605491" cy="26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HIGH TECHNOLOGIES PRIORITIZED FOR DEVELOPMENT INVESTMENT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0490C5-70A5-EA7B-D73B-2A60E8FB4334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5E182F-9098-6CE2-9EBF-C19D92C91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958907"/>
              </p:ext>
            </p:extLst>
          </p:nvPr>
        </p:nvGraphicFramePr>
        <p:xfrm>
          <a:off x="323273" y="505221"/>
          <a:ext cx="11508509" cy="5666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09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932218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52582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Hi-tech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Catalytic and adsorption materials technology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quality pre-cast non-metallic reinforced concrete technology.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physical deposition from vapor phase (PVD) and chemical vapor deposition (CVD).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500-kA aluminum electrolysis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nanomaterial technology, nano-coating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materials manufacturing technology: materials for manufacturing micro-electromechanical components and smart sensors; semiconductor, optoelectronic and photonic materials; invisible materials; self healing materials; magnetic materials; advanced 3D printing materials; super durable, super light materials; materials, equipment in constant and permanent contact with fluid, bone, tissue, or blood; biomedical materials; advanced polymer materials and high-quality polymeric substrates; polymer materials that are self-biodegradable and environmentally friendly; high-tech ceramic and ceramic materials; high-performance fiber materials, special fiberglass, carbon fiber; functional materials.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Nanotechnology in manufacturing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high-class and environment-friendly special-use paints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Technologies for the production of pure metals, special alloys.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manufacturing high-grade technical rubber, specialized synthetic rubber for machine manufacturing, power, electronics, security and national defense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Technology for inhibiting metal corrosion in marine environments and special industrial processes.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FD556-AF82-AE7C-8025-4FB51E88A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6B97F04-62C5-E21A-55A6-0F28B36960B6}"/>
              </a:ext>
            </a:extLst>
          </p:cNvPr>
          <p:cNvSpPr txBox="1"/>
          <p:nvPr/>
        </p:nvSpPr>
        <p:spPr>
          <a:xfrm>
            <a:off x="434109" y="168056"/>
            <a:ext cx="11605491" cy="585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APPENDIX II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HI-TECH PRODUCTS ENCOURAGED FOR DEVELOPMENT 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1539F7-A786-8BCD-B1C8-A7A86B9F33D2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7F88C6-A8A8-DE78-B77F-D0BE28DFB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697470"/>
              </p:ext>
            </p:extLst>
          </p:nvPr>
        </p:nvGraphicFramePr>
        <p:xfrm>
          <a:off x="475673" y="753088"/>
          <a:ext cx="11282218" cy="5938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1055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853708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449455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Systems, equipment, software, identity analysis, prediction and control based on artificial intelligence.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Service of designing and optimizing telecommunications networks and systems in the national telecommunications infrastructure.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Equipment, modules, software, platforms,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loT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integration solutions and IoT platform services.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Service of consulting, designing and leasing information technology systems.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Equipment, software, solutions, and services of blockchain technology.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Service of integrating and managing systems of telecommunications technology and information technology.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Equipment, software, solutions, virtualization services, system integration services, cloud computing, edge computing, fog computing.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Services of BPO, KPO, ITO; certification of digital signatures; content creation automation; software testing automation.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equipment, software, solutions and services to ensure network security and safety and information confidentiality.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Software, equipment, solutions, and services of software testing automation.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Smartcards and smartcard readers.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Satellites, small satellites, micro satellites and satellite equipment; satellite equipment and transceiver station; flying equipment; flight control system.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Devices, software, solutions, and services in virtual reality, augmented reality, and mixed reality.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Global positioning system and equipment.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Building Information Model (BIM).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Next-generation network technology (4G, 5G, 6G, NG-PON, SDN/NFV, SD-RAN, SD-WAN, LPWAN, IO-Link wireless, Network slicing, new generation optical network).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Biomedical processing software, information database.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Cognitive radio equipment, software and solutions.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7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9AFC8-3557-69C6-497E-415F26323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C51966-F5DE-D1BD-951D-BBEFE1CD45DE}"/>
              </a:ext>
            </a:extLst>
          </p:cNvPr>
          <p:cNvSpPr txBox="1"/>
          <p:nvPr/>
        </p:nvSpPr>
        <p:spPr>
          <a:xfrm>
            <a:off x="392545" y="184727"/>
            <a:ext cx="11605491" cy="25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HI-TECH PRODUCTS ENCOURAGED FOR DEVELOPMENT 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8C0E85-7009-C2A3-4428-AA13A1BA7957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A641F0E-DD67-37DB-5530-F2C6C114F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42607"/>
              </p:ext>
            </p:extLst>
          </p:nvPr>
        </p:nvGraphicFramePr>
        <p:xfrm>
          <a:off x="323273" y="30480"/>
          <a:ext cx="11282218" cy="6797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1055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853708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449455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signal encoding and decoding equipment, modules and software (H.265/HEVC, H.266/VVC); equipment for encapsulating and transmitting signals on the Internet platform, via next-generation telecommunications networks (4G, 5G, 6G); hybrid television equipment and systems 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HbbTV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 interactive television.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Equipment, software, solutions, platforms, services for digital government, digital economy, digital society, digital transformation in priority fields.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 design and IP core.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Non-traditional Manufacturing (NTM) equipment and solutions using ultrasound, spark, electrochemical and electrochemical, plasma, high pressure water jet, laser.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Components, integrated electronic circuit (IC); flexible electronic circuit (PE) products.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 and solutions for surface treatment and welding in special environments.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High-resolution displays.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3D printing equipment, software and solutions.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Embedded computers, servers and high-performance computing systems.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 generation drilling systems and equipment in oil and gas exploration.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Operating systems for specialized computers and new generation of mobile devices.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Power generation systems using tides, waves, and geothermal heat.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smart terminal devices.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efficiency and environmental friendly photovoltaic (PV) panels.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Smart antennas, phase array antennas in frequency bands.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energy density gas fuel storage systems and equipment.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Ground-penetrating radar equipment.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capacity, large capacity renewable energy storage systems and equipment.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Equipment, software, solutions, platforms, services for digital government, digital economy, digital society, digital transformation in priority fields.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Fuel cells; high-performance, large capacity, long-life, safe and environmentally friendly battery and Lithium battery pack; power storage using super capacitors.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647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324B-5A7F-63A4-0514-F0514B86F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1662B60-3F2D-A512-4C9E-F0C05EC6B161}"/>
              </a:ext>
            </a:extLst>
          </p:cNvPr>
          <p:cNvSpPr txBox="1"/>
          <p:nvPr/>
        </p:nvSpPr>
        <p:spPr>
          <a:xfrm>
            <a:off x="392545" y="184727"/>
            <a:ext cx="11605491" cy="25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HI-TECH PRODUCTS ENCOURAGED FOR DEVELOPMENT 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95CAD3-A9D3-8071-1C76-CF07DA3CD639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916092F-811D-E3A0-3E40-E158488FB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577024"/>
              </p:ext>
            </p:extLst>
          </p:nvPr>
        </p:nvGraphicFramePr>
        <p:xfrm>
          <a:off x="454891" y="350982"/>
          <a:ext cx="11282218" cy="655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1055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5336309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98763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4976091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electrolyte and electrolyte membrane for fuel cells.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 generation high-precision computer numerical control (CNC) systems, machine tools, and equipment.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Optimal control system, structure and mechanism for efficient fuel supply, oxygen and heat management for fuel cells.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moulds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with high precision and quality.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Equipment, lines, systems, software, manufacturing solutions for flexible manufacturing system (FMS), computer integrated manufacturing (CIM) and intelligent manufacturing system (IMS).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Self-lifting rigs, semi-submersible drilling rigs for oil and gas exploitation and super-long and super-weight structures serving the oil and gas industry; specialized lifting equipment in large loads.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Digital protection equipment, equipment to ensure the quality of electricity in the power system.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ships, ships with complex features.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Control equipment, high-performance electronic conversion equipment for: renewable energy generating stations, intelligent power transmission; chemical industry and ore routes; electric vehicles; industrial electric drive systems; advanced civil electronic equipment; health; construction and agriculture.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 and rails system for cable-free elevators and cable-free elevators for construction.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High-performance wireless charging stations and equipment.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cultivating, tending, harvest and post-harvest machinery.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actuators, controllers, automatic monitoring and diagnostics for synchronous equipment systems in factories.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Systems of equipment for industrial-scale food processing and preservation.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High-performance electrical machines: transformers 500 kV or higher, transformers GIS (Gas Insulated Substation), digital transformers.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Intelligent education and training systems and equipment.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robot, advanced robot integration system.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Equipment for smart grid.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Self-propelled equipment.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Automatic environmental pollution monitoring systems.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647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5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6D335-88DE-4B96-97C1-C65240B8B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A2A396-0A8F-A385-5729-95D89EC21AE7}"/>
              </a:ext>
            </a:extLst>
          </p:cNvPr>
          <p:cNvSpPr txBox="1"/>
          <p:nvPr/>
        </p:nvSpPr>
        <p:spPr>
          <a:xfrm>
            <a:off x="392545" y="184727"/>
            <a:ext cx="11605491" cy="25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HI-TECH PRODUCTS ENCOURAGED FOR DEVELOPMENT 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91CC72-F760-8E90-AC6F-4D498B43D952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F51D264-E06C-F870-ED16-E01469ADF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788653"/>
              </p:ext>
            </p:extLst>
          </p:nvPr>
        </p:nvGraphicFramePr>
        <p:xfrm>
          <a:off x="454891" y="440566"/>
          <a:ext cx="11282218" cy="6328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1055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4920672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563418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327073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Contactless, non-destructive and non-scattered measuring devices.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DNA sequencing products and solutions.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LiDAR, inertial navigation system (INS) measuring equipment, high precision electronic compass.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Cells, tissues and replacement organs made up of stem cells; treatment with stem cells and immune cells.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47138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Profile projectors.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quality products from cell multiplication and culture on an industrial scale.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Digital oscilloscopes, spectral analyzers and digital radiation meters.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Systems and equipment for molecular analysis and diagnosis.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Complex optical microscopes.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Super clean active pharmaceutical ingredients.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High-quality lens, prisms, contact lenses.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Lyophilized tablets, controlled release tablets,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lidose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-applied capsules, epidemic drugs.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Large-capacity laser machines (except laser diodes).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Monoclonal antibodies, proteins, recombinant enzymes.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Dedicated digital camera, new generation camera module.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Antibacterial and antiviral equipment and materials for medical use.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Intelligent systems and equipment for diagnosis, monitoring, treatment and health care of human.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 generation vaccines, medical bio-products and diagnostic bio-products.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Micro-electromechanical systems (MEMS), nano-electromechanical systems (NEMS), biological sensors, intelligent sensors and lab-on-a-chip systems (LOC).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International standard microbiological preparations.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647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biofuel preparations.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International-standard new-generation fertilizers and plant protection drugs.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43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Industrial, agricultural and medical equipment using nuclear technology and radiation technology.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New-generation international-standard plant-growth regulators, reproduction hormone products for fishery.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1271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7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631B9-4E85-F610-5B0D-A30908DB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93FFA40-F310-8BEC-06E2-39E395CCAE60}"/>
              </a:ext>
            </a:extLst>
          </p:cNvPr>
          <p:cNvSpPr txBox="1"/>
          <p:nvPr/>
        </p:nvSpPr>
        <p:spPr>
          <a:xfrm>
            <a:off x="323273" y="114770"/>
            <a:ext cx="11605491" cy="25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7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OF HI-TECH PRODUCTS ENCOURAGED FOR DEVELOPMENT 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8E6B0C-84B5-41FF-133F-563C4B2E3494}"/>
              </a:ext>
            </a:extLst>
          </p:cNvPr>
          <p:cNvSpPr/>
          <p:nvPr/>
        </p:nvSpPr>
        <p:spPr>
          <a:xfrm>
            <a:off x="10871200" y="350982"/>
            <a:ext cx="997527" cy="68349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BA962-7926-384C-15FE-E505389C7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065276"/>
              </p:ext>
            </p:extLst>
          </p:nvPr>
        </p:nvGraphicFramePr>
        <p:xfrm>
          <a:off x="221672" y="402590"/>
          <a:ext cx="11970328" cy="6455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3555">
                  <a:extLst>
                    <a:ext uri="{9D8B030D-6E8A-4147-A177-3AD203B41FA5}">
                      <a16:colId xmlns:a16="http://schemas.microsoft.com/office/drawing/2014/main" val="368565789"/>
                    </a:ext>
                  </a:extLst>
                </a:gridCol>
                <a:gridCol w="5315354">
                  <a:extLst>
                    <a:ext uri="{9D8B030D-6E8A-4147-A177-3AD203B41FA5}">
                      <a16:colId xmlns:a16="http://schemas.microsoft.com/office/drawing/2014/main" val="424938127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val="706179933"/>
                    </a:ext>
                  </a:extLst>
                </a:gridCol>
                <a:gridCol w="5652655">
                  <a:extLst>
                    <a:ext uri="{9D8B030D-6E8A-4147-A177-3AD203B41FA5}">
                      <a16:colId xmlns:a16="http://schemas.microsoft.com/office/drawing/2014/main" val="1767745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Hi-tech products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2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High-purity materials manufactured by extraction technology on an industrial scale.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Self healing materials.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8133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Upcycling polymers.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magnetic materials.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3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Catalytic, absorbent materials.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3D printing materials, environmentally friendly.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1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Products covered with membranes manufactured by physical vapor deposition (PVD) and chemical vapor deposition (CVD).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Super-durable, ultra-light and environment-friendly materials or materials for use in harsh environments.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930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nano-materials, nano-coating.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Materials, equipment in constant and permanent contact with fluid, bone, tissue, or blood.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73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Nanotechnology products and equipment.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Advanced polymer materials and high-quality polymeric substrates used in harsh environments, resistant to tropical climates. 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922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Pure metals, special alloys with high strength.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Bioplastics, biodegradable polymers from renewable and biological materials.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963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Systems and materials that inhibit metal corrosion under special climatic conditions and industrial processes.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Ceramic materials, technical ceramics for electric, electronic and machine building industries.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7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quality prefabricated non-metallic reinforced concrete.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High performance fiber, special glass fiber, carbon fiber.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90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Aluminum metal produced by electrolysis technology with current of 500 kA.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Functional materials.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647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Materials for making micro-electromechanical components and smart sensors.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Environment-friendly high-class special-use paints.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649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Semiconductor, optoelectronic and photonic materials.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Special-use technical rubber and synthetic rubber materials for machine building, electricity industry, electronics, national defense and security.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200297"/>
                  </a:ext>
                </a:extLst>
              </a:tr>
              <a:tr h="40071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Invisible materials.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4988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6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C4303D2-8EA8-4A96-9852-5B91C52FCBA0}"/>
              </a:ext>
            </a:extLst>
          </p:cNvPr>
          <p:cNvGrpSpPr/>
          <p:nvPr/>
        </p:nvGrpSpPr>
        <p:grpSpPr>
          <a:xfrm>
            <a:off x="371475" y="41565"/>
            <a:ext cx="11229975" cy="6768810"/>
            <a:chOff x="1683945" y="627206"/>
            <a:chExt cx="8836182" cy="51217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DB59A7-0191-415B-8707-3FDFFBB456BF}"/>
                </a:ext>
              </a:extLst>
            </p:cNvPr>
            <p:cNvSpPr/>
            <p:nvPr/>
          </p:nvSpPr>
          <p:spPr>
            <a:xfrm>
              <a:off x="1683945" y="627206"/>
              <a:ext cx="8836182" cy="51217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DAF1FC-3644-4021-8187-5654768D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063" y="799730"/>
              <a:ext cx="8529873" cy="479805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FC14CDE-3107-1FC9-4CB3-EC981A7F64FC}"/>
              </a:ext>
            </a:extLst>
          </p:cNvPr>
          <p:cNvSpPr/>
          <p:nvPr/>
        </p:nvSpPr>
        <p:spPr>
          <a:xfrm>
            <a:off x="371475" y="269570"/>
            <a:ext cx="114490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 Hi-tech Park and Industrial Zones Authority Headquarter</a:t>
            </a:r>
            <a:endParaRPr lang="en-US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Road, Da Nang Hi-tech Park, Hoa Lien commune, Hoa Vang rural district, Da Nang</a:t>
            </a:r>
            <a:endParaRPr lang="en-US" b="1" dirty="0" err="1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82AE2-D26F-9377-54B0-E543C805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0F88952A-9729-5769-12ED-94D40AA56B2E}"/>
              </a:ext>
            </a:extLst>
          </p:cNvPr>
          <p:cNvSpPr txBox="1"/>
          <p:nvPr/>
        </p:nvSpPr>
        <p:spPr>
          <a:xfrm>
            <a:off x="331243" y="175746"/>
            <a:ext cx="1186075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OVERVIEW ABOUT DA NANG FREE TRADE ZONE</a:t>
            </a:r>
            <a:endParaRPr lang="en-US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1">
            <a:extLst>
              <a:ext uri="{FF2B5EF4-FFF2-40B4-BE49-F238E27FC236}">
                <a16:creationId xmlns:a16="http://schemas.microsoft.com/office/drawing/2014/main" id="{EE3ECDE6-3472-1F58-F0C9-2BC8BD288386}"/>
              </a:ext>
            </a:extLst>
          </p:cNvPr>
          <p:cNvSpPr/>
          <p:nvPr/>
        </p:nvSpPr>
        <p:spPr>
          <a:xfrm>
            <a:off x="331243" y="505902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002CD-CF76-EF00-67DB-D939FC796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b="5526"/>
          <a:stretch/>
        </p:blipFill>
        <p:spPr>
          <a:xfrm>
            <a:off x="704492" y="635000"/>
            <a:ext cx="10610054" cy="55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B4126E-168D-AB88-A6FC-85968FD14D74}"/>
              </a:ext>
            </a:extLst>
          </p:cNvPr>
          <p:cNvSpPr txBox="1"/>
          <p:nvPr/>
        </p:nvSpPr>
        <p:spPr>
          <a:xfrm>
            <a:off x="292642" y="1656438"/>
            <a:ext cx="365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4" indent="-228584" defTabSz="121911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vi-VN" sz="1200" i="1" dirty="0">
              <a:solidFill>
                <a:prstClr val="black"/>
              </a:solidFill>
              <a:latin typeface="Plus Jakarta San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932079-0753-5A0D-859F-992F62163276}"/>
              </a:ext>
            </a:extLst>
          </p:cNvPr>
          <p:cNvSpPr txBox="1">
            <a:spLocks/>
          </p:cNvSpPr>
          <p:nvPr/>
        </p:nvSpPr>
        <p:spPr>
          <a:xfrm>
            <a:off x="1975699" y="6336074"/>
            <a:ext cx="8240601" cy="5219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PROJECTED LOCATION FOR  FUNCTIONAL ZONES IN DANANG FREE TRADE ZONE                          </a:t>
            </a:r>
            <a:r>
              <a:rPr 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(According to Paper No. 64/TTr-UBND dated March 16, 2025 issued by the People's Committee of Da Nang)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308EE19A-714A-4D4C-BF16-DF6300682499}"/>
              </a:ext>
            </a:extLst>
          </p:cNvPr>
          <p:cNvSpPr/>
          <p:nvPr/>
        </p:nvSpPr>
        <p:spPr>
          <a:xfrm>
            <a:off x="976312" y="226990"/>
            <a:ext cx="10239375" cy="48957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36E1BAA-E3DA-4BBC-A41E-3710F8722604}"/>
              </a:ext>
            </a:extLst>
          </p:cNvPr>
          <p:cNvSpPr txBox="1"/>
          <p:nvPr/>
        </p:nvSpPr>
        <p:spPr>
          <a:xfrm>
            <a:off x="1762125" y="5282426"/>
            <a:ext cx="945356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760" algn="r">
              <a:spcBef>
                <a:spcPts val="200"/>
              </a:spcBef>
              <a:spcAft>
                <a:spcPts val="200"/>
              </a:spcAft>
            </a:pPr>
            <a:r>
              <a:rPr lang="en-US" b="1" spc="55">
                <a:latin typeface="Times New Roman" panose="02020603050405020304" pitchFamily="18" charset="0"/>
                <a:cs typeface="Times New Roman" panose="02020603050405020304" pitchFamily="18" charset="0"/>
              </a:rPr>
              <a:t>DA NANG HI-TECH PARK AND INDUSTRIAL ZONES AUTHORITY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marR="5080" indent="-241935" algn="r">
              <a:spcBef>
                <a:spcPts val="200"/>
              </a:spcBef>
              <a:spcAft>
                <a:spcPts val="200"/>
              </a:spcAft>
            </a:pPr>
            <a:r>
              <a:rPr lang="en-US" sz="1600" spc="50">
                <a:latin typeface="Times New Roman" panose="02020603050405020304" pitchFamily="18" charset="0"/>
                <a:cs typeface="Times New Roman" panose="02020603050405020304" pitchFamily="18" charset="0"/>
              </a:rPr>
              <a:t>Address: Lot A17, Central Road, Da Nang Hi-tech Park, Hoa Lien commune</a:t>
            </a:r>
            <a:r>
              <a:rPr lang="en-US" sz="1600" spc="6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600" spc="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marR="5080" indent="-241935" algn="r">
              <a:spcBef>
                <a:spcPts val="200"/>
              </a:spcBef>
              <a:spcAft>
                <a:spcPts val="200"/>
              </a:spcAft>
            </a:pPr>
            <a:r>
              <a:rPr lang="en-US" sz="1600" spc="60">
                <a:latin typeface="Times New Roman" panose="02020603050405020304" pitchFamily="18" charset="0"/>
                <a:cs typeface="Times New Roman" panose="02020603050405020304" pitchFamily="18" charset="0"/>
              </a:rPr>
              <a:t>Hoa Vang rural district, Da Nang</a:t>
            </a:r>
            <a:endParaRPr lang="en-US" sz="1600" spc="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4000" marR="5080" indent="-241935" algn="r">
              <a:spcBef>
                <a:spcPts val="200"/>
              </a:spcBef>
              <a:spcAft>
                <a:spcPts val="200"/>
              </a:spcAf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Tel: 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(84)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  <a:r>
              <a:rPr lang="en-US"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3666117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GB"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en-GB" sz="1600" spc="45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600" spc="-65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spc="50">
                <a:latin typeface="Times New Roman" panose="02020603050405020304" pitchFamily="18" charset="0"/>
                <a:cs typeface="Times New Roman" panose="02020603050405020304" pitchFamily="18" charset="0"/>
              </a:rPr>
              <a:t>dseza</a:t>
            </a:r>
            <a:r>
              <a:rPr lang="en-GB"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.danang.gov.vn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869F1A0-0167-0D68-87C7-2C9727B68C19}"/>
              </a:ext>
            </a:extLst>
          </p:cNvPr>
          <p:cNvSpPr txBox="1"/>
          <p:nvPr/>
        </p:nvSpPr>
        <p:spPr>
          <a:xfrm>
            <a:off x="331242" y="175135"/>
            <a:ext cx="1173803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DA NANG HI-TECH PARK</a:t>
            </a:r>
            <a:endParaRPr lang="en-US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41">
            <a:extLst>
              <a:ext uri="{FF2B5EF4-FFF2-40B4-BE49-F238E27FC236}">
                <a16:creationId xmlns:a16="http://schemas.microsoft.com/office/drawing/2014/main" id="{F90C6607-EC39-B164-DC94-9BD8F253927F}"/>
              </a:ext>
            </a:extLst>
          </p:cNvPr>
          <p:cNvSpPr/>
          <p:nvPr/>
        </p:nvSpPr>
        <p:spPr>
          <a:xfrm>
            <a:off x="331243" y="505902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9C30C701-34AD-037B-80A2-BAF09036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90" y="227332"/>
            <a:ext cx="2277547" cy="1407557"/>
          </a:xfrm>
          <a:prstGeom prst="rect">
            <a:avLst/>
          </a:prstGeom>
        </p:spPr>
      </p:pic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890B0892-8EE8-18DF-055D-BE3AF050E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379" y="3630376"/>
            <a:ext cx="2277547" cy="1407557"/>
          </a:xfrm>
          <a:prstGeom prst="rect">
            <a:avLst/>
          </a:prstGeom>
        </p:spPr>
      </p:pic>
      <p:pic>
        <p:nvPicPr>
          <p:cNvPr id="15" name="Image 3" descr="preencoded.png">
            <a:extLst>
              <a:ext uri="{FF2B5EF4-FFF2-40B4-BE49-F238E27FC236}">
                <a16:creationId xmlns:a16="http://schemas.microsoft.com/office/drawing/2014/main" id="{57A3B3F0-8B84-38B8-C353-740ED546D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379" y="1954327"/>
            <a:ext cx="2277547" cy="1407557"/>
          </a:xfrm>
          <a:prstGeom prst="rect">
            <a:avLst/>
          </a:prstGeom>
        </p:spPr>
      </p:pic>
      <p:sp>
        <p:nvSpPr>
          <p:cNvPr id="18" name="Text 4">
            <a:extLst>
              <a:ext uri="{FF2B5EF4-FFF2-40B4-BE49-F238E27FC236}">
                <a16:creationId xmlns:a16="http://schemas.microsoft.com/office/drawing/2014/main" id="{B3788587-801D-212D-97CD-91BDE06B17BC}"/>
              </a:ext>
            </a:extLst>
          </p:cNvPr>
          <p:cNvSpPr/>
          <p:nvPr/>
        </p:nvSpPr>
        <p:spPr>
          <a:xfrm>
            <a:off x="6852841" y="5669518"/>
            <a:ext cx="303680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9" name="Image 4" descr="preencoded.png">
            <a:extLst>
              <a:ext uri="{FF2B5EF4-FFF2-40B4-BE49-F238E27FC236}">
                <a16:creationId xmlns:a16="http://schemas.microsoft.com/office/drawing/2014/main" id="{B5297F1A-8C94-7645-7307-777A97F9F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379" y="5357371"/>
            <a:ext cx="2277666" cy="14076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946D11C-0DDE-6853-E74D-B88A9E23DEDC}"/>
              </a:ext>
            </a:extLst>
          </p:cNvPr>
          <p:cNvGrpSpPr/>
          <p:nvPr/>
        </p:nvGrpSpPr>
        <p:grpSpPr>
          <a:xfrm>
            <a:off x="92697" y="800105"/>
            <a:ext cx="7753350" cy="4869413"/>
            <a:chOff x="491462" y="1066075"/>
            <a:chExt cx="9257465" cy="5587907"/>
          </a:xfrm>
        </p:grpSpPr>
        <p:grpSp>
          <p:nvGrpSpPr>
            <p:cNvPr id="34" name="Group 248">
              <a:extLst>
                <a:ext uri="{FF2B5EF4-FFF2-40B4-BE49-F238E27FC236}">
                  <a16:creationId xmlns:a16="http://schemas.microsoft.com/office/drawing/2014/main" id="{7FA15E3D-FB98-037E-1B33-D568A793D91D}"/>
                </a:ext>
              </a:extLst>
            </p:cNvPr>
            <p:cNvGrpSpPr/>
            <p:nvPr/>
          </p:nvGrpSpPr>
          <p:grpSpPr>
            <a:xfrm>
              <a:off x="491462" y="1066075"/>
              <a:ext cx="9257465" cy="5587907"/>
              <a:chOff x="33987" y="18352"/>
              <a:chExt cx="5277133" cy="3301675"/>
            </a:xfrm>
          </p:grpSpPr>
          <p:grpSp>
            <p:nvGrpSpPr>
              <p:cNvPr id="50" name="Group 237">
                <a:extLst>
                  <a:ext uri="{FF2B5EF4-FFF2-40B4-BE49-F238E27FC236}">
                    <a16:creationId xmlns:a16="http://schemas.microsoft.com/office/drawing/2014/main" id="{5BF3199E-5826-DB1A-FC3C-5FF46BEA080B}"/>
                  </a:ext>
                </a:extLst>
              </p:cNvPr>
              <p:cNvGrpSpPr/>
              <p:nvPr/>
            </p:nvGrpSpPr>
            <p:grpSpPr>
              <a:xfrm>
                <a:off x="33987" y="18352"/>
                <a:ext cx="5277133" cy="3301675"/>
                <a:chOff x="33987" y="18352"/>
                <a:chExt cx="5277133" cy="3301675"/>
              </a:xfrm>
            </p:grpSpPr>
            <p:pic>
              <p:nvPicPr>
                <p:cNvPr id="59" name="image9.jpg" descr="D:\THUY DUNG\BAN HTXTDT\6. CONG CU XUC TIEN DAU TU\2. AN PHAM\3. PRESENTATION\Hinh anh lam slide\KCNC Danang\1-VI TRI-cnc10001.jpg">
                  <a:extLst>
                    <a:ext uri="{FF2B5EF4-FFF2-40B4-BE49-F238E27FC236}">
                      <a16:creationId xmlns:a16="http://schemas.microsoft.com/office/drawing/2014/main" id="{3D218424-65DC-1EDC-7FBD-B587F0AF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l="5377" t="8152" r="6166" b="17288"/>
                <a:stretch>
                  <a:fillRect/>
                </a:stretch>
              </p:blipFill>
              <p:spPr>
                <a:xfrm>
                  <a:off x="33987" y="18352"/>
                  <a:ext cx="5277133" cy="330167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0" name="Shape 236">
                  <a:extLst>
                    <a:ext uri="{FF2B5EF4-FFF2-40B4-BE49-F238E27FC236}">
                      <a16:creationId xmlns:a16="http://schemas.microsoft.com/office/drawing/2014/main" id="{94A4E3FB-DE07-4BAB-3C9D-1483DCF7D55F}"/>
                    </a:ext>
                  </a:extLst>
                </p:cNvPr>
                <p:cNvSpPr/>
                <p:nvPr/>
              </p:nvSpPr>
              <p:spPr>
                <a:xfrm>
                  <a:off x="2280888" y="1298766"/>
                  <a:ext cx="559370" cy="350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9" h="21149" extrusionOk="0">
                      <a:moveTo>
                        <a:pt x="39" y="9551"/>
                      </a:moveTo>
                      <a:cubicBezTo>
                        <a:pt x="-232" y="8104"/>
                        <a:pt x="967" y="5771"/>
                        <a:pt x="1896" y="5404"/>
                      </a:cubicBezTo>
                      <a:cubicBezTo>
                        <a:pt x="2824" y="5037"/>
                        <a:pt x="4655" y="7002"/>
                        <a:pt x="5610" y="7348"/>
                      </a:cubicBezTo>
                      <a:cubicBezTo>
                        <a:pt x="6564" y="7693"/>
                        <a:pt x="6989" y="7261"/>
                        <a:pt x="7621" y="7477"/>
                      </a:cubicBezTo>
                      <a:cubicBezTo>
                        <a:pt x="8253" y="7693"/>
                        <a:pt x="8988" y="8665"/>
                        <a:pt x="9401" y="8644"/>
                      </a:cubicBezTo>
                      <a:cubicBezTo>
                        <a:pt x="9814" y="8622"/>
                        <a:pt x="9698" y="7564"/>
                        <a:pt x="10097" y="7348"/>
                      </a:cubicBezTo>
                      <a:cubicBezTo>
                        <a:pt x="10497" y="7132"/>
                        <a:pt x="11387" y="7693"/>
                        <a:pt x="11800" y="7348"/>
                      </a:cubicBezTo>
                      <a:cubicBezTo>
                        <a:pt x="12212" y="7002"/>
                        <a:pt x="12612" y="6009"/>
                        <a:pt x="12573" y="5274"/>
                      </a:cubicBezTo>
                      <a:cubicBezTo>
                        <a:pt x="12535" y="4540"/>
                        <a:pt x="11503" y="3805"/>
                        <a:pt x="11567" y="2941"/>
                      </a:cubicBezTo>
                      <a:cubicBezTo>
                        <a:pt x="11632" y="2077"/>
                        <a:pt x="12251" y="457"/>
                        <a:pt x="12960" y="90"/>
                      </a:cubicBezTo>
                      <a:cubicBezTo>
                        <a:pt x="13669" y="-277"/>
                        <a:pt x="14804" y="587"/>
                        <a:pt x="15823" y="738"/>
                      </a:cubicBezTo>
                      <a:cubicBezTo>
                        <a:pt x="16842" y="889"/>
                        <a:pt x="17267" y="976"/>
                        <a:pt x="18144" y="997"/>
                      </a:cubicBezTo>
                      <a:cubicBezTo>
                        <a:pt x="19021" y="1019"/>
                        <a:pt x="20801" y="241"/>
                        <a:pt x="21084" y="868"/>
                      </a:cubicBezTo>
                      <a:cubicBezTo>
                        <a:pt x="21368" y="1494"/>
                        <a:pt x="20207" y="3546"/>
                        <a:pt x="19846" y="4756"/>
                      </a:cubicBezTo>
                      <a:cubicBezTo>
                        <a:pt x="19485" y="5965"/>
                        <a:pt x="19073" y="6937"/>
                        <a:pt x="18918" y="8125"/>
                      </a:cubicBezTo>
                      <a:cubicBezTo>
                        <a:pt x="18763" y="9313"/>
                        <a:pt x="19240" y="11171"/>
                        <a:pt x="18918" y="11884"/>
                      </a:cubicBezTo>
                      <a:cubicBezTo>
                        <a:pt x="18595" y="12597"/>
                        <a:pt x="17693" y="12186"/>
                        <a:pt x="16984" y="12402"/>
                      </a:cubicBezTo>
                      <a:cubicBezTo>
                        <a:pt x="16274" y="12618"/>
                        <a:pt x="15191" y="12618"/>
                        <a:pt x="14662" y="13180"/>
                      </a:cubicBezTo>
                      <a:cubicBezTo>
                        <a:pt x="14134" y="13741"/>
                        <a:pt x="14598" y="15253"/>
                        <a:pt x="13811" y="15772"/>
                      </a:cubicBezTo>
                      <a:cubicBezTo>
                        <a:pt x="13025" y="16290"/>
                        <a:pt x="10768" y="16031"/>
                        <a:pt x="9943" y="16290"/>
                      </a:cubicBezTo>
                      <a:cubicBezTo>
                        <a:pt x="9117" y="16549"/>
                        <a:pt x="9053" y="17068"/>
                        <a:pt x="8859" y="17327"/>
                      </a:cubicBezTo>
                      <a:cubicBezTo>
                        <a:pt x="8666" y="17586"/>
                        <a:pt x="8743" y="17673"/>
                        <a:pt x="8782" y="17845"/>
                      </a:cubicBezTo>
                      <a:cubicBezTo>
                        <a:pt x="8821" y="18018"/>
                        <a:pt x="9104" y="17889"/>
                        <a:pt x="9091" y="18364"/>
                      </a:cubicBezTo>
                      <a:cubicBezTo>
                        <a:pt x="9079" y="18839"/>
                        <a:pt x="9091" y="20265"/>
                        <a:pt x="8705" y="20697"/>
                      </a:cubicBezTo>
                      <a:cubicBezTo>
                        <a:pt x="8318" y="21129"/>
                        <a:pt x="7363" y="21323"/>
                        <a:pt x="6770" y="20956"/>
                      </a:cubicBezTo>
                      <a:cubicBezTo>
                        <a:pt x="6177" y="20589"/>
                        <a:pt x="5507" y="18990"/>
                        <a:pt x="5145" y="18493"/>
                      </a:cubicBezTo>
                      <a:cubicBezTo>
                        <a:pt x="4784" y="17997"/>
                        <a:pt x="4733" y="18234"/>
                        <a:pt x="4604" y="17975"/>
                      </a:cubicBezTo>
                      <a:cubicBezTo>
                        <a:pt x="4475" y="17716"/>
                        <a:pt x="4552" y="17586"/>
                        <a:pt x="4372" y="16938"/>
                      </a:cubicBezTo>
                      <a:cubicBezTo>
                        <a:pt x="4191" y="16290"/>
                        <a:pt x="4243" y="15318"/>
                        <a:pt x="3521" y="14087"/>
                      </a:cubicBezTo>
                      <a:cubicBezTo>
                        <a:pt x="2798" y="12856"/>
                        <a:pt x="310" y="10998"/>
                        <a:pt x="39" y="9551"/>
                      </a:cubicBezTo>
                      <a:close/>
                    </a:path>
                  </a:pathLst>
                </a:custGeom>
                <a:solidFill>
                  <a:srgbClr val="DE5A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up 247">
                <a:extLst>
                  <a:ext uri="{FF2B5EF4-FFF2-40B4-BE49-F238E27FC236}">
                    <a16:creationId xmlns:a16="http://schemas.microsoft.com/office/drawing/2014/main" id="{EAE9F75F-1582-C081-F12B-35FD1507EDA7}"/>
                  </a:ext>
                </a:extLst>
              </p:cNvPr>
              <p:cNvGrpSpPr/>
              <p:nvPr/>
            </p:nvGrpSpPr>
            <p:grpSpPr>
              <a:xfrm>
                <a:off x="2899798" y="931494"/>
                <a:ext cx="1412479" cy="1517686"/>
                <a:chOff x="-23531" y="42209"/>
                <a:chExt cx="1412477" cy="1517685"/>
              </a:xfrm>
            </p:grpSpPr>
            <p:grpSp>
              <p:nvGrpSpPr>
                <p:cNvPr id="52" name="Group 244">
                  <a:extLst>
                    <a:ext uri="{FF2B5EF4-FFF2-40B4-BE49-F238E27FC236}">
                      <a16:creationId xmlns:a16="http://schemas.microsoft.com/office/drawing/2014/main" id="{1E048F2A-F6F7-34EB-EA63-C369F1203373}"/>
                    </a:ext>
                  </a:extLst>
                </p:cNvPr>
                <p:cNvGrpSpPr/>
                <p:nvPr/>
              </p:nvGrpSpPr>
              <p:grpSpPr>
                <a:xfrm>
                  <a:off x="76728" y="371570"/>
                  <a:ext cx="1312218" cy="408334"/>
                  <a:chOff x="-21721" y="28139"/>
                  <a:chExt cx="1312216" cy="408332"/>
                </a:xfrm>
              </p:grpSpPr>
              <p:sp>
                <p:nvSpPr>
                  <p:cNvPr id="55" name="Shape 240">
                    <a:extLst>
                      <a:ext uri="{FF2B5EF4-FFF2-40B4-BE49-F238E27FC236}">
                        <a16:creationId xmlns:a16="http://schemas.microsoft.com/office/drawing/2014/main" id="{AE547AC1-7A9E-CA75-7477-E3B970E2C486}"/>
                      </a:ext>
                    </a:extLst>
                  </p:cNvPr>
                  <p:cNvSpPr/>
                  <p:nvPr/>
                </p:nvSpPr>
                <p:spPr>
                  <a:xfrm>
                    <a:off x="1201501" y="51355"/>
                    <a:ext cx="88994" cy="900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74" h="19975" extrusionOk="0">
                        <a:moveTo>
                          <a:pt x="7178" y="1403"/>
                        </a:moveTo>
                        <a:cubicBezTo>
                          <a:pt x="3885" y="3403"/>
                          <a:pt x="-593" y="9536"/>
                          <a:pt x="66" y="12603"/>
                        </a:cubicBezTo>
                        <a:cubicBezTo>
                          <a:pt x="724" y="15670"/>
                          <a:pt x="7968" y="21003"/>
                          <a:pt x="11129" y="19803"/>
                        </a:cubicBezTo>
                        <a:cubicBezTo>
                          <a:pt x="14290" y="18603"/>
                          <a:pt x="17583" y="8603"/>
                          <a:pt x="19031" y="5403"/>
                        </a:cubicBezTo>
                        <a:cubicBezTo>
                          <a:pt x="20480" y="2203"/>
                          <a:pt x="21007" y="1270"/>
                          <a:pt x="19822" y="603"/>
                        </a:cubicBezTo>
                        <a:cubicBezTo>
                          <a:pt x="18636" y="-64"/>
                          <a:pt x="10470" y="-597"/>
                          <a:pt x="7178" y="1403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4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Shape 241">
                    <a:extLst>
                      <a:ext uri="{FF2B5EF4-FFF2-40B4-BE49-F238E27FC236}">
                        <a16:creationId xmlns:a16="http://schemas.microsoft.com/office/drawing/2014/main" id="{49B83CA2-BCDD-4136-A6A3-8376E21CFF5B}"/>
                      </a:ext>
                    </a:extLst>
                  </p:cNvPr>
                  <p:cNvSpPr/>
                  <p:nvPr/>
                </p:nvSpPr>
                <p:spPr>
                  <a:xfrm>
                    <a:off x="1121254" y="215499"/>
                    <a:ext cx="119541" cy="183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09" h="20782" extrusionOk="0">
                        <a:moveTo>
                          <a:pt x="16094" y="87"/>
                        </a:moveTo>
                        <a:cubicBezTo>
                          <a:pt x="14237" y="631"/>
                          <a:pt x="11109" y="5046"/>
                          <a:pt x="9057" y="6608"/>
                        </a:cubicBezTo>
                        <a:cubicBezTo>
                          <a:pt x="7004" y="8170"/>
                          <a:pt x="5245" y="8578"/>
                          <a:pt x="3779" y="9461"/>
                        </a:cubicBezTo>
                        <a:cubicBezTo>
                          <a:pt x="2313" y="10344"/>
                          <a:pt x="847" y="11023"/>
                          <a:pt x="260" y="11906"/>
                        </a:cubicBezTo>
                        <a:cubicBezTo>
                          <a:pt x="-326" y="12789"/>
                          <a:pt x="260" y="14759"/>
                          <a:pt x="260" y="14759"/>
                        </a:cubicBezTo>
                        <a:cubicBezTo>
                          <a:pt x="260" y="15710"/>
                          <a:pt x="-131" y="17136"/>
                          <a:pt x="260" y="17612"/>
                        </a:cubicBezTo>
                        <a:cubicBezTo>
                          <a:pt x="651" y="18087"/>
                          <a:pt x="1531" y="17408"/>
                          <a:pt x="2606" y="17612"/>
                        </a:cubicBezTo>
                        <a:cubicBezTo>
                          <a:pt x="3681" y="17816"/>
                          <a:pt x="5245" y="18427"/>
                          <a:pt x="6711" y="18835"/>
                        </a:cubicBezTo>
                        <a:cubicBezTo>
                          <a:pt x="8177" y="19242"/>
                          <a:pt x="10230" y="19786"/>
                          <a:pt x="11403" y="20057"/>
                        </a:cubicBezTo>
                        <a:cubicBezTo>
                          <a:pt x="12575" y="20329"/>
                          <a:pt x="13162" y="20397"/>
                          <a:pt x="13748" y="20465"/>
                        </a:cubicBezTo>
                        <a:cubicBezTo>
                          <a:pt x="14335" y="20533"/>
                          <a:pt x="14726" y="21144"/>
                          <a:pt x="14921" y="20465"/>
                        </a:cubicBezTo>
                        <a:cubicBezTo>
                          <a:pt x="15117" y="19785"/>
                          <a:pt x="14921" y="16389"/>
                          <a:pt x="14921" y="16389"/>
                        </a:cubicBezTo>
                        <a:cubicBezTo>
                          <a:pt x="14921" y="14895"/>
                          <a:pt x="14041" y="13672"/>
                          <a:pt x="14921" y="11499"/>
                        </a:cubicBezTo>
                        <a:cubicBezTo>
                          <a:pt x="15801" y="9325"/>
                          <a:pt x="19124" y="5046"/>
                          <a:pt x="20199" y="3348"/>
                        </a:cubicBezTo>
                        <a:cubicBezTo>
                          <a:pt x="21274" y="1650"/>
                          <a:pt x="17951" y="-456"/>
                          <a:pt x="16094" y="87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4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Shape 242">
                    <a:extLst>
                      <a:ext uri="{FF2B5EF4-FFF2-40B4-BE49-F238E27FC236}">
                        <a16:creationId xmlns:a16="http://schemas.microsoft.com/office/drawing/2014/main" id="{72ED06E0-6ECB-6A20-AD0E-B4D644311725}"/>
                      </a:ext>
                    </a:extLst>
                  </p:cNvPr>
                  <p:cNvSpPr/>
                  <p:nvPr/>
                </p:nvSpPr>
                <p:spPr>
                  <a:xfrm>
                    <a:off x="50169" y="125316"/>
                    <a:ext cx="295473" cy="3111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9" h="20947" extrusionOk="0">
                        <a:moveTo>
                          <a:pt x="9090" y="0"/>
                        </a:moveTo>
                        <a:cubicBezTo>
                          <a:pt x="8291" y="45"/>
                          <a:pt x="7492" y="91"/>
                          <a:pt x="6009" y="1418"/>
                        </a:cubicBezTo>
                        <a:cubicBezTo>
                          <a:pt x="4526" y="2745"/>
                          <a:pt x="-1102" y="4945"/>
                          <a:pt x="191" y="7964"/>
                        </a:cubicBezTo>
                        <a:cubicBezTo>
                          <a:pt x="1484" y="10982"/>
                          <a:pt x="10497" y="17455"/>
                          <a:pt x="13767" y="19527"/>
                        </a:cubicBezTo>
                        <a:cubicBezTo>
                          <a:pt x="17037" y="21600"/>
                          <a:pt x="19129" y="20945"/>
                          <a:pt x="19814" y="20400"/>
                        </a:cubicBezTo>
                        <a:cubicBezTo>
                          <a:pt x="20498" y="19855"/>
                          <a:pt x="18749" y="18436"/>
                          <a:pt x="17874" y="16255"/>
                        </a:cubicBezTo>
                        <a:cubicBezTo>
                          <a:pt x="16999" y="14073"/>
                          <a:pt x="15307" y="9236"/>
                          <a:pt x="14566" y="7309"/>
                        </a:cubicBezTo>
                        <a:cubicBezTo>
                          <a:pt x="13824" y="5382"/>
                          <a:pt x="13624" y="5036"/>
                          <a:pt x="13425" y="4691"/>
                        </a:cubicBezTo>
                      </a:path>
                    </a:pathLst>
                  </a:custGeom>
                  <a:solidFill>
                    <a:srgbClr val="0070C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/>
                    <a:endParaRPr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Shape 243">
                    <a:extLst>
                      <a:ext uri="{FF2B5EF4-FFF2-40B4-BE49-F238E27FC236}">
                        <a16:creationId xmlns:a16="http://schemas.microsoft.com/office/drawing/2014/main" id="{6F4C5E29-B4C2-22FD-19A1-AE1EA8B39745}"/>
                      </a:ext>
                    </a:extLst>
                  </p:cNvPr>
                  <p:cNvSpPr/>
                  <p:nvPr/>
                </p:nvSpPr>
                <p:spPr>
                  <a:xfrm>
                    <a:off x="-21721" y="28139"/>
                    <a:ext cx="210830" cy="2054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9" h="21476" extrusionOk="0">
                        <a:moveTo>
                          <a:pt x="16590" y="1"/>
                        </a:moveTo>
                        <a:cubicBezTo>
                          <a:pt x="13731" y="-62"/>
                          <a:pt x="6801" y="6719"/>
                          <a:pt x="4115" y="9043"/>
                        </a:cubicBezTo>
                        <a:cubicBezTo>
                          <a:pt x="1430" y="11366"/>
                          <a:pt x="1054" y="12716"/>
                          <a:pt x="477" y="13940"/>
                        </a:cubicBezTo>
                        <a:cubicBezTo>
                          <a:pt x="-101" y="15165"/>
                          <a:pt x="-274" y="15133"/>
                          <a:pt x="650" y="16389"/>
                        </a:cubicBezTo>
                        <a:cubicBezTo>
                          <a:pt x="1574" y="17645"/>
                          <a:pt x="4202" y="21538"/>
                          <a:pt x="6021" y="21475"/>
                        </a:cubicBezTo>
                        <a:cubicBezTo>
                          <a:pt x="7840" y="21412"/>
                          <a:pt x="9602" y="17833"/>
                          <a:pt x="11566" y="16012"/>
                        </a:cubicBezTo>
                        <a:cubicBezTo>
                          <a:pt x="13529" y="14191"/>
                          <a:pt x="16186" y="11648"/>
                          <a:pt x="17803" y="10550"/>
                        </a:cubicBezTo>
                        <a:cubicBezTo>
                          <a:pt x="19420" y="9451"/>
                          <a:pt x="21326" y="11115"/>
                          <a:pt x="21268" y="9419"/>
                        </a:cubicBezTo>
                        <a:cubicBezTo>
                          <a:pt x="21210" y="7724"/>
                          <a:pt x="19449" y="64"/>
                          <a:pt x="16590" y="1"/>
                        </a:cubicBezTo>
                        <a:close/>
                      </a:path>
                    </a:pathLst>
                  </a:custGeom>
                  <a:solidFill>
                    <a:srgbClr val="0070C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400">
                        <a:latin typeface="Tahoma"/>
                        <a:ea typeface="Tahoma"/>
                        <a:cs typeface="Tahoma"/>
                        <a:sym typeface="Tahoma"/>
                      </a:defRPr>
                    </a:pPr>
                    <a:endParaRPr sz="1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53" name="Shape 245">
                  <a:extLst>
                    <a:ext uri="{FF2B5EF4-FFF2-40B4-BE49-F238E27FC236}">
                      <a16:creationId xmlns:a16="http://schemas.microsoft.com/office/drawing/2014/main" id="{A4A68236-9418-CCD1-AB92-36F900F2D0B7}"/>
                    </a:ext>
                  </a:extLst>
                </p:cNvPr>
                <p:cNvSpPr/>
                <p:nvPr/>
              </p:nvSpPr>
              <p:spPr>
                <a:xfrm>
                  <a:off x="631515" y="1388977"/>
                  <a:ext cx="170429" cy="170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4" h="20057" extrusionOk="0">
                      <a:moveTo>
                        <a:pt x="3116" y="1567"/>
                      </a:moveTo>
                      <a:cubicBezTo>
                        <a:pt x="1848" y="2808"/>
                        <a:pt x="120" y="5628"/>
                        <a:pt x="5" y="7996"/>
                      </a:cubicBezTo>
                      <a:cubicBezTo>
                        <a:pt x="-110" y="10365"/>
                        <a:pt x="1791" y="13805"/>
                        <a:pt x="2424" y="15779"/>
                      </a:cubicBezTo>
                      <a:cubicBezTo>
                        <a:pt x="3058" y="17753"/>
                        <a:pt x="2655" y="19219"/>
                        <a:pt x="3807" y="19840"/>
                      </a:cubicBezTo>
                      <a:cubicBezTo>
                        <a:pt x="4959" y="20460"/>
                        <a:pt x="6860" y="19558"/>
                        <a:pt x="9336" y="19501"/>
                      </a:cubicBezTo>
                      <a:cubicBezTo>
                        <a:pt x="11813" y="19445"/>
                        <a:pt x="16652" y="20291"/>
                        <a:pt x="18668" y="19501"/>
                      </a:cubicBezTo>
                      <a:cubicBezTo>
                        <a:pt x="20684" y="18712"/>
                        <a:pt x="21375" y="17809"/>
                        <a:pt x="21432" y="14764"/>
                      </a:cubicBezTo>
                      <a:cubicBezTo>
                        <a:pt x="21490" y="11718"/>
                        <a:pt x="20396" y="3597"/>
                        <a:pt x="19013" y="1229"/>
                      </a:cubicBezTo>
                      <a:cubicBezTo>
                        <a:pt x="17631" y="-1140"/>
                        <a:pt x="15039" y="665"/>
                        <a:pt x="13138" y="552"/>
                      </a:cubicBezTo>
                      <a:cubicBezTo>
                        <a:pt x="11237" y="439"/>
                        <a:pt x="9279" y="214"/>
                        <a:pt x="7608" y="552"/>
                      </a:cubicBezTo>
                      <a:cubicBezTo>
                        <a:pt x="5938" y="890"/>
                        <a:pt x="4383" y="326"/>
                        <a:pt x="3116" y="1567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Shape 246">
                  <a:extLst>
                    <a:ext uri="{FF2B5EF4-FFF2-40B4-BE49-F238E27FC236}">
                      <a16:creationId xmlns:a16="http://schemas.microsoft.com/office/drawing/2014/main" id="{BA0BB7DF-0C02-8D7C-0E87-FFBBF09960D1}"/>
                    </a:ext>
                  </a:extLst>
                </p:cNvPr>
                <p:cNvSpPr/>
                <p:nvPr/>
              </p:nvSpPr>
              <p:spPr>
                <a:xfrm>
                  <a:off x="-23531" y="42209"/>
                  <a:ext cx="332222" cy="2336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3" h="21472" extrusionOk="0">
                      <a:moveTo>
                        <a:pt x="19938" y="1592"/>
                      </a:moveTo>
                      <a:cubicBezTo>
                        <a:pt x="21168" y="2564"/>
                        <a:pt x="20767" y="5126"/>
                        <a:pt x="20281" y="5833"/>
                      </a:cubicBezTo>
                      <a:cubicBezTo>
                        <a:pt x="19795" y="6540"/>
                        <a:pt x="17620" y="4596"/>
                        <a:pt x="17020" y="5833"/>
                      </a:cubicBezTo>
                      <a:cubicBezTo>
                        <a:pt x="16419" y="7070"/>
                        <a:pt x="17649" y="11973"/>
                        <a:pt x="16676" y="13254"/>
                      </a:cubicBezTo>
                      <a:cubicBezTo>
                        <a:pt x="15704" y="14535"/>
                        <a:pt x="11984" y="12768"/>
                        <a:pt x="11183" y="13519"/>
                      </a:cubicBezTo>
                      <a:cubicBezTo>
                        <a:pt x="10382" y="14270"/>
                        <a:pt x="12728" y="16434"/>
                        <a:pt x="11870" y="17759"/>
                      </a:cubicBezTo>
                      <a:cubicBezTo>
                        <a:pt x="11012" y="19084"/>
                        <a:pt x="7493" y="21381"/>
                        <a:pt x="6034" y="21470"/>
                      </a:cubicBezTo>
                      <a:cubicBezTo>
                        <a:pt x="4575" y="21558"/>
                        <a:pt x="4002" y="18643"/>
                        <a:pt x="3116" y="18289"/>
                      </a:cubicBezTo>
                      <a:cubicBezTo>
                        <a:pt x="2229" y="17936"/>
                        <a:pt x="1170" y="20277"/>
                        <a:pt x="712" y="19349"/>
                      </a:cubicBezTo>
                      <a:cubicBezTo>
                        <a:pt x="255" y="18422"/>
                        <a:pt x="-432" y="14800"/>
                        <a:pt x="369" y="12724"/>
                      </a:cubicBezTo>
                      <a:cubicBezTo>
                        <a:pt x="1170" y="10648"/>
                        <a:pt x="4546" y="8660"/>
                        <a:pt x="5519" y="6893"/>
                      </a:cubicBezTo>
                      <a:cubicBezTo>
                        <a:pt x="6491" y="5126"/>
                        <a:pt x="4975" y="3271"/>
                        <a:pt x="6205" y="2122"/>
                      </a:cubicBezTo>
                      <a:cubicBezTo>
                        <a:pt x="7436" y="974"/>
                        <a:pt x="10869" y="46"/>
                        <a:pt x="12900" y="2"/>
                      </a:cubicBezTo>
                      <a:cubicBezTo>
                        <a:pt x="14931" y="-42"/>
                        <a:pt x="18708" y="621"/>
                        <a:pt x="19938" y="1592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400">
                      <a:latin typeface="Tahoma"/>
                      <a:ea typeface="Tahoma"/>
                      <a:cs typeface="Tahoma"/>
                      <a:sym typeface="Tahoma"/>
                    </a:defRPr>
                  </a:pPr>
                  <a:endParaRPr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E3612604-49E7-8550-7E8B-E391064BED3B}"/>
                </a:ext>
              </a:extLst>
            </p:cNvPr>
            <p:cNvSpPr/>
            <p:nvPr/>
          </p:nvSpPr>
          <p:spPr>
            <a:xfrm rot="9207188">
              <a:off x="5218703" y="1431438"/>
              <a:ext cx="2824518" cy="2855471"/>
            </a:xfrm>
            <a:prstGeom prst="arc">
              <a:avLst>
                <a:gd name="adj1" fmla="val 16872951"/>
                <a:gd name="adj2" fmla="val 295792"/>
              </a:avLst>
            </a:prstGeom>
            <a:noFill/>
            <a:ln w="22225" cap="flat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latinLnBrk="1" hangingPunct="0"/>
              <a:endPara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253">
              <a:extLst>
                <a:ext uri="{FF2B5EF4-FFF2-40B4-BE49-F238E27FC236}">
                  <a16:creationId xmlns:a16="http://schemas.microsoft.com/office/drawing/2014/main" id="{09506FB4-C1DB-B4E0-FBCA-1167910A7D57}"/>
                </a:ext>
              </a:extLst>
            </p:cNvPr>
            <p:cNvSpPr/>
            <p:nvPr/>
          </p:nvSpPr>
          <p:spPr>
            <a:xfrm>
              <a:off x="5255699" y="3319123"/>
              <a:ext cx="120196" cy="130244"/>
            </a:xfrm>
            <a:prstGeom prst="ellipse">
              <a:avLst/>
            </a:prstGeom>
            <a:solidFill>
              <a:srgbClr val="FF0000"/>
            </a:solidFill>
            <a:ln w="158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object 5">
            <a:extLst>
              <a:ext uri="{FF2B5EF4-FFF2-40B4-BE49-F238E27FC236}">
                <a16:creationId xmlns:a16="http://schemas.microsoft.com/office/drawing/2014/main" id="{99E8D5A2-23AB-1DB3-F013-2F1EA12A4D32}"/>
              </a:ext>
            </a:extLst>
          </p:cNvPr>
          <p:cNvSpPr txBox="1"/>
          <p:nvPr/>
        </p:nvSpPr>
        <p:spPr>
          <a:xfrm>
            <a:off x="10734124" y="466978"/>
            <a:ext cx="1299995" cy="538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5km to                  Lien Chieu port</a:t>
            </a:r>
            <a:endParaRPr lang="en-US" sz="1600" dirty="0"/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42064047-3492-EA74-4D4F-19E2F2A3DF45}"/>
              </a:ext>
            </a:extLst>
          </p:cNvPr>
          <p:cNvSpPr txBox="1"/>
          <p:nvPr/>
        </p:nvSpPr>
        <p:spPr>
          <a:xfrm>
            <a:off x="10648138" y="4094954"/>
            <a:ext cx="1299995" cy="807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22km to                 Administrative Center</a:t>
            </a:r>
            <a:endParaRPr lang="en-US" sz="1600" dirty="0"/>
          </a:p>
        </p:txBody>
      </p:sp>
      <p:sp>
        <p:nvSpPr>
          <p:cNvPr id="63" name="object 5">
            <a:extLst>
              <a:ext uri="{FF2B5EF4-FFF2-40B4-BE49-F238E27FC236}">
                <a16:creationId xmlns:a16="http://schemas.microsoft.com/office/drawing/2014/main" id="{0A7F8F10-EF9B-1905-0010-39A3FC1E98B2}"/>
              </a:ext>
            </a:extLst>
          </p:cNvPr>
          <p:cNvSpPr txBox="1"/>
          <p:nvPr/>
        </p:nvSpPr>
        <p:spPr>
          <a:xfrm>
            <a:off x="10723880" y="2143313"/>
            <a:ext cx="1299995" cy="538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25km to                 Tien Sa port</a:t>
            </a:r>
            <a:endParaRPr lang="en-US" sz="1600" dirty="0"/>
          </a:p>
        </p:txBody>
      </p:sp>
      <p:sp>
        <p:nvSpPr>
          <p:cNvPr id="1024" name="object 5">
            <a:extLst>
              <a:ext uri="{FF2B5EF4-FFF2-40B4-BE49-F238E27FC236}">
                <a16:creationId xmlns:a16="http://schemas.microsoft.com/office/drawing/2014/main" id="{E856945C-5F0E-CF4E-F654-842C329632FB}"/>
              </a:ext>
            </a:extLst>
          </p:cNvPr>
          <p:cNvSpPr txBox="1"/>
          <p:nvPr/>
        </p:nvSpPr>
        <p:spPr>
          <a:xfrm>
            <a:off x="10590831" y="5832764"/>
            <a:ext cx="1566091" cy="807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17km to Da Nang International Airport</a:t>
            </a:r>
            <a:endParaRPr lang="en-US" sz="1600" dirty="0"/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702AF3AB-863D-89EF-4E7D-D0553221176C}"/>
              </a:ext>
            </a:extLst>
          </p:cNvPr>
          <p:cNvCxnSpPr/>
          <p:nvPr/>
        </p:nvCxnSpPr>
        <p:spPr>
          <a:xfrm flipV="1">
            <a:off x="4760312" y="1104900"/>
            <a:ext cx="3431188" cy="111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>
            <a:extLst>
              <a:ext uri="{FF2B5EF4-FFF2-40B4-BE49-F238E27FC236}">
                <a16:creationId xmlns:a16="http://schemas.microsoft.com/office/drawing/2014/main" id="{212F22B2-5F5B-D543-BAD6-D9D43C8B994B}"/>
              </a:ext>
            </a:extLst>
          </p:cNvPr>
          <p:cNvCxnSpPr>
            <a:cxnSpLocks/>
          </p:cNvCxnSpPr>
          <p:nvPr/>
        </p:nvCxnSpPr>
        <p:spPr>
          <a:xfrm flipV="1">
            <a:off x="6129856" y="2466911"/>
            <a:ext cx="2136434" cy="157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0DAD99E8-0EFB-7267-3788-893650698126}"/>
              </a:ext>
            </a:extLst>
          </p:cNvPr>
          <p:cNvCxnSpPr>
            <a:endCxn id="13" idx="1"/>
          </p:cNvCxnSpPr>
          <p:nvPr/>
        </p:nvCxnSpPr>
        <p:spPr>
          <a:xfrm>
            <a:off x="6096000" y="3562350"/>
            <a:ext cx="2212379" cy="771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EC6BB819-0A34-5ADF-1768-840C237EC9C6}"/>
              </a:ext>
            </a:extLst>
          </p:cNvPr>
          <p:cNvCxnSpPr/>
          <p:nvPr/>
        </p:nvCxnSpPr>
        <p:spPr>
          <a:xfrm>
            <a:off x="5724525" y="3811578"/>
            <a:ext cx="2541765" cy="2480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2" descr="C:\Users\Ech Con\Desktop\Logo_Cang.png">
            <a:extLst>
              <a:ext uri="{FF2B5EF4-FFF2-40B4-BE49-F238E27FC236}">
                <a16:creationId xmlns:a16="http://schemas.microsoft.com/office/drawing/2014/main" id="{3AB5E060-FCC6-DDA3-B861-C1A81F77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98" y="2067260"/>
            <a:ext cx="331239" cy="33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3" descr="C:\Users\Ech Con\Desktop\Logo san bay.png">
            <a:extLst>
              <a:ext uri="{FF2B5EF4-FFF2-40B4-BE49-F238E27FC236}">
                <a16:creationId xmlns:a16="http://schemas.microsoft.com/office/drawing/2014/main" id="{B3702DE7-029D-5880-FD87-FC94B798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61" y="3650992"/>
            <a:ext cx="331239" cy="33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C:\Users\Ech Con\Desktop\Logo_Cang.png">
            <a:extLst>
              <a:ext uri="{FF2B5EF4-FFF2-40B4-BE49-F238E27FC236}">
                <a16:creationId xmlns:a16="http://schemas.microsoft.com/office/drawing/2014/main" id="{1B5DB419-A8E1-C744-E598-32E7AD06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19" y="2430573"/>
            <a:ext cx="331239" cy="33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8D3B54FB-CD28-4D21-C5AB-CA9DBB45F14E}"/>
              </a:ext>
            </a:extLst>
          </p:cNvPr>
          <p:cNvSpPr txBox="1"/>
          <p:nvPr/>
        </p:nvSpPr>
        <p:spPr>
          <a:xfrm>
            <a:off x="210101" y="613314"/>
            <a:ext cx="143806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LOCATION:</a:t>
            </a:r>
            <a:endParaRPr lang="en-US" sz="1600" b="1" spc="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FE6E-F902-7E54-B7B1-23E7CC73E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1A08FD-311C-93C1-81F3-F84D4894E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60" y="1045712"/>
            <a:ext cx="9145250" cy="5807449"/>
          </a:xfrm>
          <a:prstGeom prst="rect">
            <a:avLst/>
          </a:prstGeom>
        </p:spPr>
      </p:pic>
      <p:sp>
        <p:nvSpPr>
          <p:cNvPr id="396" name="Shape 396">
            <a:extLst>
              <a:ext uri="{FF2B5EF4-FFF2-40B4-BE49-F238E27FC236}">
                <a16:creationId xmlns:a16="http://schemas.microsoft.com/office/drawing/2014/main" id="{FDD2D50C-E28F-D3FD-F9B4-74B99BF43586}"/>
              </a:ext>
            </a:extLst>
          </p:cNvPr>
          <p:cNvSpPr/>
          <p:nvPr/>
        </p:nvSpPr>
        <p:spPr>
          <a:xfrm flipH="1" flipV="1">
            <a:off x="7777973" y="4772711"/>
            <a:ext cx="17517" cy="467994"/>
          </a:xfrm>
          <a:prstGeom prst="line">
            <a:avLst/>
          </a:prstGeom>
          <a:noFill/>
          <a:ln w="19050" cap="flat">
            <a:solidFill>
              <a:srgbClr val="0000FF"/>
            </a:solidFill>
            <a:prstDash val="sysDot"/>
            <a:round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397" name="Shape 397">
            <a:extLst>
              <a:ext uri="{FF2B5EF4-FFF2-40B4-BE49-F238E27FC236}">
                <a16:creationId xmlns:a16="http://schemas.microsoft.com/office/drawing/2014/main" id="{B339051E-B469-15E2-4C48-843650736149}"/>
              </a:ext>
            </a:extLst>
          </p:cNvPr>
          <p:cNvSpPr/>
          <p:nvPr/>
        </p:nvSpPr>
        <p:spPr>
          <a:xfrm>
            <a:off x="7620946" y="879199"/>
            <a:ext cx="1" cy="1184742"/>
          </a:xfrm>
          <a:prstGeom prst="line">
            <a:avLst/>
          </a:prstGeom>
          <a:noFill/>
          <a:ln w="19050" cap="flat">
            <a:solidFill>
              <a:srgbClr val="0000FF"/>
            </a:solidFill>
            <a:prstDash val="sysDot"/>
            <a:round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399" name="Shape 399">
            <a:extLst>
              <a:ext uri="{FF2B5EF4-FFF2-40B4-BE49-F238E27FC236}">
                <a16:creationId xmlns:a16="http://schemas.microsoft.com/office/drawing/2014/main" id="{FA9B3DB0-5B98-5B4B-AF9F-CB05946BD67F}"/>
              </a:ext>
            </a:extLst>
          </p:cNvPr>
          <p:cNvSpPr/>
          <p:nvPr/>
        </p:nvSpPr>
        <p:spPr>
          <a:xfrm>
            <a:off x="10028363" y="1045711"/>
            <a:ext cx="1" cy="1123513"/>
          </a:xfrm>
          <a:prstGeom prst="line">
            <a:avLst/>
          </a:prstGeom>
          <a:noFill/>
          <a:ln w="19050" cap="flat">
            <a:solidFill>
              <a:srgbClr val="262626"/>
            </a:solidFill>
            <a:prstDash val="sysDot"/>
            <a:round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402" name="Shape 402">
            <a:extLst>
              <a:ext uri="{FF2B5EF4-FFF2-40B4-BE49-F238E27FC236}">
                <a16:creationId xmlns:a16="http://schemas.microsoft.com/office/drawing/2014/main" id="{7D417319-A177-6E29-4BF8-0E0101568B25}"/>
              </a:ext>
            </a:extLst>
          </p:cNvPr>
          <p:cNvSpPr/>
          <p:nvPr/>
        </p:nvSpPr>
        <p:spPr>
          <a:xfrm rot="16200000" flipV="1">
            <a:off x="9717815" y="4176273"/>
            <a:ext cx="326296" cy="895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2225">
            <a:solidFill>
              <a:srgbClr val="0000CC"/>
            </a:solidFill>
            <a:prstDash val="sysDot"/>
            <a:tailEnd type="stealth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Shape 402">
            <a:extLst>
              <a:ext uri="{FF2B5EF4-FFF2-40B4-BE49-F238E27FC236}">
                <a16:creationId xmlns:a16="http://schemas.microsoft.com/office/drawing/2014/main" id="{0C12F193-56E8-8BC0-3188-F1575373A162}"/>
              </a:ext>
            </a:extLst>
          </p:cNvPr>
          <p:cNvSpPr/>
          <p:nvPr/>
        </p:nvSpPr>
        <p:spPr>
          <a:xfrm rot="16200000" flipV="1">
            <a:off x="9670405" y="2217531"/>
            <a:ext cx="668035" cy="895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2225">
            <a:solidFill>
              <a:srgbClr val="0000CC"/>
            </a:solidFill>
            <a:prstDash val="sysDot"/>
            <a:tailEnd type="stealth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B5934CFC-A41E-3578-4520-1C1A43975EBB}"/>
              </a:ext>
            </a:extLst>
          </p:cNvPr>
          <p:cNvSpPr txBox="1"/>
          <p:nvPr/>
        </p:nvSpPr>
        <p:spPr>
          <a:xfrm>
            <a:off x="6755619" y="556215"/>
            <a:ext cx="2147736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b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Hi-tech Production area</a:t>
            </a:r>
            <a:endParaRPr lang="en-US" sz="14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spcBef>
                <a:spcPts val="100"/>
              </a:spcBef>
            </a:pPr>
            <a:r>
              <a:rPr lang="en-US" sz="1400" b="1" spc="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290.66</a:t>
            </a:r>
            <a:r>
              <a:rPr sz="1400" b="1" spc="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4E8BC7-F739-79A2-95D4-42F4222E7CB0}"/>
              </a:ext>
            </a:extLst>
          </p:cNvPr>
          <p:cNvGrpSpPr/>
          <p:nvPr/>
        </p:nvGrpSpPr>
        <p:grpSpPr>
          <a:xfrm>
            <a:off x="6118048" y="517345"/>
            <a:ext cx="520013" cy="505266"/>
            <a:chOff x="5713993" y="512985"/>
            <a:chExt cx="520013" cy="505266"/>
          </a:xfrm>
        </p:grpSpPr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60746135-B844-BBAB-A104-A7279A176EE6}"/>
                </a:ext>
              </a:extLst>
            </p:cNvPr>
            <p:cNvSpPr/>
            <p:nvPr/>
          </p:nvSpPr>
          <p:spPr>
            <a:xfrm>
              <a:off x="5713993" y="512985"/>
              <a:ext cx="520013" cy="505266"/>
            </a:xfrm>
            <a:custGeom>
              <a:avLst/>
              <a:gdLst/>
              <a:ahLst/>
              <a:cxnLst/>
              <a:rect l="l" t="t" r="r" b="b"/>
              <a:pathLst>
                <a:path w="467994" h="467995">
                  <a:moveTo>
                    <a:pt x="234010" y="0"/>
                  </a:moveTo>
                  <a:lnTo>
                    <a:pt x="186846" y="4753"/>
                  </a:lnTo>
                  <a:lnTo>
                    <a:pt x="142919" y="18388"/>
                  </a:lnTo>
                  <a:lnTo>
                    <a:pt x="103169" y="39962"/>
                  </a:lnTo>
                  <a:lnTo>
                    <a:pt x="68537" y="68535"/>
                  </a:lnTo>
                  <a:lnTo>
                    <a:pt x="39963" y="103166"/>
                  </a:lnTo>
                  <a:lnTo>
                    <a:pt x="18388" y="142914"/>
                  </a:lnTo>
                  <a:lnTo>
                    <a:pt x="4753" y="186838"/>
                  </a:lnTo>
                  <a:lnTo>
                    <a:pt x="0" y="233997"/>
                  </a:lnTo>
                  <a:lnTo>
                    <a:pt x="4753" y="281160"/>
                  </a:lnTo>
                  <a:lnTo>
                    <a:pt x="18388" y="325086"/>
                  </a:lnTo>
                  <a:lnTo>
                    <a:pt x="39963" y="364834"/>
                  </a:lnTo>
                  <a:lnTo>
                    <a:pt x="68537" y="399464"/>
                  </a:lnTo>
                  <a:lnTo>
                    <a:pt x="103169" y="428035"/>
                  </a:lnTo>
                  <a:lnTo>
                    <a:pt x="142919" y="449608"/>
                  </a:lnTo>
                  <a:lnTo>
                    <a:pt x="186846" y="463241"/>
                  </a:lnTo>
                  <a:lnTo>
                    <a:pt x="234010" y="467995"/>
                  </a:lnTo>
                  <a:lnTo>
                    <a:pt x="281172" y="463241"/>
                  </a:lnTo>
                  <a:lnTo>
                    <a:pt x="325096" y="449608"/>
                  </a:lnTo>
                  <a:lnTo>
                    <a:pt x="364842" y="428035"/>
                  </a:lnTo>
                  <a:lnTo>
                    <a:pt x="399470" y="399464"/>
                  </a:lnTo>
                  <a:lnTo>
                    <a:pt x="428039" y="364834"/>
                  </a:lnTo>
                  <a:lnTo>
                    <a:pt x="449610" y="325086"/>
                  </a:lnTo>
                  <a:lnTo>
                    <a:pt x="463242" y="281160"/>
                  </a:lnTo>
                  <a:lnTo>
                    <a:pt x="467995" y="233997"/>
                  </a:lnTo>
                  <a:lnTo>
                    <a:pt x="463242" y="186838"/>
                  </a:lnTo>
                  <a:lnTo>
                    <a:pt x="449610" y="142914"/>
                  </a:lnTo>
                  <a:lnTo>
                    <a:pt x="428039" y="103166"/>
                  </a:lnTo>
                  <a:lnTo>
                    <a:pt x="399470" y="68535"/>
                  </a:lnTo>
                  <a:lnTo>
                    <a:pt x="364842" y="39962"/>
                  </a:lnTo>
                  <a:lnTo>
                    <a:pt x="325096" y="18388"/>
                  </a:lnTo>
                  <a:lnTo>
                    <a:pt x="281172" y="4753"/>
                  </a:lnTo>
                  <a:lnTo>
                    <a:pt x="234010" y="0"/>
                  </a:lnTo>
                  <a:close/>
                </a:path>
              </a:pathLst>
            </a:custGeom>
            <a:solidFill>
              <a:srgbClr val="6047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EFEDC49C-1437-114D-760D-1497AFCAA643}"/>
                </a:ext>
              </a:extLst>
            </p:cNvPr>
            <p:cNvSpPr/>
            <p:nvPr/>
          </p:nvSpPr>
          <p:spPr>
            <a:xfrm>
              <a:off x="5833898" y="653874"/>
              <a:ext cx="306785" cy="220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7ADBA3-EFE0-827B-D271-65BDDA747866}"/>
              </a:ext>
            </a:extLst>
          </p:cNvPr>
          <p:cNvGrpSpPr/>
          <p:nvPr/>
        </p:nvGrpSpPr>
        <p:grpSpPr>
          <a:xfrm>
            <a:off x="2187577" y="1946778"/>
            <a:ext cx="3637611" cy="486630"/>
            <a:chOff x="1077502" y="1507146"/>
            <a:chExt cx="3223764" cy="486630"/>
          </a:xfrm>
        </p:grpSpPr>
        <p:sp>
          <p:nvSpPr>
            <p:cNvPr id="29" name="object 6">
              <a:extLst>
                <a:ext uri="{FF2B5EF4-FFF2-40B4-BE49-F238E27FC236}">
                  <a16:creationId xmlns:a16="http://schemas.microsoft.com/office/drawing/2014/main" id="{1453AD29-C1B8-F879-03C8-116646B77949}"/>
                </a:ext>
              </a:extLst>
            </p:cNvPr>
            <p:cNvSpPr txBox="1"/>
            <p:nvPr/>
          </p:nvSpPr>
          <p:spPr>
            <a:xfrm>
              <a:off x="1649751" y="1550065"/>
              <a:ext cx="2651515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1400" b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Hi-tech Production area</a:t>
              </a:r>
              <a:endParaRPr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2700"/>
              <a:r>
                <a:rPr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</a:t>
              </a:r>
              <a:r>
                <a:rPr lang="en-GB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sz="1400" b="1" spc="-2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400" b="1" spc="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</a:t>
              </a:r>
              <a:endParaRPr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6645CDFF-ECDB-AAB4-BD46-25C3780F00B2}"/>
                </a:ext>
              </a:extLst>
            </p:cNvPr>
            <p:cNvSpPr/>
            <p:nvPr/>
          </p:nvSpPr>
          <p:spPr>
            <a:xfrm>
              <a:off x="1077502" y="1507146"/>
              <a:ext cx="467995" cy="467995"/>
            </a:xfrm>
            <a:custGeom>
              <a:avLst/>
              <a:gdLst/>
              <a:ahLst/>
              <a:cxnLst/>
              <a:rect l="l" t="t" r="r" b="b"/>
              <a:pathLst>
                <a:path w="467994" h="467995">
                  <a:moveTo>
                    <a:pt x="233997" y="0"/>
                  </a:moveTo>
                  <a:lnTo>
                    <a:pt x="186834" y="4753"/>
                  </a:lnTo>
                  <a:lnTo>
                    <a:pt x="142908" y="18388"/>
                  </a:lnTo>
                  <a:lnTo>
                    <a:pt x="103160" y="39962"/>
                  </a:lnTo>
                  <a:lnTo>
                    <a:pt x="68530" y="68535"/>
                  </a:lnTo>
                  <a:lnTo>
                    <a:pt x="39959" y="103166"/>
                  </a:lnTo>
                  <a:lnTo>
                    <a:pt x="18386" y="142914"/>
                  </a:lnTo>
                  <a:lnTo>
                    <a:pt x="4753" y="186838"/>
                  </a:lnTo>
                  <a:lnTo>
                    <a:pt x="0" y="233997"/>
                  </a:lnTo>
                  <a:lnTo>
                    <a:pt x="4753" y="281160"/>
                  </a:lnTo>
                  <a:lnTo>
                    <a:pt x="18386" y="325086"/>
                  </a:lnTo>
                  <a:lnTo>
                    <a:pt x="39959" y="364834"/>
                  </a:lnTo>
                  <a:lnTo>
                    <a:pt x="68530" y="399464"/>
                  </a:lnTo>
                  <a:lnTo>
                    <a:pt x="103160" y="428035"/>
                  </a:lnTo>
                  <a:lnTo>
                    <a:pt x="142908" y="449608"/>
                  </a:lnTo>
                  <a:lnTo>
                    <a:pt x="186834" y="463241"/>
                  </a:lnTo>
                  <a:lnTo>
                    <a:pt x="233997" y="467995"/>
                  </a:lnTo>
                  <a:lnTo>
                    <a:pt x="281156" y="463241"/>
                  </a:lnTo>
                  <a:lnTo>
                    <a:pt x="325080" y="449608"/>
                  </a:lnTo>
                  <a:lnTo>
                    <a:pt x="364828" y="428035"/>
                  </a:lnTo>
                  <a:lnTo>
                    <a:pt x="399459" y="399464"/>
                  </a:lnTo>
                  <a:lnTo>
                    <a:pt x="428032" y="364834"/>
                  </a:lnTo>
                  <a:lnTo>
                    <a:pt x="449606" y="325086"/>
                  </a:lnTo>
                  <a:lnTo>
                    <a:pt x="463241" y="281160"/>
                  </a:lnTo>
                  <a:lnTo>
                    <a:pt x="467994" y="233997"/>
                  </a:lnTo>
                  <a:lnTo>
                    <a:pt x="463241" y="186838"/>
                  </a:lnTo>
                  <a:lnTo>
                    <a:pt x="449606" y="142914"/>
                  </a:lnTo>
                  <a:lnTo>
                    <a:pt x="428032" y="103166"/>
                  </a:lnTo>
                  <a:lnTo>
                    <a:pt x="399459" y="68535"/>
                  </a:lnTo>
                  <a:lnTo>
                    <a:pt x="364828" y="39962"/>
                  </a:lnTo>
                  <a:lnTo>
                    <a:pt x="325080" y="18388"/>
                  </a:lnTo>
                  <a:lnTo>
                    <a:pt x="281156" y="4753"/>
                  </a:lnTo>
                  <a:lnTo>
                    <a:pt x="233997" y="0"/>
                  </a:lnTo>
                  <a:close/>
                </a:path>
              </a:pathLst>
            </a:custGeom>
            <a:solidFill>
              <a:srgbClr val="E8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7A67AF8F-4A71-32CF-BB01-E6B42F0B4BCE}"/>
                </a:ext>
              </a:extLst>
            </p:cNvPr>
            <p:cNvSpPr/>
            <p:nvPr/>
          </p:nvSpPr>
          <p:spPr>
            <a:xfrm>
              <a:off x="1181756" y="1602701"/>
              <a:ext cx="277144" cy="2537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8">
            <a:extLst>
              <a:ext uri="{FF2B5EF4-FFF2-40B4-BE49-F238E27FC236}">
                <a16:creationId xmlns:a16="http://schemas.microsoft.com/office/drawing/2014/main" id="{1C88C215-1581-F01E-7E1A-78089A4C7217}"/>
              </a:ext>
            </a:extLst>
          </p:cNvPr>
          <p:cNvSpPr txBox="1"/>
          <p:nvPr/>
        </p:nvSpPr>
        <p:spPr>
          <a:xfrm>
            <a:off x="9870910" y="303956"/>
            <a:ext cx="210890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1400" b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Hi-tech logistics and services area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/>
            <a:r>
              <a:rPr sz="1400" b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400" b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400" b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400" b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b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b="1" spc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endParaRPr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39AD63-BB25-6C78-6773-7C5415F59BA5}"/>
              </a:ext>
            </a:extLst>
          </p:cNvPr>
          <p:cNvGrpSpPr/>
          <p:nvPr/>
        </p:nvGrpSpPr>
        <p:grpSpPr>
          <a:xfrm>
            <a:off x="9176631" y="337938"/>
            <a:ext cx="520014" cy="515389"/>
            <a:chOff x="9176630" y="385332"/>
            <a:chExt cx="472195" cy="467995"/>
          </a:xfrm>
        </p:grpSpPr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901908DB-42B0-8919-C201-AD4710C0E599}"/>
                </a:ext>
              </a:extLst>
            </p:cNvPr>
            <p:cNvSpPr/>
            <p:nvPr/>
          </p:nvSpPr>
          <p:spPr>
            <a:xfrm>
              <a:off x="9176630" y="385332"/>
              <a:ext cx="472195" cy="467995"/>
            </a:xfrm>
            <a:custGeom>
              <a:avLst/>
              <a:gdLst/>
              <a:ahLst/>
              <a:cxnLst/>
              <a:rect l="l" t="t" r="r" b="b"/>
              <a:pathLst>
                <a:path w="471169" h="467995">
                  <a:moveTo>
                    <a:pt x="235521" y="0"/>
                  </a:moveTo>
                  <a:lnTo>
                    <a:pt x="188059" y="4753"/>
                  </a:lnTo>
                  <a:lnTo>
                    <a:pt x="143851" y="18388"/>
                  </a:lnTo>
                  <a:lnTo>
                    <a:pt x="103845" y="39962"/>
                  </a:lnTo>
                  <a:lnTo>
                    <a:pt x="68987" y="68535"/>
                  </a:lnTo>
                  <a:lnTo>
                    <a:pt x="40227" y="103166"/>
                  </a:lnTo>
                  <a:lnTo>
                    <a:pt x="18510" y="142914"/>
                  </a:lnTo>
                  <a:lnTo>
                    <a:pt x="4785" y="186838"/>
                  </a:lnTo>
                  <a:lnTo>
                    <a:pt x="0" y="233997"/>
                  </a:lnTo>
                  <a:lnTo>
                    <a:pt x="4785" y="281156"/>
                  </a:lnTo>
                  <a:lnTo>
                    <a:pt x="18510" y="325080"/>
                  </a:lnTo>
                  <a:lnTo>
                    <a:pt x="40227" y="364828"/>
                  </a:lnTo>
                  <a:lnTo>
                    <a:pt x="68987" y="399459"/>
                  </a:lnTo>
                  <a:lnTo>
                    <a:pt x="103845" y="428032"/>
                  </a:lnTo>
                  <a:lnTo>
                    <a:pt x="143851" y="449606"/>
                  </a:lnTo>
                  <a:lnTo>
                    <a:pt x="188059" y="463241"/>
                  </a:lnTo>
                  <a:lnTo>
                    <a:pt x="235521" y="467994"/>
                  </a:lnTo>
                  <a:lnTo>
                    <a:pt x="282994" y="463241"/>
                  </a:lnTo>
                  <a:lnTo>
                    <a:pt x="327207" y="449606"/>
                  </a:lnTo>
                  <a:lnTo>
                    <a:pt x="367214" y="428032"/>
                  </a:lnTo>
                  <a:lnTo>
                    <a:pt x="402069" y="399459"/>
                  </a:lnTo>
                  <a:lnTo>
                    <a:pt x="430825" y="364828"/>
                  </a:lnTo>
                  <a:lnTo>
                    <a:pt x="452537" y="325080"/>
                  </a:lnTo>
                  <a:lnTo>
                    <a:pt x="466259" y="281156"/>
                  </a:lnTo>
                  <a:lnTo>
                    <a:pt x="471043" y="233997"/>
                  </a:lnTo>
                  <a:lnTo>
                    <a:pt x="466259" y="186838"/>
                  </a:lnTo>
                  <a:lnTo>
                    <a:pt x="452537" y="142914"/>
                  </a:lnTo>
                  <a:lnTo>
                    <a:pt x="430825" y="103166"/>
                  </a:lnTo>
                  <a:lnTo>
                    <a:pt x="402069" y="68535"/>
                  </a:lnTo>
                  <a:lnTo>
                    <a:pt x="367214" y="39962"/>
                  </a:lnTo>
                  <a:lnTo>
                    <a:pt x="327207" y="18388"/>
                  </a:lnTo>
                  <a:lnTo>
                    <a:pt x="282994" y="4753"/>
                  </a:lnTo>
                  <a:lnTo>
                    <a:pt x="235521" y="0"/>
                  </a:lnTo>
                  <a:close/>
                </a:path>
              </a:pathLst>
            </a:custGeom>
            <a:solidFill>
              <a:srgbClr val="6877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7CA0B0E0-D8B2-F545-C3CF-C86BD3F94E41}"/>
                </a:ext>
              </a:extLst>
            </p:cNvPr>
            <p:cNvSpPr/>
            <p:nvPr/>
          </p:nvSpPr>
          <p:spPr>
            <a:xfrm>
              <a:off x="9512182" y="649661"/>
              <a:ext cx="78911" cy="17145"/>
            </a:xfrm>
            <a:custGeom>
              <a:avLst/>
              <a:gdLst/>
              <a:ahLst/>
              <a:cxnLst/>
              <a:rect l="l" t="t" r="r" b="b"/>
              <a:pathLst>
                <a:path w="78740" h="17145">
                  <a:moveTo>
                    <a:pt x="73088" y="0"/>
                  </a:moveTo>
                  <a:lnTo>
                    <a:pt x="5105" y="0"/>
                  </a:lnTo>
                  <a:lnTo>
                    <a:pt x="1079" y="7315"/>
                  </a:lnTo>
                  <a:lnTo>
                    <a:pt x="0" y="17145"/>
                  </a:lnTo>
                  <a:lnTo>
                    <a:pt x="78232" y="17145"/>
                  </a:lnTo>
                  <a:lnTo>
                    <a:pt x="77139" y="7315"/>
                  </a:lnTo>
                  <a:lnTo>
                    <a:pt x="73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5F0804A0-7016-4302-B05B-C6B5767765DA}"/>
                </a:ext>
              </a:extLst>
            </p:cNvPr>
            <p:cNvSpPr/>
            <p:nvPr/>
          </p:nvSpPr>
          <p:spPr>
            <a:xfrm>
              <a:off x="9273403" y="695082"/>
              <a:ext cx="284463" cy="36830"/>
            </a:xfrm>
            <a:custGeom>
              <a:avLst/>
              <a:gdLst/>
              <a:ahLst/>
              <a:cxnLst/>
              <a:rect l="l" t="t" r="r" b="b"/>
              <a:pathLst>
                <a:path w="283844" h="36829">
                  <a:moveTo>
                    <a:pt x="279323" y="0"/>
                  </a:moveTo>
                  <a:lnTo>
                    <a:pt x="0" y="0"/>
                  </a:lnTo>
                  <a:lnTo>
                    <a:pt x="3818" y="14285"/>
                  </a:lnTo>
                  <a:lnTo>
                    <a:pt x="12339" y="25850"/>
                  </a:lnTo>
                  <a:lnTo>
                    <a:pt x="24472" y="33597"/>
                  </a:lnTo>
                  <a:lnTo>
                    <a:pt x="39128" y="36423"/>
                  </a:lnTo>
                  <a:lnTo>
                    <a:pt x="270090" y="36423"/>
                  </a:lnTo>
                  <a:lnTo>
                    <a:pt x="277342" y="34124"/>
                  </a:lnTo>
                  <a:lnTo>
                    <a:pt x="283476" y="30200"/>
                  </a:lnTo>
                  <a:lnTo>
                    <a:pt x="280352" y="24384"/>
                  </a:lnTo>
                  <a:lnTo>
                    <a:pt x="278485" y="17056"/>
                  </a:lnTo>
                  <a:lnTo>
                    <a:pt x="278485" y="5930"/>
                  </a:lnTo>
                  <a:lnTo>
                    <a:pt x="278777" y="2895"/>
                  </a:lnTo>
                  <a:lnTo>
                    <a:pt x="2793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60E2BB9C-AF36-B1E0-2E59-85463CE8609D}"/>
                </a:ext>
              </a:extLst>
            </p:cNvPr>
            <p:cNvSpPr/>
            <p:nvPr/>
          </p:nvSpPr>
          <p:spPr>
            <a:xfrm>
              <a:off x="9279335" y="517345"/>
              <a:ext cx="218704" cy="1486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6ACE8BB1-D760-F6EE-C3E4-515EC9F32558}"/>
                </a:ext>
              </a:extLst>
            </p:cNvPr>
            <p:cNvSpPr/>
            <p:nvPr/>
          </p:nvSpPr>
          <p:spPr>
            <a:xfrm>
              <a:off x="9273193" y="592453"/>
              <a:ext cx="296554" cy="98425"/>
            </a:xfrm>
            <a:custGeom>
              <a:avLst/>
              <a:gdLst/>
              <a:ahLst/>
              <a:cxnLst/>
              <a:rect l="l" t="t" r="r" b="b"/>
              <a:pathLst>
                <a:path w="295909" h="98425">
                  <a:moveTo>
                    <a:pt x="295706" y="78841"/>
                  </a:moveTo>
                  <a:lnTo>
                    <a:pt x="0" y="78841"/>
                  </a:lnTo>
                  <a:lnTo>
                    <a:pt x="0" y="98171"/>
                  </a:lnTo>
                  <a:lnTo>
                    <a:pt x="280530" y="98171"/>
                  </a:lnTo>
                  <a:lnTo>
                    <a:pt x="283311" y="88760"/>
                  </a:lnTo>
                  <a:lnTo>
                    <a:pt x="288874" y="81546"/>
                  </a:lnTo>
                  <a:lnTo>
                    <a:pt x="295706" y="78841"/>
                  </a:lnTo>
                  <a:close/>
                </a:path>
                <a:path w="295909" h="98425">
                  <a:moveTo>
                    <a:pt x="77190" y="0"/>
                  </a:moveTo>
                  <a:lnTo>
                    <a:pt x="4470" y="0"/>
                  </a:lnTo>
                  <a:lnTo>
                    <a:pt x="4470" y="78841"/>
                  </a:lnTo>
                  <a:lnTo>
                    <a:pt x="77190" y="78841"/>
                  </a:lnTo>
                  <a:lnTo>
                    <a:pt x="77190" y="68808"/>
                  </a:lnTo>
                  <a:lnTo>
                    <a:pt x="20662" y="68808"/>
                  </a:lnTo>
                  <a:lnTo>
                    <a:pt x="20662" y="52438"/>
                  </a:lnTo>
                  <a:lnTo>
                    <a:pt x="37769" y="52438"/>
                  </a:lnTo>
                  <a:lnTo>
                    <a:pt x="37769" y="14871"/>
                  </a:lnTo>
                  <a:lnTo>
                    <a:pt x="77190" y="14871"/>
                  </a:lnTo>
                  <a:lnTo>
                    <a:pt x="77190" y="0"/>
                  </a:lnTo>
                  <a:close/>
                </a:path>
                <a:path w="295909" h="98425">
                  <a:moveTo>
                    <a:pt x="77190" y="14871"/>
                  </a:moveTo>
                  <a:lnTo>
                    <a:pt x="48907" y="14871"/>
                  </a:lnTo>
                  <a:lnTo>
                    <a:pt x="48907" y="68808"/>
                  </a:lnTo>
                  <a:lnTo>
                    <a:pt x="77190" y="68808"/>
                  </a:lnTo>
                  <a:lnTo>
                    <a:pt x="77190" y="148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BC0274-C223-7CE4-CEE3-0221E7EF311D}"/>
              </a:ext>
            </a:extLst>
          </p:cNvPr>
          <p:cNvGrpSpPr/>
          <p:nvPr/>
        </p:nvGrpSpPr>
        <p:grpSpPr>
          <a:xfrm>
            <a:off x="10391709" y="2935434"/>
            <a:ext cx="1843179" cy="712910"/>
            <a:chOff x="8270431" y="3085992"/>
            <a:chExt cx="1522751" cy="712910"/>
          </a:xfrm>
        </p:grpSpPr>
        <p:sp>
          <p:nvSpPr>
            <p:cNvPr id="40" name="object 11">
              <a:extLst>
                <a:ext uri="{FF2B5EF4-FFF2-40B4-BE49-F238E27FC236}">
                  <a16:creationId xmlns:a16="http://schemas.microsoft.com/office/drawing/2014/main" id="{320FB8D5-E85F-AD3D-DA04-A8D6BF3EBA08}"/>
                </a:ext>
              </a:extLst>
            </p:cNvPr>
            <p:cNvSpPr txBox="1"/>
            <p:nvPr/>
          </p:nvSpPr>
          <p:spPr>
            <a:xfrm>
              <a:off x="8737107" y="3139747"/>
              <a:ext cx="1056075" cy="659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1400" b="1" spc="-5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Administrative area</a:t>
              </a:r>
              <a:endParaRPr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2700"/>
              <a:r>
                <a:rPr lang="en-GB" sz="1400" b="1" spc="2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10.18</a:t>
              </a:r>
              <a:r>
                <a:rPr sz="1400" b="1" spc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400" b="1" spc="6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</a:t>
              </a:r>
              <a:endParaRPr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bject 26">
              <a:extLst>
                <a:ext uri="{FF2B5EF4-FFF2-40B4-BE49-F238E27FC236}">
                  <a16:creationId xmlns:a16="http://schemas.microsoft.com/office/drawing/2014/main" id="{97F12AA9-BDAE-2FDF-550D-4F5FAEE5AC53}"/>
                </a:ext>
              </a:extLst>
            </p:cNvPr>
            <p:cNvSpPr/>
            <p:nvPr/>
          </p:nvSpPr>
          <p:spPr>
            <a:xfrm>
              <a:off x="8270431" y="3085992"/>
              <a:ext cx="406147" cy="468630"/>
            </a:xfrm>
            <a:custGeom>
              <a:avLst/>
              <a:gdLst/>
              <a:ahLst/>
              <a:cxnLst/>
              <a:rect l="l" t="t" r="r" b="b"/>
              <a:pathLst>
                <a:path w="467994" h="468629">
                  <a:moveTo>
                    <a:pt x="233997" y="0"/>
                  </a:moveTo>
                  <a:lnTo>
                    <a:pt x="186838" y="4753"/>
                  </a:lnTo>
                  <a:lnTo>
                    <a:pt x="142914" y="18388"/>
                  </a:lnTo>
                  <a:lnTo>
                    <a:pt x="103166" y="39962"/>
                  </a:lnTo>
                  <a:lnTo>
                    <a:pt x="68535" y="68535"/>
                  </a:lnTo>
                  <a:lnTo>
                    <a:pt x="39962" y="103166"/>
                  </a:lnTo>
                  <a:lnTo>
                    <a:pt x="18388" y="142914"/>
                  </a:lnTo>
                  <a:lnTo>
                    <a:pt x="4753" y="186838"/>
                  </a:lnTo>
                  <a:lnTo>
                    <a:pt x="0" y="233997"/>
                  </a:lnTo>
                  <a:lnTo>
                    <a:pt x="4753" y="281160"/>
                  </a:lnTo>
                  <a:lnTo>
                    <a:pt x="18388" y="325088"/>
                  </a:lnTo>
                  <a:lnTo>
                    <a:pt x="39962" y="364838"/>
                  </a:lnTo>
                  <a:lnTo>
                    <a:pt x="68535" y="399470"/>
                  </a:lnTo>
                  <a:lnTo>
                    <a:pt x="103166" y="428044"/>
                  </a:lnTo>
                  <a:lnTo>
                    <a:pt x="142914" y="449619"/>
                  </a:lnTo>
                  <a:lnTo>
                    <a:pt x="186838" y="463253"/>
                  </a:lnTo>
                  <a:lnTo>
                    <a:pt x="233997" y="468007"/>
                  </a:lnTo>
                  <a:lnTo>
                    <a:pt x="281156" y="463253"/>
                  </a:lnTo>
                  <a:lnTo>
                    <a:pt x="325080" y="449619"/>
                  </a:lnTo>
                  <a:lnTo>
                    <a:pt x="364828" y="428044"/>
                  </a:lnTo>
                  <a:lnTo>
                    <a:pt x="399459" y="399470"/>
                  </a:lnTo>
                  <a:lnTo>
                    <a:pt x="428032" y="364838"/>
                  </a:lnTo>
                  <a:lnTo>
                    <a:pt x="449606" y="325088"/>
                  </a:lnTo>
                  <a:lnTo>
                    <a:pt x="463241" y="281160"/>
                  </a:lnTo>
                  <a:lnTo>
                    <a:pt x="467994" y="233997"/>
                  </a:lnTo>
                  <a:lnTo>
                    <a:pt x="463241" y="186838"/>
                  </a:lnTo>
                  <a:lnTo>
                    <a:pt x="449606" y="142914"/>
                  </a:lnTo>
                  <a:lnTo>
                    <a:pt x="428032" y="103166"/>
                  </a:lnTo>
                  <a:lnTo>
                    <a:pt x="399459" y="68535"/>
                  </a:lnTo>
                  <a:lnTo>
                    <a:pt x="364828" y="39962"/>
                  </a:lnTo>
                  <a:lnTo>
                    <a:pt x="325080" y="18388"/>
                  </a:lnTo>
                  <a:lnTo>
                    <a:pt x="281156" y="4753"/>
                  </a:lnTo>
                  <a:lnTo>
                    <a:pt x="233997" y="0"/>
                  </a:lnTo>
                  <a:close/>
                </a:path>
              </a:pathLst>
            </a:custGeom>
            <a:solidFill>
              <a:srgbClr val="D644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7">
              <a:extLst>
                <a:ext uri="{FF2B5EF4-FFF2-40B4-BE49-F238E27FC236}">
                  <a16:creationId xmlns:a16="http://schemas.microsoft.com/office/drawing/2014/main" id="{259F52C7-53BD-C2E7-0C00-FC3B9111E10F}"/>
                </a:ext>
              </a:extLst>
            </p:cNvPr>
            <p:cNvSpPr/>
            <p:nvPr/>
          </p:nvSpPr>
          <p:spPr>
            <a:xfrm>
              <a:off x="8355255" y="3192989"/>
              <a:ext cx="247784" cy="254635"/>
            </a:xfrm>
            <a:custGeom>
              <a:avLst/>
              <a:gdLst/>
              <a:ahLst/>
              <a:cxnLst/>
              <a:rect l="l" t="t" r="r" b="b"/>
              <a:pathLst>
                <a:path w="311785" h="254635">
                  <a:moveTo>
                    <a:pt x="279666" y="0"/>
                  </a:moveTo>
                  <a:lnTo>
                    <a:pt x="123583" y="0"/>
                  </a:lnTo>
                  <a:lnTo>
                    <a:pt x="123583" y="40589"/>
                  </a:lnTo>
                  <a:lnTo>
                    <a:pt x="45085" y="40589"/>
                  </a:lnTo>
                  <a:lnTo>
                    <a:pt x="0" y="65316"/>
                  </a:lnTo>
                  <a:lnTo>
                    <a:pt x="0" y="254152"/>
                  </a:lnTo>
                  <a:lnTo>
                    <a:pt x="311556" y="254152"/>
                  </a:lnTo>
                  <a:lnTo>
                    <a:pt x="311556" y="228511"/>
                  </a:lnTo>
                  <a:lnTo>
                    <a:pt x="151625" y="228511"/>
                  </a:lnTo>
                  <a:lnTo>
                    <a:pt x="151625" y="223075"/>
                  </a:lnTo>
                  <a:lnTo>
                    <a:pt x="23939" y="223075"/>
                  </a:lnTo>
                  <a:lnTo>
                    <a:pt x="23939" y="187934"/>
                  </a:lnTo>
                  <a:lnTo>
                    <a:pt x="151625" y="187934"/>
                  </a:lnTo>
                  <a:lnTo>
                    <a:pt x="151625" y="178815"/>
                  </a:lnTo>
                  <a:lnTo>
                    <a:pt x="311556" y="178815"/>
                  </a:lnTo>
                  <a:lnTo>
                    <a:pt x="311556" y="170459"/>
                  </a:lnTo>
                  <a:lnTo>
                    <a:pt x="23939" y="170459"/>
                  </a:lnTo>
                  <a:lnTo>
                    <a:pt x="23939" y="135267"/>
                  </a:lnTo>
                  <a:lnTo>
                    <a:pt x="151625" y="135267"/>
                  </a:lnTo>
                  <a:lnTo>
                    <a:pt x="151625" y="104419"/>
                  </a:lnTo>
                  <a:lnTo>
                    <a:pt x="311556" y="104419"/>
                  </a:lnTo>
                  <a:lnTo>
                    <a:pt x="311556" y="104063"/>
                  </a:lnTo>
                  <a:lnTo>
                    <a:pt x="54927" y="104063"/>
                  </a:lnTo>
                  <a:lnTo>
                    <a:pt x="54927" y="85128"/>
                  </a:lnTo>
                  <a:lnTo>
                    <a:pt x="311556" y="85128"/>
                  </a:lnTo>
                  <a:lnTo>
                    <a:pt x="311556" y="82283"/>
                  </a:lnTo>
                  <a:lnTo>
                    <a:pt x="151625" y="82283"/>
                  </a:lnTo>
                  <a:lnTo>
                    <a:pt x="151625" y="32562"/>
                  </a:lnTo>
                  <a:lnTo>
                    <a:pt x="311556" y="32562"/>
                  </a:lnTo>
                  <a:lnTo>
                    <a:pt x="311556" y="32130"/>
                  </a:lnTo>
                  <a:lnTo>
                    <a:pt x="309048" y="19620"/>
                  </a:lnTo>
                  <a:lnTo>
                    <a:pt x="302212" y="9407"/>
                  </a:lnTo>
                  <a:lnTo>
                    <a:pt x="292075" y="2523"/>
                  </a:lnTo>
                  <a:lnTo>
                    <a:pt x="279666" y="0"/>
                  </a:lnTo>
                  <a:close/>
                </a:path>
                <a:path w="311785" h="254635">
                  <a:moveTo>
                    <a:pt x="233222" y="178815"/>
                  </a:moveTo>
                  <a:lnTo>
                    <a:pt x="205232" y="178815"/>
                  </a:lnTo>
                  <a:lnTo>
                    <a:pt x="205232" y="228511"/>
                  </a:lnTo>
                  <a:lnTo>
                    <a:pt x="233222" y="228511"/>
                  </a:lnTo>
                  <a:lnTo>
                    <a:pt x="233222" y="178815"/>
                  </a:lnTo>
                  <a:close/>
                </a:path>
                <a:path w="311785" h="254635">
                  <a:moveTo>
                    <a:pt x="311556" y="178815"/>
                  </a:moveTo>
                  <a:lnTo>
                    <a:pt x="286816" y="178815"/>
                  </a:lnTo>
                  <a:lnTo>
                    <a:pt x="286816" y="228511"/>
                  </a:lnTo>
                  <a:lnTo>
                    <a:pt x="311556" y="228511"/>
                  </a:lnTo>
                  <a:lnTo>
                    <a:pt x="311556" y="178815"/>
                  </a:lnTo>
                  <a:close/>
                </a:path>
                <a:path w="311785" h="254635">
                  <a:moveTo>
                    <a:pt x="81699" y="187934"/>
                  </a:moveTo>
                  <a:lnTo>
                    <a:pt x="61887" y="187934"/>
                  </a:lnTo>
                  <a:lnTo>
                    <a:pt x="61887" y="223075"/>
                  </a:lnTo>
                  <a:lnTo>
                    <a:pt x="81699" y="223075"/>
                  </a:lnTo>
                  <a:lnTo>
                    <a:pt x="81699" y="187934"/>
                  </a:lnTo>
                  <a:close/>
                </a:path>
                <a:path w="311785" h="254635">
                  <a:moveTo>
                    <a:pt x="151625" y="187934"/>
                  </a:moveTo>
                  <a:lnTo>
                    <a:pt x="119621" y="187934"/>
                  </a:lnTo>
                  <a:lnTo>
                    <a:pt x="119621" y="223075"/>
                  </a:lnTo>
                  <a:lnTo>
                    <a:pt x="151625" y="223075"/>
                  </a:lnTo>
                  <a:lnTo>
                    <a:pt x="151625" y="187934"/>
                  </a:lnTo>
                  <a:close/>
                </a:path>
                <a:path w="311785" h="254635">
                  <a:moveTo>
                    <a:pt x="81699" y="135267"/>
                  </a:moveTo>
                  <a:lnTo>
                    <a:pt x="61887" y="135267"/>
                  </a:lnTo>
                  <a:lnTo>
                    <a:pt x="61887" y="170459"/>
                  </a:lnTo>
                  <a:lnTo>
                    <a:pt x="81699" y="170459"/>
                  </a:lnTo>
                  <a:lnTo>
                    <a:pt x="81699" y="135267"/>
                  </a:lnTo>
                  <a:close/>
                </a:path>
                <a:path w="311785" h="254635">
                  <a:moveTo>
                    <a:pt x="151625" y="135267"/>
                  </a:moveTo>
                  <a:lnTo>
                    <a:pt x="119621" y="135267"/>
                  </a:lnTo>
                  <a:lnTo>
                    <a:pt x="119621" y="170459"/>
                  </a:lnTo>
                  <a:lnTo>
                    <a:pt x="311556" y="170459"/>
                  </a:lnTo>
                  <a:lnTo>
                    <a:pt x="311556" y="154139"/>
                  </a:lnTo>
                  <a:lnTo>
                    <a:pt x="151625" y="154139"/>
                  </a:lnTo>
                  <a:lnTo>
                    <a:pt x="151625" y="135267"/>
                  </a:lnTo>
                  <a:close/>
                </a:path>
                <a:path w="311785" h="254635">
                  <a:moveTo>
                    <a:pt x="233222" y="104419"/>
                  </a:moveTo>
                  <a:lnTo>
                    <a:pt x="205232" y="104419"/>
                  </a:lnTo>
                  <a:lnTo>
                    <a:pt x="205232" y="154139"/>
                  </a:lnTo>
                  <a:lnTo>
                    <a:pt x="233222" y="154139"/>
                  </a:lnTo>
                  <a:lnTo>
                    <a:pt x="233222" y="104419"/>
                  </a:lnTo>
                  <a:close/>
                </a:path>
                <a:path w="311785" h="254635">
                  <a:moveTo>
                    <a:pt x="311556" y="104419"/>
                  </a:moveTo>
                  <a:lnTo>
                    <a:pt x="286816" y="104419"/>
                  </a:lnTo>
                  <a:lnTo>
                    <a:pt x="286816" y="154139"/>
                  </a:lnTo>
                  <a:lnTo>
                    <a:pt x="311556" y="154139"/>
                  </a:lnTo>
                  <a:lnTo>
                    <a:pt x="311556" y="104419"/>
                  </a:lnTo>
                  <a:close/>
                </a:path>
                <a:path w="311785" h="254635">
                  <a:moveTo>
                    <a:pt x="311556" y="85128"/>
                  </a:moveTo>
                  <a:lnTo>
                    <a:pt x="119253" y="85128"/>
                  </a:lnTo>
                  <a:lnTo>
                    <a:pt x="119253" y="104063"/>
                  </a:lnTo>
                  <a:lnTo>
                    <a:pt x="311556" y="104063"/>
                  </a:lnTo>
                  <a:lnTo>
                    <a:pt x="311556" y="85128"/>
                  </a:lnTo>
                  <a:close/>
                </a:path>
                <a:path w="311785" h="254635">
                  <a:moveTo>
                    <a:pt x="233222" y="32562"/>
                  </a:moveTo>
                  <a:lnTo>
                    <a:pt x="205232" y="32562"/>
                  </a:lnTo>
                  <a:lnTo>
                    <a:pt x="205232" y="82283"/>
                  </a:lnTo>
                  <a:lnTo>
                    <a:pt x="233222" y="82283"/>
                  </a:lnTo>
                  <a:lnTo>
                    <a:pt x="233222" y="32562"/>
                  </a:lnTo>
                  <a:close/>
                </a:path>
                <a:path w="311785" h="254635">
                  <a:moveTo>
                    <a:pt x="311556" y="32562"/>
                  </a:moveTo>
                  <a:lnTo>
                    <a:pt x="286816" y="32562"/>
                  </a:lnTo>
                  <a:lnTo>
                    <a:pt x="286816" y="82283"/>
                  </a:lnTo>
                  <a:lnTo>
                    <a:pt x="311556" y="82283"/>
                  </a:lnTo>
                  <a:lnTo>
                    <a:pt x="311556" y="32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CA3C59-1B62-C01F-1995-91750DB9BDE1}"/>
              </a:ext>
            </a:extLst>
          </p:cNvPr>
          <p:cNvGrpSpPr/>
          <p:nvPr/>
        </p:nvGrpSpPr>
        <p:grpSpPr>
          <a:xfrm>
            <a:off x="10328691" y="4787150"/>
            <a:ext cx="1765337" cy="874598"/>
            <a:chOff x="8312316" y="4952240"/>
            <a:chExt cx="1642607" cy="874598"/>
          </a:xfrm>
        </p:grpSpPr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0CE1C9D3-5A1A-C09E-E8F1-0F12E858BB9A}"/>
                </a:ext>
              </a:extLst>
            </p:cNvPr>
            <p:cNvSpPr txBox="1"/>
            <p:nvPr/>
          </p:nvSpPr>
          <p:spPr>
            <a:xfrm>
              <a:off x="8838630" y="4952240"/>
              <a:ext cx="1116293" cy="87459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n-US" sz="1400" b="1" spc="-5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Technical Infrastructure area </a:t>
              </a:r>
              <a:endParaRPr lang="en-US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2700"/>
              <a:r>
                <a:rPr lang="en-GB" sz="1400" b="1" spc="-5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9.75</a:t>
              </a:r>
              <a:r>
                <a:rPr sz="1400" b="1" spc="1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400" b="1" spc="6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</a:t>
              </a:r>
              <a:endParaRPr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bject 20">
              <a:extLst>
                <a:ext uri="{FF2B5EF4-FFF2-40B4-BE49-F238E27FC236}">
                  <a16:creationId xmlns:a16="http://schemas.microsoft.com/office/drawing/2014/main" id="{64CF8FA1-B86F-7603-5ECF-B0B2A52B9E98}"/>
                </a:ext>
              </a:extLst>
            </p:cNvPr>
            <p:cNvSpPr/>
            <p:nvPr/>
          </p:nvSpPr>
          <p:spPr>
            <a:xfrm>
              <a:off x="8312316" y="4953863"/>
              <a:ext cx="467995" cy="467995"/>
            </a:xfrm>
            <a:custGeom>
              <a:avLst/>
              <a:gdLst/>
              <a:ahLst/>
              <a:cxnLst/>
              <a:rect l="l" t="t" r="r" b="b"/>
              <a:pathLst>
                <a:path w="467994" h="467995">
                  <a:moveTo>
                    <a:pt x="233997" y="0"/>
                  </a:moveTo>
                  <a:lnTo>
                    <a:pt x="186838" y="4753"/>
                  </a:lnTo>
                  <a:lnTo>
                    <a:pt x="142914" y="18388"/>
                  </a:lnTo>
                  <a:lnTo>
                    <a:pt x="103166" y="39962"/>
                  </a:lnTo>
                  <a:lnTo>
                    <a:pt x="68535" y="68535"/>
                  </a:lnTo>
                  <a:lnTo>
                    <a:pt x="39962" y="103166"/>
                  </a:lnTo>
                  <a:lnTo>
                    <a:pt x="18388" y="142914"/>
                  </a:lnTo>
                  <a:lnTo>
                    <a:pt x="4753" y="186838"/>
                  </a:lnTo>
                  <a:lnTo>
                    <a:pt x="0" y="233997"/>
                  </a:lnTo>
                  <a:lnTo>
                    <a:pt x="4753" y="281156"/>
                  </a:lnTo>
                  <a:lnTo>
                    <a:pt x="18388" y="325080"/>
                  </a:lnTo>
                  <a:lnTo>
                    <a:pt x="39962" y="364828"/>
                  </a:lnTo>
                  <a:lnTo>
                    <a:pt x="68535" y="399459"/>
                  </a:lnTo>
                  <a:lnTo>
                    <a:pt x="103166" y="428032"/>
                  </a:lnTo>
                  <a:lnTo>
                    <a:pt x="142914" y="449606"/>
                  </a:lnTo>
                  <a:lnTo>
                    <a:pt x="186838" y="463241"/>
                  </a:lnTo>
                  <a:lnTo>
                    <a:pt x="233997" y="467994"/>
                  </a:lnTo>
                  <a:lnTo>
                    <a:pt x="281160" y="463241"/>
                  </a:lnTo>
                  <a:lnTo>
                    <a:pt x="325086" y="449606"/>
                  </a:lnTo>
                  <a:lnTo>
                    <a:pt x="364834" y="428032"/>
                  </a:lnTo>
                  <a:lnTo>
                    <a:pt x="399464" y="399459"/>
                  </a:lnTo>
                  <a:lnTo>
                    <a:pt x="428035" y="364828"/>
                  </a:lnTo>
                  <a:lnTo>
                    <a:pt x="449608" y="325080"/>
                  </a:lnTo>
                  <a:lnTo>
                    <a:pt x="463241" y="281156"/>
                  </a:lnTo>
                  <a:lnTo>
                    <a:pt x="467995" y="233997"/>
                  </a:lnTo>
                  <a:lnTo>
                    <a:pt x="463241" y="186838"/>
                  </a:lnTo>
                  <a:lnTo>
                    <a:pt x="449608" y="142914"/>
                  </a:lnTo>
                  <a:lnTo>
                    <a:pt x="428035" y="103166"/>
                  </a:lnTo>
                  <a:lnTo>
                    <a:pt x="399464" y="68535"/>
                  </a:lnTo>
                  <a:lnTo>
                    <a:pt x="364834" y="39962"/>
                  </a:lnTo>
                  <a:lnTo>
                    <a:pt x="325086" y="18388"/>
                  </a:lnTo>
                  <a:lnTo>
                    <a:pt x="281160" y="4753"/>
                  </a:lnTo>
                  <a:lnTo>
                    <a:pt x="233997" y="0"/>
                  </a:lnTo>
                  <a:close/>
                </a:path>
              </a:pathLst>
            </a:custGeom>
            <a:solidFill>
              <a:srgbClr val="9654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1">
              <a:extLst>
                <a:ext uri="{FF2B5EF4-FFF2-40B4-BE49-F238E27FC236}">
                  <a16:creationId xmlns:a16="http://schemas.microsoft.com/office/drawing/2014/main" id="{28E95609-969E-6AB8-3240-E4DD8B0C3738}"/>
                </a:ext>
              </a:extLst>
            </p:cNvPr>
            <p:cNvSpPr/>
            <p:nvPr/>
          </p:nvSpPr>
          <p:spPr>
            <a:xfrm>
              <a:off x="8399417" y="5057183"/>
              <a:ext cx="279234" cy="2613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B17F44-2EE6-C46A-1E76-15F0B921FF68}"/>
              </a:ext>
            </a:extLst>
          </p:cNvPr>
          <p:cNvGrpSpPr/>
          <p:nvPr/>
        </p:nvGrpSpPr>
        <p:grpSpPr>
          <a:xfrm>
            <a:off x="5878100" y="5268460"/>
            <a:ext cx="2880918" cy="659155"/>
            <a:chOff x="4765134" y="6063461"/>
            <a:chExt cx="2880918" cy="659155"/>
          </a:xfrm>
        </p:grpSpPr>
        <p:sp>
          <p:nvSpPr>
            <p:cNvPr id="48" name="object 12">
              <a:extLst>
                <a:ext uri="{FF2B5EF4-FFF2-40B4-BE49-F238E27FC236}">
                  <a16:creationId xmlns:a16="http://schemas.microsoft.com/office/drawing/2014/main" id="{27AAF048-7D70-5825-255C-73B8034EC76F}"/>
                </a:ext>
              </a:extLst>
            </p:cNvPr>
            <p:cNvSpPr txBox="1"/>
            <p:nvPr/>
          </p:nvSpPr>
          <p:spPr>
            <a:xfrm>
              <a:off x="5349057" y="6063461"/>
              <a:ext cx="2296995" cy="659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spcBef>
                  <a:spcPts val="100"/>
                </a:spcBef>
              </a:pPr>
              <a:r>
                <a:rPr lang="en-US" sz="1400" b="1" spc="-4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R&amp;D, Training and Incubation area</a:t>
              </a:r>
              <a:endParaRPr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2700"/>
              <a:r>
                <a:rPr lang="en-GB" sz="1400" b="1" spc="5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48.42</a:t>
              </a:r>
              <a:r>
                <a:rPr sz="1400" b="1" spc="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1400" b="1" spc="65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</a:t>
              </a:r>
              <a:endParaRPr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bject 28">
              <a:extLst>
                <a:ext uri="{FF2B5EF4-FFF2-40B4-BE49-F238E27FC236}">
                  <a16:creationId xmlns:a16="http://schemas.microsoft.com/office/drawing/2014/main" id="{1CCC85A0-D45C-D086-39BD-227D2BA4D3A7}"/>
                </a:ext>
              </a:extLst>
            </p:cNvPr>
            <p:cNvSpPr/>
            <p:nvPr/>
          </p:nvSpPr>
          <p:spPr>
            <a:xfrm>
              <a:off x="4765134" y="6103240"/>
              <a:ext cx="467995" cy="467995"/>
            </a:xfrm>
            <a:custGeom>
              <a:avLst/>
              <a:gdLst/>
              <a:ahLst/>
              <a:cxnLst/>
              <a:rect l="l" t="t" r="r" b="b"/>
              <a:pathLst>
                <a:path w="467994" h="467995">
                  <a:moveTo>
                    <a:pt x="233984" y="0"/>
                  </a:moveTo>
                  <a:lnTo>
                    <a:pt x="186829" y="4753"/>
                  </a:lnTo>
                  <a:lnTo>
                    <a:pt x="142908" y="18388"/>
                  </a:lnTo>
                  <a:lnTo>
                    <a:pt x="103163" y="39962"/>
                  </a:lnTo>
                  <a:lnTo>
                    <a:pt x="68533" y="68535"/>
                  </a:lnTo>
                  <a:lnTo>
                    <a:pt x="39961" y="103166"/>
                  </a:lnTo>
                  <a:lnTo>
                    <a:pt x="18388" y="142914"/>
                  </a:lnTo>
                  <a:lnTo>
                    <a:pt x="4753" y="186838"/>
                  </a:lnTo>
                  <a:lnTo>
                    <a:pt x="0" y="233997"/>
                  </a:lnTo>
                  <a:lnTo>
                    <a:pt x="4753" y="281153"/>
                  </a:lnTo>
                  <a:lnTo>
                    <a:pt x="18388" y="325075"/>
                  </a:lnTo>
                  <a:lnTo>
                    <a:pt x="39961" y="364823"/>
                  </a:lnTo>
                  <a:lnTo>
                    <a:pt x="68533" y="399454"/>
                  </a:lnTo>
                  <a:lnTo>
                    <a:pt x="103163" y="428029"/>
                  </a:lnTo>
                  <a:lnTo>
                    <a:pt x="142908" y="449604"/>
                  </a:lnTo>
                  <a:lnTo>
                    <a:pt x="186829" y="463240"/>
                  </a:lnTo>
                  <a:lnTo>
                    <a:pt x="233984" y="467995"/>
                  </a:lnTo>
                  <a:lnTo>
                    <a:pt x="281144" y="463240"/>
                  </a:lnTo>
                  <a:lnTo>
                    <a:pt x="325069" y="449604"/>
                  </a:lnTo>
                  <a:lnTo>
                    <a:pt x="364819" y="428029"/>
                  </a:lnTo>
                  <a:lnTo>
                    <a:pt x="399453" y="399454"/>
                  </a:lnTo>
                  <a:lnTo>
                    <a:pt x="428028" y="364823"/>
                  </a:lnTo>
                  <a:lnTo>
                    <a:pt x="449604" y="325075"/>
                  </a:lnTo>
                  <a:lnTo>
                    <a:pt x="463240" y="281153"/>
                  </a:lnTo>
                  <a:lnTo>
                    <a:pt x="467994" y="233997"/>
                  </a:lnTo>
                  <a:lnTo>
                    <a:pt x="463240" y="186838"/>
                  </a:lnTo>
                  <a:lnTo>
                    <a:pt x="449604" y="142914"/>
                  </a:lnTo>
                  <a:lnTo>
                    <a:pt x="428028" y="103166"/>
                  </a:lnTo>
                  <a:lnTo>
                    <a:pt x="399453" y="68535"/>
                  </a:lnTo>
                  <a:lnTo>
                    <a:pt x="364819" y="39962"/>
                  </a:lnTo>
                  <a:lnTo>
                    <a:pt x="325069" y="18388"/>
                  </a:lnTo>
                  <a:lnTo>
                    <a:pt x="281144" y="4753"/>
                  </a:lnTo>
                  <a:lnTo>
                    <a:pt x="233984" y="0"/>
                  </a:lnTo>
                  <a:close/>
                </a:path>
              </a:pathLst>
            </a:custGeom>
            <a:solidFill>
              <a:srgbClr val="E08E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9">
              <a:extLst>
                <a:ext uri="{FF2B5EF4-FFF2-40B4-BE49-F238E27FC236}">
                  <a16:creationId xmlns:a16="http://schemas.microsoft.com/office/drawing/2014/main" id="{E16E8D09-C5DF-883C-72E8-959302A046B4}"/>
                </a:ext>
              </a:extLst>
            </p:cNvPr>
            <p:cNvSpPr/>
            <p:nvPr/>
          </p:nvSpPr>
          <p:spPr>
            <a:xfrm>
              <a:off x="4846414" y="6187703"/>
              <a:ext cx="307530" cy="2506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Shape 397">
            <a:extLst>
              <a:ext uri="{FF2B5EF4-FFF2-40B4-BE49-F238E27FC236}">
                <a16:creationId xmlns:a16="http://schemas.microsoft.com/office/drawing/2014/main" id="{E3429D27-E874-9B73-1145-4205CFFEF68C}"/>
              </a:ext>
            </a:extLst>
          </p:cNvPr>
          <p:cNvSpPr/>
          <p:nvPr/>
        </p:nvSpPr>
        <p:spPr>
          <a:xfrm>
            <a:off x="3565683" y="2427772"/>
            <a:ext cx="0" cy="1400078"/>
          </a:xfrm>
          <a:prstGeom prst="line">
            <a:avLst/>
          </a:prstGeom>
          <a:noFill/>
          <a:ln w="19050" cap="flat">
            <a:solidFill>
              <a:srgbClr val="0000FF"/>
            </a:solidFill>
            <a:prstDash val="sysDot"/>
            <a:round/>
            <a:tailEnd type="stealth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56" name="object 3">
            <a:extLst>
              <a:ext uri="{FF2B5EF4-FFF2-40B4-BE49-F238E27FC236}">
                <a16:creationId xmlns:a16="http://schemas.microsoft.com/office/drawing/2014/main" id="{91D5AD3D-D950-84AB-DCB9-8CF3276F3D85}"/>
              </a:ext>
            </a:extLst>
          </p:cNvPr>
          <p:cNvSpPr txBox="1"/>
          <p:nvPr/>
        </p:nvSpPr>
        <p:spPr>
          <a:xfrm>
            <a:off x="449030" y="567751"/>
            <a:ext cx="392083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TOTAL AREA</a:t>
            </a:r>
            <a:r>
              <a:rPr sz="1600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sz="1600" b="1" dirty="0">
                <a:latin typeface="Calibri" panose="020F0502020204030204" pitchFamily="34" charset="0"/>
                <a:cs typeface="Calibri" panose="020F0502020204030204" pitchFamily="34" charset="0"/>
              </a:rPr>
              <a:t>1,128.40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1A5D8E2B-DB0F-BF94-6948-C3152EFB08CA}"/>
              </a:ext>
            </a:extLst>
          </p:cNvPr>
          <p:cNvSpPr txBox="1"/>
          <p:nvPr/>
        </p:nvSpPr>
        <p:spPr>
          <a:xfrm>
            <a:off x="449029" y="153823"/>
            <a:ext cx="459922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HI-TECH PARK MASTER PLAN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bject 41">
            <a:extLst>
              <a:ext uri="{FF2B5EF4-FFF2-40B4-BE49-F238E27FC236}">
                <a16:creationId xmlns:a16="http://schemas.microsoft.com/office/drawing/2014/main" id="{66AC9682-7C8E-1CF7-26FB-B5E0A191C0FD}"/>
              </a:ext>
            </a:extLst>
          </p:cNvPr>
          <p:cNvSpPr/>
          <p:nvPr/>
        </p:nvSpPr>
        <p:spPr>
          <a:xfrm flipV="1">
            <a:off x="461729" y="438122"/>
            <a:ext cx="3103953" cy="45719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E26DEA28-D780-4293-BCAB-4B8FF8A549E6}"/>
              </a:ext>
            </a:extLst>
          </p:cNvPr>
          <p:cNvSpPr txBox="1"/>
          <p:nvPr/>
        </p:nvSpPr>
        <p:spPr>
          <a:xfrm>
            <a:off x="449029" y="153823"/>
            <a:ext cx="60801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GB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TECHNICAL INFRASTRUCTURE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41">
            <a:extLst>
              <a:ext uri="{FF2B5EF4-FFF2-40B4-BE49-F238E27FC236}">
                <a16:creationId xmlns:a16="http://schemas.microsoft.com/office/drawing/2014/main" id="{AF4B1CD6-3846-482D-8E1F-4602B5BF7B2A}"/>
              </a:ext>
            </a:extLst>
          </p:cNvPr>
          <p:cNvSpPr/>
          <p:nvPr/>
        </p:nvSpPr>
        <p:spPr>
          <a:xfrm>
            <a:off x="461730" y="483841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CF45C-ADF5-4354-9441-09C4EBC20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93" y="4152272"/>
            <a:ext cx="4025694" cy="2264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C5728-543C-4CBD-8676-2A7B5AED5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93" y="1013698"/>
            <a:ext cx="4025694" cy="2264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4347EB-F13E-4695-8F83-762F560AA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45" y="4152272"/>
            <a:ext cx="4025694" cy="2264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BB1BC7-1B98-4CD0-AC5F-008C4DCF2C4E}"/>
              </a:ext>
            </a:extLst>
          </p:cNvPr>
          <p:cNvSpPr txBox="1"/>
          <p:nvPr/>
        </p:nvSpPr>
        <p:spPr>
          <a:xfrm>
            <a:off x="1658992" y="3384175"/>
            <a:ext cx="4437007" cy="72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WATER SUPPLY</a:t>
            </a:r>
            <a:r>
              <a:rPr kumimoji="0" lang="en-US" b="1" i="0" u="none" strike="noStrike" cap="none" spc="0" normalizeH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 Hoa Trung water plant</a:t>
            </a:r>
            <a:endParaRPr lang="en-GB" b="1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i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20.000m</a:t>
            </a:r>
            <a:r>
              <a:rPr lang="en-GB" b="1" i="1" baseline="3000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</a:t>
            </a:r>
            <a:r>
              <a:rPr lang="en-GB" b="1" i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/ day.night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4D5752-B4EF-44B9-B2C1-9DE9722A6658}"/>
              </a:ext>
            </a:extLst>
          </p:cNvPr>
          <p:cNvSpPr txBox="1"/>
          <p:nvPr/>
        </p:nvSpPr>
        <p:spPr>
          <a:xfrm>
            <a:off x="1671695" y="584926"/>
            <a:ext cx="4025694" cy="4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POWER SUPPLY</a:t>
            </a:r>
            <a:r>
              <a:rPr kumimoji="0" lang="en-US" b="1" i="0" u="none" strike="noStrike" cap="none" spc="0" normalizeH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Power station</a:t>
            </a:r>
            <a:r>
              <a:rPr kumimoji="0" lang="en-US" b="1" i="0" u="none" strike="noStrike" cap="none" spc="0" normalizeH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b="1" i="0" u="none" strike="noStrike" cap="none" spc="0" normalizeH="0" dirty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110kV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EFC9A8-F0DF-446A-AAE6-09A3C1CCA2A9}"/>
              </a:ext>
            </a:extLst>
          </p:cNvPr>
          <p:cNvSpPr txBox="1"/>
          <p:nvPr/>
        </p:nvSpPr>
        <p:spPr>
          <a:xfrm>
            <a:off x="6581344" y="3378562"/>
            <a:ext cx="4228170" cy="72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strike="noStrike" cap="none" spc="0" normalizeH="0" baseline="0">
                <a:ln>
                  <a:noFill/>
                </a:ln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WASTEWATER TREATMENT PLANT</a:t>
            </a:r>
            <a:endParaRPr kumimoji="0" lang="en-US" b="1" i="0" strike="noStrike" cap="none" spc="0" normalizeH="0" dirty="0">
              <a:ln>
                <a:noFill/>
              </a:ln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18.000m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/ day.night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631B1-656B-443E-A0B0-4F02595027C5}"/>
              </a:ext>
            </a:extLst>
          </p:cNvPr>
          <p:cNvSpPr txBox="1"/>
          <p:nvPr/>
        </p:nvSpPr>
        <p:spPr>
          <a:xfrm>
            <a:off x="6581345" y="1442823"/>
            <a:ext cx="4489426" cy="1038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TELECOMMUNICATION</a:t>
            </a:r>
            <a:endParaRPr kumimoji="0" lang="en-US" b="1" u="none" strike="noStrike" cap="none" spc="0" normalizeH="0" dirty="0">
              <a:ln>
                <a:noFill/>
              </a:ln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just">
              <a:spcBef>
                <a:spcPts val="30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● High quality transmission line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● Smooth connection and information security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468989" y="3280605"/>
            <a:ext cx="3513329" cy="120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4" tIns="9144" rIns="9144" bIns="9144" anchor="ctr">
            <a:spAutoFit/>
          </a:bodyPr>
          <a:lstStyle/>
          <a:p>
            <a:pPr algn="ctr">
              <a:spcBef>
                <a:spcPts val="600"/>
              </a:spcBef>
              <a:defRPr sz="44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300"/>
              </a:spcBef>
              <a:defRPr sz="1600"/>
            </a:pPr>
            <a:r>
              <a:rPr lang="en-US" sz="1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ENCOURAGED</a:t>
            </a:r>
          </a:p>
          <a:p>
            <a:pPr algn="ctr">
              <a:spcBef>
                <a:spcPts val="300"/>
              </a:spcBef>
              <a:defRPr sz="1600"/>
            </a:pPr>
            <a:r>
              <a:rPr lang="en-US" sz="1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HI-TECH PRODUCTS</a:t>
            </a:r>
            <a:endParaRPr lang="en-US" sz="1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Shape 447"/>
          <p:cNvSpPr/>
          <p:nvPr/>
        </p:nvSpPr>
        <p:spPr>
          <a:xfrm>
            <a:off x="695383" y="1689682"/>
            <a:ext cx="3060540" cy="1342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4" anchor="ctr">
            <a:spAutoFit/>
          </a:bodyPr>
          <a:lstStyle/>
          <a:p>
            <a:pPr algn="ctr">
              <a:spcBef>
                <a:spcPts val="400"/>
              </a:spcBef>
              <a:defRPr sz="44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sz="16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spcBef>
                <a:spcPts val="400"/>
              </a:spcBef>
              <a:defRPr sz="44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PRIORITISED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spcBef>
                <a:spcPts val="400"/>
              </a:spcBef>
              <a:defRPr sz="44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HI-TECH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F76D5C96-DAD6-4734-8C9D-9A2ED7AD690E}"/>
              </a:ext>
            </a:extLst>
          </p:cNvPr>
          <p:cNvSpPr/>
          <p:nvPr/>
        </p:nvSpPr>
        <p:spPr>
          <a:xfrm>
            <a:off x="4277875" y="939091"/>
            <a:ext cx="2091956" cy="1791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2DF5CA29-6FA5-48DF-977D-C401B9A0D313}"/>
              </a:ext>
            </a:extLst>
          </p:cNvPr>
          <p:cNvSpPr/>
          <p:nvPr/>
        </p:nvSpPr>
        <p:spPr>
          <a:xfrm>
            <a:off x="4277876" y="3851192"/>
            <a:ext cx="2091956" cy="1791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B126D2D7-555C-439B-B8BB-5D5F1079A806}"/>
              </a:ext>
            </a:extLst>
          </p:cNvPr>
          <p:cNvSpPr/>
          <p:nvPr/>
        </p:nvSpPr>
        <p:spPr>
          <a:xfrm>
            <a:off x="6489093" y="939099"/>
            <a:ext cx="2091956" cy="1791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ED6B2F83-54BC-4ABD-9AD5-418BC52A9785}"/>
              </a:ext>
            </a:extLst>
          </p:cNvPr>
          <p:cNvSpPr/>
          <p:nvPr/>
        </p:nvSpPr>
        <p:spPr>
          <a:xfrm>
            <a:off x="8713739" y="939091"/>
            <a:ext cx="2091985" cy="1791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B1D355D6-1164-4613-81B8-CA269F602BF1}"/>
              </a:ext>
            </a:extLst>
          </p:cNvPr>
          <p:cNvSpPr/>
          <p:nvPr/>
        </p:nvSpPr>
        <p:spPr>
          <a:xfrm>
            <a:off x="6489093" y="3851204"/>
            <a:ext cx="2091956" cy="1791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0803A0DE-1A6C-4898-A37F-FE26A924DCFB}"/>
              </a:ext>
            </a:extLst>
          </p:cNvPr>
          <p:cNvSpPr/>
          <p:nvPr/>
        </p:nvSpPr>
        <p:spPr>
          <a:xfrm>
            <a:off x="8700311" y="3846545"/>
            <a:ext cx="2091966" cy="17917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BA1E95-EBFC-4447-A4AC-8FF51DD00D40}"/>
              </a:ext>
            </a:extLst>
          </p:cNvPr>
          <p:cNvSpPr/>
          <p:nvPr/>
        </p:nvSpPr>
        <p:spPr>
          <a:xfrm>
            <a:off x="4277874" y="2856908"/>
            <a:ext cx="2105414" cy="73866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Microelectronics, mechatronics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opto-electronics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A927E6-CAC2-46B5-A705-658888992281}"/>
              </a:ext>
            </a:extLst>
          </p:cNvPr>
          <p:cNvSpPr/>
          <p:nvPr/>
        </p:nvSpPr>
        <p:spPr>
          <a:xfrm>
            <a:off x="4277874" y="5761935"/>
            <a:ext cx="2091956" cy="523218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4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Automation,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 mechanics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897E1B-75C0-43C0-AAB1-E1A9F8439206}"/>
              </a:ext>
            </a:extLst>
          </p:cNvPr>
          <p:cNvSpPr/>
          <p:nvPr/>
        </p:nvSpPr>
        <p:spPr>
          <a:xfrm>
            <a:off x="6489092" y="2860886"/>
            <a:ext cx="2091956" cy="307775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Biotech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B9C78C-1E4E-4E60-B08C-69753C4949BA}"/>
              </a:ext>
            </a:extLst>
          </p:cNvPr>
          <p:cNvSpPr/>
          <p:nvPr/>
        </p:nvSpPr>
        <p:spPr>
          <a:xfrm>
            <a:off x="6489092" y="5761935"/>
            <a:ext cx="2091956" cy="523218"/>
          </a:xfrm>
          <a:prstGeom prst="rect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5.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energies, nano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tech, new materials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811E57-4C02-43B6-8BF1-AFE0075E099D}"/>
              </a:ext>
            </a:extLst>
          </p:cNvPr>
          <p:cNvSpPr/>
          <p:nvPr/>
        </p:nvSpPr>
        <p:spPr>
          <a:xfrm>
            <a:off x="8686852" y="2860886"/>
            <a:ext cx="2105414" cy="307775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ICT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C561D8-9016-41A8-B920-A39BB1B8B736}"/>
              </a:ext>
            </a:extLst>
          </p:cNvPr>
          <p:cNvSpPr/>
          <p:nvPr/>
        </p:nvSpPr>
        <p:spPr>
          <a:xfrm>
            <a:off x="8686852" y="5748532"/>
            <a:ext cx="2091956" cy="738662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Tech applied for petrochemistry and other special industries</a:t>
            </a:r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20D0ECC8-4477-4005-916B-D79D2739E613}"/>
              </a:ext>
            </a:extLst>
          </p:cNvPr>
          <p:cNvSpPr txBox="1"/>
          <p:nvPr/>
        </p:nvSpPr>
        <p:spPr>
          <a:xfrm>
            <a:off x="449029" y="153823"/>
            <a:ext cx="510012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PRIORITISED INVESMENT FIELDS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41">
            <a:extLst>
              <a:ext uri="{FF2B5EF4-FFF2-40B4-BE49-F238E27FC236}">
                <a16:creationId xmlns:a16="http://schemas.microsoft.com/office/drawing/2014/main" id="{F94BCA56-95D9-4B46-9177-6C7355427AA9}"/>
              </a:ext>
            </a:extLst>
          </p:cNvPr>
          <p:cNvSpPr/>
          <p:nvPr/>
        </p:nvSpPr>
        <p:spPr>
          <a:xfrm>
            <a:off x="461730" y="483841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5506A-D244-4F09-BE75-77D6E0EFBF98}"/>
              </a:ext>
            </a:extLst>
          </p:cNvPr>
          <p:cNvSpPr txBox="1"/>
          <p:nvPr/>
        </p:nvSpPr>
        <p:spPr>
          <a:xfrm>
            <a:off x="421708" y="4898545"/>
            <a:ext cx="113485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ct val="0"/>
              </a:spcAft>
            </a:pPr>
            <a:r>
              <a:rPr lang="da-DK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a-DK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Preferential Tax rate of </a:t>
            </a:r>
            <a:r>
              <a:rPr lang="da-DK" sz="1800" b="1">
                <a:solidFill>
                  <a:srgbClr val="B93E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</a:t>
            </a:r>
            <a:r>
              <a:rPr lang="da-DK" b="1">
                <a:solidFill>
                  <a:srgbClr val="B93E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da-DK" sz="1800" b="1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da-DK" b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a-DK" sz="1800" b="1">
                <a:latin typeface="Calibri" panose="020F0502020204030204" pitchFamily="34" charset="0"/>
                <a:cs typeface="Calibri" panose="020F0502020204030204" pitchFamily="34" charset="0"/>
              </a:rPr>
              <a:t>*  </a:t>
            </a:r>
            <a:endParaRPr lang="da-DK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</a:pPr>
            <a:r>
              <a:rPr lang="da-DK" sz="1800" b="1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a-DK" b="1">
                <a:latin typeface="Calibri" panose="020F0502020204030204" pitchFamily="34" charset="0"/>
                <a:cs typeface="Calibri" panose="020F0502020204030204" pitchFamily="34" charset="0"/>
              </a:rPr>
              <a:t>Tax Exemption in the first 4 years</a:t>
            </a:r>
            <a:r>
              <a:rPr lang="da-DK" sz="1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</a:pPr>
            <a:r>
              <a:rPr lang="da-DK" sz="1800" b="1">
                <a:latin typeface="Calibri" panose="020F0502020204030204" pitchFamily="34" charset="0"/>
                <a:cs typeface="Calibri" panose="020F0502020204030204" pitchFamily="34" charset="0"/>
              </a:rPr>
              <a:t>	50% </a:t>
            </a:r>
            <a:r>
              <a:rPr lang="da-DK" b="1">
                <a:latin typeface="Calibri" panose="020F0502020204030204" pitchFamily="34" charset="0"/>
                <a:cs typeface="Calibri" panose="020F0502020204030204" pitchFamily="34" charset="0"/>
              </a:rPr>
              <a:t>Tax Reduction in the next 9 years</a:t>
            </a:r>
            <a:endParaRPr lang="da-DK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ct val="0"/>
              </a:spcAft>
            </a:pPr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* Project over 3000 billion VND (equivalent to 132 million USD)</a:t>
            </a:r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Preferential Tax rate of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in 30 years and 100% exemption of compensation and land site clearance fee 30 năm</a:t>
            </a:r>
            <a:endParaRPr lang="en-US" sz="1800" b="1" dirty="0">
              <a:solidFill>
                <a:srgbClr val="11A7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3" name="Picture 3" descr="E:\HUONG\XUC TIEN DAU TU\2016\2. HOI NGHI HOI THAO\11. HOI THAO XTDT HCM_2016\9. truyen thong\slide khu cnc\10.jpg"/>
          <p:cNvPicPr>
            <a:picLocks noChangeAspect="1" noChangeArrowheads="1"/>
          </p:cNvPicPr>
          <p:nvPr/>
        </p:nvPicPr>
        <p:blipFill>
          <a:blip r:embed="rId3" cstate="print"/>
          <a:srcRect l="24616" t="23076" r="25170" b="11077"/>
          <a:stretch>
            <a:fillRect/>
          </a:stretch>
        </p:blipFill>
        <p:spPr bwMode="auto">
          <a:xfrm>
            <a:off x="648844" y="3219766"/>
            <a:ext cx="1467530" cy="1332232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705028"/>
              </p:ext>
            </p:extLst>
          </p:nvPr>
        </p:nvGraphicFramePr>
        <p:xfrm>
          <a:off x="2393012" y="3016542"/>
          <a:ext cx="9036577" cy="17386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0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03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031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031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3031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3031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11353">
                <a:tc>
                  <a:txBody>
                    <a:bodyPr/>
                    <a:lstStyle/>
                    <a:p>
                      <a:pPr algn="ctr" fontAlgn="b"/>
                      <a:r>
                        <a:rPr lang="vi-VN" sz="13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vi-VN" sz="16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 rate</a:t>
                      </a:r>
                      <a:r>
                        <a:rPr lang="vi-VN" sz="16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10%</a:t>
                      </a:r>
                      <a:endParaRPr lang="vi-VN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 Exemption</a:t>
                      </a:r>
                      <a:endParaRPr lang="vi-VN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vi-VN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Reduction</a:t>
                      </a:r>
                      <a:endParaRPr lang="vi-VN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843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vi-VN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7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year generating revenue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(to count tax)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First year generating taxable income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3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(time for exemption and reduction)</a:t>
                      </a:r>
                      <a:endParaRPr lang="en-US" sz="13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360773" y="2433574"/>
            <a:ext cx="53429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solidFill>
                  <a:srgbClr val="0066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Income Tax Incentive: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8844" y="1232263"/>
            <a:ext cx="34883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Land rent incentive: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0025" y="745123"/>
            <a:ext cx="3177306" cy="369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Land rent exemption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E96EE89A-E373-4116-AAF1-3F434D898E0C}"/>
              </a:ext>
            </a:extLst>
          </p:cNvPr>
          <p:cNvSpPr txBox="1"/>
          <p:nvPr/>
        </p:nvSpPr>
        <p:spPr>
          <a:xfrm>
            <a:off x="449028" y="153823"/>
            <a:ext cx="726958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INVESTMENT INCENTIVE POLICY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E6796C-1FF4-446D-9630-E110B984BF8E}"/>
              </a:ext>
            </a:extLst>
          </p:cNvPr>
          <p:cNvSpPr txBox="1"/>
          <p:nvPr/>
        </p:nvSpPr>
        <p:spPr>
          <a:xfrm>
            <a:off x="3930025" y="1259481"/>
            <a:ext cx="3177306" cy="369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800">
                <a:solidFill>
                  <a:srgbClr val="002060"/>
                </a:solidFill>
              </a:rPr>
              <a:t> 19 years exemption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37C477-5B3A-4B6E-869D-4A256C37602D}"/>
              </a:ext>
            </a:extLst>
          </p:cNvPr>
          <p:cNvSpPr txBox="1"/>
          <p:nvPr/>
        </p:nvSpPr>
        <p:spPr>
          <a:xfrm>
            <a:off x="3930025" y="1769117"/>
            <a:ext cx="3177306" cy="369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800">
                <a:solidFill>
                  <a:srgbClr val="002060"/>
                </a:solidFill>
              </a:rPr>
              <a:t> 15 years exemption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9" name="object 41">
            <a:extLst>
              <a:ext uri="{FF2B5EF4-FFF2-40B4-BE49-F238E27FC236}">
                <a16:creationId xmlns:a16="http://schemas.microsoft.com/office/drawing/2014/main" id="{2CB8683D-1385-4BEE-BA93-F7D078E2A705}"/>
              </a:ext>
            </a:extLst>
          </p:cNvPr>
          <p:cNvSpPr/>
          <p:nvPr/>
        </p:nvSpPr>
        <p:spPr>
          <a:xfrm>
            <a:off x="461730" y="483841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DCB30B-EE47-4CBA-9F34-827840E1B907}"/>
              </a:ext>
            </a:extLst>
          </p:cNvPr>
          <p:cNvCxnSpPr/>
          <p:nvPr/>
        </p:nvCxnSpPr>
        <p:spPr>
          <a:xfrm>
            <a:off x="449029" y="2212464"/>
            <a:ext cx="11348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0204E5-A393-49CA-B53E-C1E1299001B8}"/>
              </a:ext>
            </a:extLst>
          </p:cNvPr>
          <p:cNvCxnSpPr/>
          <p:nvPr/>
        </p:nvCxnSpPr>
        <p:spPr>
          <a:xfrm>
            <a:off x="421708" y="6546805"/>
            <a:ext cx="11348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34BD25-104C-DD91-E528-91F138F236EC}"/>
              </a:ext>
            </a:extLst>
          </p:cNvPr>
          <p:cNvGrpSpPr/>
          <p:nvPr/>
        </p:nvGrpSpPr>
        <p:grpSpPr>
          <a:xfrm>
            <a:off x="3065929" y="968189"/>
            <a:ext cx="788895" cy="1021976"/>
            <a:chOff x="3065929" y="932329"/>
            <a:chExt cx="788895" cy="102197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AFFEBE5-9E3A-F538-3F57-C20F0DCF8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5929" y="932329"/>
              <a:ext cx="788895" cy="4930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D6C0840-DBA3-FC73-8133-79CE6C71412C}"/>
                </a:ext>
              </a:extLst>
            </p:cNvPr>
            <p:cNvCxnSpPr>
              <a:cxnSpLocks/>
            </p:cNvCxnSpPr>
            <p:nvPr/>
          </p:nvCxnSpPr>
          <p:spPr>
            <a:xfrm>
              <a:off x="3065929" y="1425387"/>
              <a:ext cx="78889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26B3509-966D-3823-6332-22DAE69A426F}"/>
                </a:ext>
              </a:extLst>
            </p:cNvPr>
            <p:cNvCxnSpPr>
              <a:cxnSpLocks/>
            </p:cNvCxnSpPr>
            <p:nvPr/>
          </p:nvCxnSpPr>
          <p:spPr>
            <a:xfrm>
              <a:off x="3065929" y="1425388"/>
              <a:ext cx="788895" cy="5289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78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5">
            <a:extLst>
              <a:ext uri="{FF2B5EF4-FFF2-40B4-BE49-F238E27FC236}">
                <a16:creationId xmlns:a16="http://schemas.microsoft.com/office/drawing/2014/main" id="{39DE93AA-04CA-465F-8FAC-BA351F2A4EE4}"/>
              </a:ext>
            </a:extLst>
          </p:cNvPr>
          <p:cNvSpPr txBox="1"/>
          <p:nvPr/>
        </p:nvSpPr>
        <p:spPr>
          <a:xfrm>
            <a:off x="449029" y="153823"/>
            <a:ext cx="827990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b="1" spc="35">
                <a:latin typeface="Times New Roman" panose="02020603050405020304" pitchFamily="18" charset="0"/>
                <a:cs typeface="Times New Roman" panose="02020603050405020304" pitchFamily="18" charset="0"/>
              </a:rPr>
              <a:t>. INVESTMENT PROJECT IN DA NANG HI-TECH PARK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41">
            <a:extLst>
              <a:ext uri="{FF2B5EF4-FFF2-40B4-BE49-F238E27FC236}">
                <a16:creationId xmlns:a16="http://schemas.microsoft.com/office/drawing/2014/main" id="{45012731-DD35-4173-B168-7B666696E0F5}"/>
              </a:ext>
            </a:extLst>
          </p:cNvPr>
          <p:cNvSpPr/>
          <p:nvPr/>
        </p:nvSpPr>
        <p:spPr>
          <a:xfrm>
            <a:off x="461730" y="483841"/>
            <a:ext cx="2889620" cy="0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491603A9-1D46-42D2-B8D4-C56916F77E6A}"/>
              </a:ext>
            </a:extLst>
          </p:cNvPr>
          <p:cNvSpPr/>
          <p:nvPr/>
        </p:nvSpPr>
        <p:spPr>
          <a:xfrm>
            <a:off x="1290497" y="4474468"/>
            <a:ext cx="9749875" cy="138948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E00DA93C-DED9-4842-B8B8-42F22E312149}"/>
              </a:ext>
            </a:extLst>
          </p:cNvPr>
          <p:cNvSpPr/>
          <p:nvPr/>
        </p:nvSpPr>
        <p:spPr>
          <a:xfrm>
            <a:off x="1182286" y="6699278"/>
            <a:ext cx="9749875" cy="138948"/>
          </a:xfrm>
          <a:custGeom>
            <a:avLst/>
            <a:gdLst/>
            <a:ahLst/>
            <a:cxnLst/>
            <a:rect l="l" t="t" r="r" b="b"/>
            <a:pathLst>
              <a:path w="1978660">
                <a:moveTo>
                  <a:pt x="0" y="0"/>
                </a:moveTo>
                <a:lnTo>
                  <a:pt x="1978101" y="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ADD4FD-BDD3-5430-5D2B-C4FF4E7AFFE0}"/>
              </a:ext>
            </a:extLst>
          </p:cNvPr>
          <p:cNvGrpSpPr/>
          <p:nvPr/>
        </p:nvGrpSpPr>
        <p:grpSpPr>
          <a:xfrm>
            <a:off x="444773" y="4536758"/>
            <a:ext cx="11097366" cy="2104871"/>
            <a:chOff x="373053" y="4536758"/>
            <a:chExt cx="11097366" cy="210487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BA8D75-5B93-6D44-F159-6FB5B5A12C44}"/>
                </a:ext>
              </a:extLst>
            </p:cNvPr>
            <p:cNvGrpSpPr/>
            <p:nvPr/>
          </p:nvGrpSpPr>
          <p:grpSpPr>
            <a:xfrm>
              <a:off x="373053" y="4536758"/>
              <a:ext cx="11097366" cy="1948694"/>
              <a:chOff x="373053" y="4536758"/>
              <a:chExt cx="11097366" cy="1948694"/>
            </a:xfrm>
          </p:grpSpPr>
          <p:pic>
            <p:nvPicPr>
              <p:cNvPr id="50" name="Picture 2" descr="Image result for universal alloy corporation logo">
                <a:extLst>
                  <a:ext uri="{FF2B5EF4-FFF2-40B4-BE49-F238E27FC236}">
                    <a16:creationId xmlns:a16="http://schemas.microsoft.com/office/drawing/2014/main" id="{8D431535-9747-8B24-A5E5-4181859A5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053" y="5448562"/>
                <a:ext cx="2264181" cy="886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Related image">
                <a:extLst>
                  <a:ext uri="{FF2B5EF4-FFF2-40B4-BE49-F238E27FC236}">
                    <a16:creationId xmlns:a16="http://schemas.microsoft.com/office/drawing/2014/main" id="{3C44D7E3-4317-80E2-2921-5696519D1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7" b="11157"/>
              <a:stretch/>
            </p:blipFill>
            <p:spPr bwMode="auto">
              <a:xfrm>
                <a:off x="7192755" y="4672036"/>
                <a:ext cx="1283858" cy="830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6" descr="Image result for tokyo keiki logo">
                <a:extLst>
                  <a:ext uri="{FF2B5EF4-FFF2-40B4-BE49-F238E27FC236}">
                    <a16:creationId xmlns:a16="http://schemas.microsoft.com/office/drawing/2014/main" id="{42FCF8E3-5629-CD09-EE37-15BBDBAEEF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5414" y="4791686"/>
                <a:ext cx="1624368" cy="671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D:\THUY DUNG\BAN HTXTDT\5. CUNG CAP THONG TIN\6. KCNC\Logo_Danapha.png">
                <a:extLst>
                  <a:ext uri="{FF2B5EF4-FFF2-40B4-BE49-F238E27FC236}">
                    <a16:creationId xmlns:a16="http://schemas.microsoft.com/office/drawing/2014/main" id="{EFDEAAD3-84B2-2F9E-1E90-1825993727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3" r="10114"/>
              <a:stretch/>
            </p:blipFill>
            <p:spPr bwMode="auto">
              <a:xfrm>
                <a:off x="10245032" y="4536758"/>
                <a:ext cx="1207088" cy="10835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53" descr="D:\THUY DUNG\BAN HTXTDT\6. THAM DINH CAC DU AN DAU TU\4. THONG TIN NHA DAU TU (sau cap giay)\5. QCM\Logo_QCM.png">
                <a:extLst>
                  <a:ext uri="{FF2B5EF4-FFF2-40B4-BE49-F238E27FC236}">
                    <a16:creationId xmlns:a16="http://schemas.microsoft.com/office/drawing/2014/main" id="{EDF61FEF-2E19-FCAE-3A05-EB99BCDA1E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2608" y="5750525"/>
                <a:ext cx="1283859" cy="632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8" descr="Image result for estec logo">
                <a:extLst>
                  <a:ext uri="{FF2B5EF4-FFF2-40B4-BE49-F238E27FC236}">
                    <a16:creationId xmlns:a16="http://schemas.microsoft.com/office/drawing/2014/main" id="{935E388F-F2EF-ADE9-E62D-7009DB7A0B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8349" y="4672236"/>
                <a:ext cx="1503710" cy="826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5">
                <a:extLst>
                  <a:ext uri="{FF2B5EF4-FFF2-40B4-BE49-F238E27FC236}">
                    <a16:creationId xmlns:a16="http://schemas.microsoft.com/office/drawing/2014/main" id="{CAD267A7-8970-8C06-6EAA-FE74DA28D6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9831" y="5670070"/>
                <a:ext cx="2513171" cy="815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6" descr="Hatsuta Seisakusho Co., Ltd. | iF WORLD DESIGN GUIDE">
                <a:extLst>
                  <a:ext uri="{FF2B5EF4-FFF2-40B4-BE49-F238E27FC236}">
                    <a16:creationId xmlns:a16="http://schemas.microsoft.com/office/drawing/2014/main" id="{0B71559F-288F-E964-ADE3-DD84E552D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565" y="5788381"/>
                <a:ext cx="1709854" cy="633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70" descr="Dentium Implants Sudan - Home | Facebook">
                <a:extLst>
                  <a:ext uri="{FF2B5EF4-FFF2-40B4-BE49-F238E27FC236}">
                    <a16:creationId xmlns:a16="http://schemas.microsoft.com/office/drawing/2014/main" id="{13E51FCD-3204-287C-4CF4-F03F734D05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398" b="41597"/>
              <a:stretch/>
            </p:blipFill>
            <p:spPr bwMode="auto">
              <a:xfrm>
                <a:off x="487270" y="4672036"/>
                <a:ext cx="2203822" cy="7380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B0E801-D6D8-2587-25B0-D32675136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35405" r="11060" b="35786"/>
            <a:stretch/>
          </p:blipFill>
          <p:spPr>
            <a:xfrm>
              <a:off x="2771960" y="4677347"/>
              <a:ext cx="2478590" cy="91042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3BA322-6132-2E00-FBBE-258AFF77B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8" b="18954"/>
            <a:stretch/>
          </p:blipFill>
          <p:spPr>
            <a:xfrm>
              <a:off x="6851091" y="5723416"/>
              <a:ext cx="1219868" cy="76203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7DDB9D-AA7C-C663-E8B6-8D5E8B995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101" y="5568625"/>
              <a:ext cx="1073004" cy="1073004"/>
            </a:xfrm>
            <a:prstGeom prst="rect">
              <a:avLst/>
            </a:prstGeom>
          </p:spPr>
        </p:pic>
      </p:grpSp>
      <p:sp>
        <p:nvSpPr>
          <p:cNvPr id="3" name="Text 1">
            <a:extLst>
              <a:ext uri="{FF2B5EF4-FFF2-40B4-BE49-F238E27FC236}">
                <a16:creationId xmlns:a16="http://schemas.microsoft.com/office/drawing/2014/main" id="{20242F11-51D1-D07B-0A8A-8DB96206DB7E}"/>
              </a:ext>
            </a:extLst>
          </p:cNvPr>
          <p:cNvSpPr/>
          <p:nvPr/>
        </p:nvSpPr>
        <p:spPr>
          <a:xfrm>
            <a:off x="198193" y="662055"/>
            <a:ext cx="43952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31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BC81E6A-17D4-C3AA-CAF4-21BEE6FA1DA5}"/>
              </a:ext>
            </a:extLst>
          </p:cNvPr>
          <p:cNvSpPr/>
          <p:nvPr/>
        </p:nvSpPr>
        <p:spPr>
          <a:xfrm>
            <a:off x="1650275" y="1355297"/>
            <a:ext cx="1491111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PROJECTS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72D9B3E6-52CC-FCB4-BD99-CA5CABA5E861}"/>
              </a:ext>
            </a:extLst>
          </p:cNvPr>
          <p:cNvSpPr/>
          <p:nvPr/>
        </p:nvSpPr>
        <p:spPr>
          <a:xfrm>
            <a:off x="0" y="1916193"/>
            <a:ext cx="439527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DSEZA has issued: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36D244F2-4F5F-B131-9711-19574CC68426}"/>
              </a:ext>
            </a:extLst>
          </p:cNvPr>
          <p:cNvSpPr/>
          <p:nvPr/>
        </p:nvSpPr>
        <p:spPr>
          <a:xfrm>
            <a:off x="6910818" y="662055"/>
            <a:ext cx="439535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$1.23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50F29569-3A8F-2E48-985F-7E613DDBEE65}"/>
              </a:ext>
            </a:extLst>
          </p:cNvPr>
          <p:cNvSpPr/>
          <p:nvPr/>
        </p:nvSpPr>
        <p:spPr>
          <a:xfrm>
            <a:off x="8300701" y="1448924"/>
            <a:ext cx="1491111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b="1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BILLION USD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4D412B3F-81BD-7AA3-B68D-105A5CF14B41}"/>
              </a:ext>
            </a:extLst>
          </p:cNvPr>
          <p:cNvSpPr/>
          <p:nvPr/>
        </p:nvSpPr>
        <p:spPr>
          <a:xfrm>
            <a:off x="6848577" y="1820812"/>
            <a:ext cx="439535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Total capital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6FBD6FD8-0F8F-3294-323D-2EB89DDF4B21}"/>
              </a:ext>
            </a:extLst>
          </p:cNvPr>
          <p:cNvSpPr/>
          <p:nvPr/>
        </p:nvSpPr>
        <p:spPr>
          <a:xfrm>
            <a:off x="655864" y="2322175"/>
            <a:ext cx="11385571" cy="601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31 investment projects with a total capital of </a:t>
            </a:r>
            <a:r>
              <a:rPr lang="en-US" sz="2000" b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1.23 BILLION USD</a:t>
            </a: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 including 17 domestic projects with a total registered investment capital of 9,190.73 billion VND (356.3 million USD) and 14 FDI projects with a total registered investment capital of 880.5 million USD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7">
            <a:extLst>
              <a:ext uri="{FF2B5EF4-FFF2-40B4-BE49-F238E27FC236}">
                <a16:creationId xmlns:a16="http://schemas.microsoft.com/office/drawing/2014/main" id="{5487D2D6-CE19-2C16-05AE-85E243BF4D90}"/>
              </a:ext>
            </a:extLst>
          </p:cNvPr>
          <p:cNvSpPr/>
          <p:nvPr/>
        </p:nvSpPr>
        <p:spPr>
          <a:xfrm>
            <a:off x="639796" y="3240707"/>
            <a:ext cx="11049000" cy="1124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Typical projects: </a:t>
            </a:r>
            <a:r>
              <a:rPr lang="en-US" sz="2000" b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ICT Vina Medical Equipment Manufacturing Project </a:t>
            </a: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(DENTIUM Company Limited); </a:t>
            </a:r>
            <a:r>
              <a:rPr lang="en-US" sz="2000" b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Electronic Equipment Manufacturing Project </a:t>
            </a: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(Foxlink Electronics Company Limited); </a:t>
            </a:r>
            <a:r>
              <a:rPr lang="en-US" sz="2000" b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Manufacturing, Processing and Assembling Aircraft Components Project </a:t>
            </a: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(UAC Company); </a:t>
            </a:r>
            <a:r>
              <a:rPr lang="en-US" sz="2000" b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KP Vina Aviation Components Factory</a:t>
            </a:r>
            <a:r>
              <a:rPr lang="en-US" sz="200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(KP Vina Company) etc</a:t>
            </a:r>
            <a:endParaRPr lang="en-US" sz="2000" dirty="0">
              <a:solidFill>
                <a:srgbClr val="3B3535"/>
              </a:solidFill>
              <a:latin typeface="Times New Roman" panose="02020603050405020304" pitchFamily="18" charset="0"/>
              <a:ea typeface="Roboto Light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4813</Words>
  <Application>Microsoft Office PowerPoint</Application>
  <PresentationFormat>Widescreen</PresentationFormat>
  <Paragraphs>751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Plus Jakarta San</vt:lpstr>
      <vt:lpstr>Red Hat Text</vt:lpstr>
      <vt:lpstr>Roboto</vt:lpstr>
      <vt:lpstr>Roboto Bold</vt:lpstr>
      <vt:lpstr>Times New Roman</vt:lpstr>
      <vt:lpstr>Wingdings</vt:lpstr>
      <vt:lpstr>Office Theme</vt:lpstr>
      <vt:lpstr>DA NANG HI-TECH PARK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IT PARK</vt:lpstr>
      <vt:lpstr>I. OVERVIEW</vt:lpstr>
      <vt:lpstr>PowerPoint Presentation</vt:lpstr>
      <vt:lpstr>E. 03 NEW INDUSTRIAL ZONES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Nang Hi-Tech Park</dc:title>
  <dc:creator>Hà Phạm Thái</dc:creator>
  <cp:lastModifiedBy>Ngo Viet Vu</cp:lastModifiedBy>
  <cp:revision>373</cp:revision>
  <cp:lastPrinted>2025-04-02T04:59:22Z</cp:lastPrinted>
  <dcterms:created xsi:type="dcterms:W3CDTF">2020-03-29T10:17:21Z</dcterms:created>
  <dcterms:modified xsi:type="dcterms:W3CDTF">2025-04-08T07:18:49Z</dcterms:modified>
</cp:coreProperties>
</file>